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12" r:id="rId1"/>
    <p:sldMasterId id="2147484482" r:id="rId2"/>
  </p:sldMasterIdLst>
  <p:notesMasterIdLst>
    <p:notesMasterId r:id="rId33"/>
  </p:notesMasterIdLst>
  <p:handoutMasterIdLst>
    <p:handoutMasterId r:id="rId34"/>
  </p:handoutMasterIdLst>
  <p:sldIdLst>
    <p:sldId id="462" r:id="rId3"/>
    <p:sldId id="601" r:id="rId4"/>
    <p:sldId id="606" r:id="rId5"/>
    <p:sldId id="603" r:id="rId6"/>
    <p:sldId id="619" r:id="rId7"/>
    <p:sldId id="600" r:id="rId8"/>
    <p:sldId id="608" r:id="rId9"/>
    <p:sldId id="590" r:id="rId10"/>
    <p:sldId id="591" r:id="rId11"/>
    <p:sldId id="585" r:id="rId12"/>
    <p:sldId id="586" r:id="rId13"/>
    <p:sldId id="527" r:id="rId14"/>
    <p:sldId id="622" r:id="rId15"/>
    <p:sldId id="624" r:id="rId16"/>
    <p:sldId id="570" r:id="rId17"/>
    <p:sldId id="625" r:id="rId18"/>
    <p:sldId id="627" r:id="rId19"/>
    <p:sldId id="628" r:id="rId20"/>
    <p:sldId id="629" r:id="rId21"/>
    <p:sldId id="630" r:id="rId22"/>
    <p:sldId id="587" r:id="rId23"/>
    <p:sldId id="594" r:id="rId24"/>
    <p:sldId id="595" r:id="rId25"/>
    <p:sldId id="537" r:id="rId26"/>
    <p:sldId id="503" r:id="rId27"/>
    <p:sldId id="596" r:id="rId28"/>
    <p:sldId id="626" r:id="rId29"/>
    <p:sldId id="597" r:id="rId30"/>
    <p:sldId id="588" r:id="rId31"/>
    <p:sldId id="558" r:id="rId32"/>
  </p:sldIdLst>
  <p:sldSz cx="18307050" cy="1029811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815960" algn="l" rtl="0" fontAlgn="base">
      <a:spcBef>
        <a:spcPct val="0"/>
      </a:spcBef>
      <a:spcAft>
        <a:spcPct val="0"/>
      </a:spcAft>
      <a:defRPr kern="1200">
        <a:solidFill>
          <a:schemeClr val="tx1"/>
        </a:solidFill>
        <a:latin typeface="Arial" charset="0"/>
        <a:ea typeface="+mn-ea"/>
        <a:cs typeface="Arial" charset="0"/>
      </a:defRPr>
    </a:lvl2pPr>
    <a:lvl3pPr marL="1631902" algn="l" rtl="0" fontAlgn="base">
      <a:spcBef>
        <a:spcPct val="0"/>
      </a:spcBef>
      <a:spcAft>
        <a:spcPct val="0"/>
      </a:spcAft>
      <a:defRPr kern="1200">
        <a:solidFill>
          <a:schemeClr val="tx1"/>
        </a:solidFill>
        <a:latin typeface="Arial" charset="0"/>
        <a:ea typeface="+mn-ea"/>
        <a:cs typeface="Arial" charset="0"/>
      </a:defRPr>
    </a:lvl3pPr>
    <a:lvl4pPr marL="2447853" algn="l" rtl="0" fontAlgn="base">
      <a:spcBef>
        <a:spcPct val="0"/>
      </a:spcBef>
      <a:spcAft>
        <a:spcPct val="0"/>
      </a:spcAft>
      <a:defRPr kern="1200">
        <a:solidFill>
          <a:schemeClr val="tx1"/>
        </a:solidFill>
        <a:latin typeface="Arial" charset="0"/>
        <a:ea typeface="+mn-ea"/>
        <a:cs typeface="Arial" charset="0"/>
      </a:defRPr>
    </a:lvl4pPr>
    <a:lvl5pPr marL="3263816" algn="l" rtl="0" fontAlgn="base">
      <a:spcBef>
        <a:spcPct val="0"/>
      </a:spcBef>
      <a:spcAft>
        <a:spcPct val="0"/>
      </a:spcAft>
      <a:defRPr kern="1200">
        <a:solidFill>
          <a:schemeClr val="tx1"/>
        </a:solidFill>
        <a:latin typeface="Arial" charset="0"/>
        <a:ea typeface="+mn-ea"/>
        <a:cs typeface="Arial" charset="0"/>
      </a:defRPr>
    </a:lvl5pPr>
    <a:lvl6pPr marL="4079771" algn="l" defTabSz="1631902" rtl="0" eaLnBrk="1" latinLnBrk="0" hangingPunct="1">
      <a:defRPr kern="1200">
        <a:solidFill>
          <a:schemeClr val="tx1"/>
        </a:solidFill>
        <a:latin typeface="Arial" charset="0"/>
        <a:ea typeface="+mn-ea"/>
        <a:cs typeface="Arial" charset="0"/>
      </a:defRPr>
    </a:lvl6pPr>
    <a:lvl7pPr marL="4895724" algn="l" defTabSz="1631902" rtl="0" eaLnBrk="1" latinLnBrk="0" hangingPunct="1">
      <a:defRPr kern="1200">
        <a:solidFill>
          <a:schemeClr val="tx1"/>
        </a:solidFill>
        <a:latin typeface="Arial" charset="0"/>
        <a:ea typeface="+mn-ea"/>
        <a:cs typeface="Arial" charset="0"/>
      </a:defRPr>
    </a:lvl7pPr>
    <a:lvl8pPr marL="5711671" algn="l" defTabSz="1631902" rtl="0" eaLnBrk="1" latinLnBrk="0" hangingPunct="1">
      <a:defRPr kern="1200">
        <a:solidFill>
          <a:schemeClr val="tx1"/>
        </a:solidFill>
        <a:latin typeface="Arial" charset="0"/>
        <a:ea typeface="+mn-ea"/>
        <a:cs typeface="Arial" charset="0"/>
      </a:defRPr>
    </a:lvl8pPr>
    <a:lvl9pPr marL="6527636" algn="l" defTabSz="1631902"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881" userDrawn="1">
          <p15:clr>
            <a:srgbClr val="A4A3A4"/>
          </p15:clr>
        </p15:guide>
        <p15:guide id="2" orient="horz" pos="5330" userDrawn="1">
          <p15:clr>
            <a:srgbClr val="A4A3A4"/>
          </p15:clr>
        </p15:guide>
        <p15:guide id="3" orient="horz" pos="409" userDrawn="1">
          <p15:clr>
            <a:srgbClr val="A4A3A4"/>
          </p15:clr>
        </p15:guide>
        <p15:guide id="4" orient="horz" pos="454" userDrawn="1">
          <p15:clr>
            <a:srgbClr val="A4A3A4"/>
          </p15:clr>
        </p15:guide>
        <p15:guide id="5" pos="8967" userDrawn="1">
          <p15:clr>
            <a:srgbClr val="A4A3A4"/>
          </p15:clr>
        </p15:guide>
        <p15:guide id="6" pos="455" userDrawn="1">
          <p15:clr>
            <a:srgbClr val="A4A3A4"/>
          </p15:clr>
        </p15:guide>
        <p15:guide id="7" pos="11529" userDrawn="1">
          <p15:clr>
            <a:srgbClr val="A4A3A4"/>
          </p15:clr>
        </p15:guide>
        <p15:guide id="8" pos="4245" userDrawn="1">
          <p15:clr>
            <a:srgbClr val="A4A3A4"/>
          </p15:clr>
        </p15:guide>
        <p15:guide id="9" orient="horz" pos="2882" userDrawn="1">
          <p15:clr>
            <a:srgbClr val="A4A3A4"/>
          </p15:clr>
        </p15:guide>
        <p15:guide id="10" orient="horz" pos="5329" userDrawn="1">
          <p15:clr>
            <a:srgbClr val="A4A3A4"/>
          </p15:clr>
        </p15:guide>
        <p15:guide id="11" orient="horz" pos="408" userDrawn="1">
          <p15:clr>
            <a:srgbClr val="A4A3A4"/>
          </p15:clr>
        </p15:guide>
        <p15:guide id="12" orient="horz" pos="453" userDrawn="1">
          <p15:clr>
            <a:srgbClr val="A4A3A4"/>
          </p15:clr>
        </p15:guide>
        <p15:guide id="13" pos="8968" userDrawn="1">
          <p15:clr>
            <a:srgbClr val="A4A3A4"/>
          </p15:clr>
        </p15:guide>
        <p15:guide id="14" pos="5811" userDrawn="1">
          <p15:clr>
            <a:srgbClr val="A4A3A4"/>
          </p15:clr>
        </p15:guide>
        <p15:guide id="15" orient="horz" pos="5750" userDrawn="1">
          <p15:clr>
            <a:srgbClr val="A4A3A4"/>
          </p15:clr>
        </p15:guide>
        <p15:guide id="16" orient="horz" pos="394" userDrawn="1">
          <p15:clr>
            <a:srgbClr val="A4A3A4"/>
          </p15:clr>
        </p15:guide>
        <p15:guide id="17" pos="11531" userDrawn="1">
          <p15:clr>
            <a:srgbClr val="A4A3A4"/>
          </p15:clr>
        </p15:guide>
        <p15:guide id="18" pos="5837" userDrawn="1">
          <p15:clr>
            <a:srgbClr val="A4A3A4"/>
          </p15:clr>
        </p15:guide>
        <p15:guide id="19" orient="horz" pos="2868" userDrawn="1">
          <p15:clr>
            <a:srgbClr val="A4A3A4"/>
          </p15:clr>
        </p15:guide>
        <p15:guide id="20" orient="horz" pos="2877" userDrawn="1">
          <p15:clr>
            <a:srgbClr val="A4A3A4"/>
          </p15:clr>
        </p15:guide>
        <p15:guide id="21" orient="horz" pos="2923" userDrawn="1">
          <p15:clr>
            <a:srgbClr val="A4A3A4"/>
          </p15:clr>
        </p15:guide>
        <p15:guide id="22" orient="horz" pos="5764" userDrawn="1">
          <p15:clr>
            <a:srgbClr val="A4A3A4"/>
          </p15:clr>
        </p15:guide>
        <p15:guide id="23" pos="7668" userDrawn="1">
          <p15:clr>
            <a:srgbClr val="A4A3A4"/>
          </p15:clr>
        </p15:guide>
        <p15:guide id="24" userDrawn="1">
          <p15:clr>
            <a:srgbClr val="A4A3A4"/>
          </p15:clr>
        </p15:guide>
        <p15:guide id="25" pos="3884" userDrawn="1">
          <p15:clr>
            <a:srgbClr val="A4A3A4"/>
          </p15:clr>
        </p15:guide>
      </p15:sldGuideLst>
    </p:ext>
    <p:ext uri="{2D200454-40CA-4A62-9FC3-DE9A4176ACB9}">
      <p15:notesGuideLst xmlns:p15="http://schemas.microsoft.com/office/powerpoint/2012/main" xmlns="">
        <p15:guide id="1" orient="horz" pos="3157" userDrawn="1">
          <p15:clr>
            <a:srgbClr val="A4A3A4"/>
          </p15:clr>
        </p15:guide>
        <p15:guide id="2" pos="2169" userDrawn="1">
          <p15:clr>
            <a:srgbClr val="A4A3A4"/>
          </p15:clr>
        </p15:guide>
        <p15:guide id="3" orient="horz" pos="2928" userDrawn="1">
          <p15:clr>
            <a:srgbClr val="A4A3A4"/>
          </p15:clr>
        </p15:guide>
        <p15:guide id="4" pos="215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ren" initials="OE" lastIdx="21" clrIdx="0"/>
  <p:cmAuthor id="1" name="NH" initials="NH" lastIdx="7" clrIdx="1"/>
  <p:cmAuthor id="2" name="Yoel Goldenberg" initials="YG"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020"/>
    <a:srgbClr val="E81A91"/>
    <a:srgbClr val="DE1D8C"/>
    <a:srgbClr val="D61F88"/>
    <a:srgbClr val="783051"/>
    <a:srgbClr val="40372E"/>
    <a:srgbClr val="00050B"/>
    <a:srgbClr val="404041"/>
    <a:srgbClr val="FFFFFF"/>
    <a:srgbClr val="FECB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59" autoAdjust="0"/>
    <p:restoredTop sz="81955" autoAdjust="0"/>
  </p:normalViewPr>
  <p:slideViewPr>
    <p:cSldViewPr snapToGrid="0">
      <p:cViewPr varScale="1">
        <p:scale>
          <a:sx n="74" d="100"/>
          <a:sy n="74" d="100"/>
        </p:scale>
        <p:origin x="-2192" y="-96"/>
      </p:cViewPr>
      <p:guideLst>
        <p:guide orient="horz" pos="2881"/>
        <p:guide orient="horz" pos="5330"/>
        <p:guide orient="horz" pos="409"/>
        <p:guide orient="horz" pos="454"/>
        <p:guide orient="horz" pos="2882"/>
        <p:guide orient="horz" pos="5329"/>
        <p:guide orient="horz" pos="408"/>
        <p:guide orient="horz" pos="453"/>
        <p:guide orient="horz" pos="5750"/>
        <p:guide orient="horz" pos="394"/>
        <p:guide orient="horz" pos="2868"/>
        <p:guide orient="horz" pos="2877"/>
        <p:guide orient="horz" pos="2923"/>
        <p:guide orient="horz" pos="5764"/>
        <p:guide pos="8967"/>
        <p:guide pos="455"/>
        <p:guide pos="11529"/>
        <p:guide pos="4245"/>
        <p:guide pos="8968"/>
        <p:guide pos="5811"/>
        <p:guide pos="11531"/>
        <p:guide pos="5837"/>
        <p:guide pos="7668"/>
        <p:guide/>
        <p:guide pos="3884"/>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2028"/>
    </p:cViewPr>
  </p:sorterViewPr>
  <p:notesViewPr>
    <p:cSldViewPr snapToGrid="0" showGuides="1">
      <p:cViewPr varScale="1">
        <p:scale>
          <a:sx n="85" d="100"/>
          <a:sy n="85" d="100"/>
        </p:scale>
        <p:origin x="1968" y="102"/>
      </p:cViewPr>
      <p:guideLst>
        <p:guide orient="horz" pos="3157"/>
        <p:guide orient="horz" pos="2928"/>
        <p:guide pos="2169"/>
        <p:guide pos="2159"/>
      </p:guideLst>
    </p:cSldViewPr>
  </p:notesViewPr>
  <p:gridSpacing cx="36004" cy="36004"/>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commentAuthors" Target="commentAuthor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64820"/>
          </a:xfrm>
          <a:prstGeom prst="rect">
            <a:avLst/>
          </a:prstGeom>
        </p:spPr>
        <p:txBody>
          <a:bodyPr vert="horz" lIns="88984" tIns="44492" rIns="88984" bIns="44492" rtlCol="0"/>
          <a:lstStyle>
            <a:lvl1pPr algn="l">
              <a:defRPr sz="1100"/>
            </a:lvl1pPr>
          </a:lstStyle>
          <a:p>
            <a:pPr>
              <a:defRPr/>
            </a:pPr>
            <a:endParaRPr lang="en-US" dirty="0"/>
          </a:p>
        </p:txBody>
      </p:sp>
      <p:sp>
        <p:nvSpPr>
          <p:cNvPr id="3" name="Date Placeholder 2"/>
          <p:cNvSpPr>
            <a:spLocks noGrp="1"/>
          </p:cNvSpPr>
          <p:nvPr>
            <p:ph type="dt" sz="quarter" idx="1"/>
          </p:nvPr>
        </p:nvSpPr>
        <p:spPr>
          <a:xfrm>
            <a:off x="3884615" y="1"/>
            <a:ext cx="2971800" cy="464820"/>
          </a:xfrm>
          <a:prstGeom prst="rect">
            <a:avLst/>
          </a:prstGeom>
        </p:spPr>
        <p:txBody>
          <a:bodyPr vert="horz" lIns="88984" tIns="44492" rIns="88984" bIns="44492" rtlCol="0"/>
          <a:lstStyle>
            <a:lvl1pPr algn="r">
              <a:defRPr sz="1100" smtClean="0"/>
            </a:lvl1pPr>
          </a:lstStyle>
          <a:p>
            <a:pPr>
              <a:defRPr/>
            </a:pPr>
            <a:fld id="{E93E9B1A-2685-4074-914D-318E5889D68D}" type="datetimeFigureOut">
              <a:rPr lang="en-US"/>
              <a:pPr>
                <a:defRPr/>
              </a:pPr>
              <a:t>11/15/18</a:t>
            </a:fld>
            <a:endParaRPr lang="en-US" dirty="0"/>
          </a:p>
        </p:txBody>
      </p:sp>
      <p:sp>
        <p:nvSpPr>
          <p:cNvPr id="4" name="Footer Placeholder 3"/>
          <p:cNvSpPr>
            <a:spLocks noGrp="1"/>
          </p:cNvSpPr>
          <p:nvPr>
            <p:ph type="ftr" sz="quarter" idx="2"/>
          </p:nvPr>
        </p:nvSpPr>
        <p:spPr>
          <a:xfrm>
            <a:off x="1" y="8829967"/>
            <a:ext cx="2971800" cy="464820"/>
          </a:xfrm>
          <a:prstGeom prst="rect">
            <a:avLst/>
          </a:prstGeom>
        </p:spPr>
        <p:txBody>
          <a:bodyPr vert="horz" lIns="88984" tIns="44492" rIns="88984" bIns="44492" rtlCol="0" anchor="b"/>
          <a:lstStyle>
            <a:lvl1pPr algn="l">
              <a:defRPr sz="1100"/>
            </a:lvl1pPr>
          </a:lstStyle>
          <a:p>
            <a:pPr>
              <a:defRPr/>
            </a:pPr>
            <a:endParaRPr lang="en-US" dirty="0"/>
          </a:p>
        </p:txBody>
      </p:sp>
      <p:sp>
        <p:nvSpPr>
          <p:cNvPr id="5" name="Slide Number Placeholder 4"/>
          <p:cNvSpPr>
            <a:spLocks noGrp="1"/>
          </p:cNvSpPr>
          <p:nvPr>
            <p:ph type="sldNum" sz="quarter" idx="3"/>
          </p:nvPr>
        </p:nvSpPr>
        <p:spPr>
          <a:xfrm>
            <a:off x="3884615" y="8829967"/>
            <a:ext cx="2971800" cy="464820"/>
          </a:xfrm>
          <a:prstGeom prst="rect">
            <a:avLst/>
          </a:prstGeom>
        </p:spPr>
        <p:txBody>
          <a:bodyPr vert="horz" lIns="88984" tIns="44492" rIns="88984" bIns="44492" rtlCol="0" anchor="b"/>
          <a:lstStyle>
            <a:lvl1pPr algn="r">
              <a:defRPr sz="1100" smtClean="0"/>
            </a:lvl1pPr>
          </a:lstStyle>
          <a:p>
            <a:pPr>
              <a:defRPr/>
            </a:pPr>
            <a:fld id="{546AF5E4-0ACE-4C36-8492-A204F58A9F53}" type="slidenum">
              <a:rPr lang="en-US"/>
              <a:pPr>
                <a:defRPr/>
              </a:pPr>
              <a:t>‹#›</a:t>
            </a:fld>
            <a:endParaRPr lang="en-US" dirty="0"/>
          </a:p>
        </p:txBody>
      </p:sp>
    </p:spTree>
    <p:extLst>
      <p:ext uri="{BB962C8B-B14F-4D97-AF65-F5344CB8AC3E}">
        <p14:creationId xmlns:p14="http://schemas.microsoft.com/office/powerpoint/2010/main" val="9004920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64820"/>
          </a:xfrm>
          <a:prstGeom prst="rect">
            <a:avLst/>
          </a:prstGeom>
        </p:spPr>
        <p:txBody>
          <a:bodyPr vert="horz" lIns="88984" tIns="44492" rIns="88984" bIns="44492" rtlCol="0"/>
          <a:lstStyle>
            <a:lvl1pPr algn="l" fontAlgn="auto">
              <a:spcBef>
                <a:spcPts val="0"/>
              </a:spcBef>
              <a:spcAft>
                <a:spcPts val="0"/>
              </a:spcAft>
              <a:defRPr sz="1100">
                <a:latin typeface="+mn-lt"/>
                <a:cs typeface="+mn-cs"/>
              </a:defRPr>
            </a:lvl1pPr>
          </a:lstStyle>
          <a:p>
            <a:pPr>
              <a:defRPr/>
            </a:pPr>
            <a:endParaRPr lang="en-US" dirty="0"/>
          </a:p>
        </p:txBody>
      </p:sp>
      <p:sp>
        <p:nvSpPr>
          <p:cNvPr id="3" name="Date Placeholder 2"/>
          <p:cNvSpPr>
            <a:spLocks noGrp="1"/>
          </p:cNvSpPr>
          <p:nvPr>
            <p:ph type="dt" idx="1"/>
          </p:nvPr>
        </p:nvSpPr>
        <p:spPr>
          <a:xfrm>
            <a:off x="3884615" y="1"/>
            <a:ext cx="2971800" cy="464820"/>
          </a:xfrm>
          <a:prstGeom prst="rect">
            <a:avLst/>
          </a:prstGeom>
        </p:spPr>
        <p:txBody>
          <a:bodyPr vert="horz" lIns="88984" tIns="44492" rIns="88984" bIns="44492" rtlCol="0"/>
          <a:lstStyle>
            <a:lvl1pPr algn="r" fontAlgn="auto">
              <a:spcBef>
                <a:spcPts val="0"/>
              </a:spcBef>
              <a:spcAft>
                <a:spcPts val="0"/>
              </a:spcAft>
              <a:defRPr sz="1100">
                <a:latin typeface="+mn-lt"/>
                <a:cs typeface="+mn-cs"/>
              </a:defRPr>
            </a:lvl1pPr>
          </a:lstStyle>
          <a:p>
            <a:pPr>
              <a:defRPr/>
            </a:pPr>
            <a:fld id="{4F19585C-2E0B-4420-B258-D9F928A50F64}" type="datetimeFigureOut">
              <a:rPr lang="en-US"/>
              <a:pPr>
                <a:defRPr/>
              </a:pPr>
              <a:t>11/15/18</a:t>
            </a:fld>
            <a:endParaRPr lang="en-US" dirty="0"/>
          </a:p>
        </p:txBody>
      </p:sp>
      <p:sp>
        <p:nvSpPr>
          <p:cNvPr id="4" name="Slide Image Placeholder 3"/>
          <p:cNvSpPr>
            <a:spLocks noGrp="1" noRot="1" noChangeAspect="1"/>
          </p:cNvSpPr>
          <p:nvPr>
            <p:ph type="sldImg" idx="2"/>
          </p:nvPr>
        </p:nvSpPr>
        <p:spPr>
          <a:xfrm>
            <a:off x="331788" y="696913"/>
            <a:ext cx="6194425" cy="3486150"/>
          </a:xfrm>
          <a:prstGeom prst="rect">
            <a:avLst/>
          </a:prstGeom>
          <a:noFill/>
          <a:ln w="12700">
            <a:solidFill>
              <a:prstClr val="black"/>
            </a:solidFill>
          </a:ln>
        </p:spPr>
        <p:txBody>
          <a:bodyPr vert="horz" lIns="88984" tIns="44492" rIns="88984" bIns="44492" rtlCol="0" anchor="ctr"/>
          <a:lstStyle/>
          <a:p>
            <a:pPr lvl="0"/>
            <a:endParaRPr lang="en-US" noProof="0" dirty="0"/>
          </a:p>
        </p:txBody>
      </p:sp>
      <p:sp>
        <p:nvSpPr>
          <p:cNvPr id="5" name="Notes Placeholder 4"/>
          <p:cNvSpPr>
            <a:spLocks noGrp="1"/>
          </p:cNvSpPr>
          <p:nvPr>
            <p:ph type="body" sz="quarter" idx="3"/>
          </p:nvPr>
        </p:nvSpPr>
        <p:spPr>
          <a:xfrm>
            <a:off x="685800" y="4415793"/>
            <a:ext cx="5486400" cy="4183379"/>
          </a:xfrm>
          <a:prstGeom prst="rect">
            <a:avLst/>
          </a:prstGeom>
        </p:spPr>
        <p:txBody>
          <a:bodyPr vert="horz" lIns="88984" tIns="44492" rIns="88984" bIns="4449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29967"/>
            <a:ext cx="2971800" cy="464820"/>
          </a:xfrm>
          <a:prstGeom prst="rect">
            <a:avLst/>
          </a:prstGeom>
        </p:spPr>
        <p:txBody>
          <a:bodyPr vert="horz" lIns="88984" tIns="44492" rIns="88984" bIns="44492" rtlCol="0" anchor="b"/>
          <a:lstStyle>
            <a:lvl1pPr algn="l" fontAlgn="auto">
              <a:spcBef>
                <a:spcPts val="0"/>
              </a:spcBef>
              <a:spcAft>
                <a:spcPts val="0"/>
              </a:spcAft>
              <a:defRPr sz="11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5" y="8829967"/>
            <a:ext cx="2971800" cy="464820"/>
          </a:xfrm>
          <a:prstGeom prst="rect">
            <a:avLst/>
          </a:prstGeom>
        </p:spPr>
        <p:txBody>
          <a:bodyPr vert="horz" lIns="88984" tIns="44492" rIns="88984" bIns="44492" rtlCol="0" anchor="b"/>
          <a:lstStyle>
            <a:lvl1pPr algn="r" fontAlgn="auto">
              <a:spcBef>
                <a:spcPts val="0"/>
              </a:spcBef>
              <a:spcAft>
                <a:spcPts val="0"/>
              </a:spcAft>
              <a:defRPr sz="1100">
                <a:latin typeface="+mn-lt"/>
                <a:cs typeface="+mn-cs"/>
              </a:defRPr>
            </a:lvl1pPr>
          </a:lstStyle>
          <a:p>
            <a:pPr>
              <a:defRPr/>
            </a:pPr>
            <a:fld id="{24DA442A-3246-44B5-AD22-F80ADB16E3FC}" type="slidenum">
              <a:rPr lang="en-US"/>
              <a:pPr>
                <a:defRPr/>
              </a:pPr>
              <a:t>‹#›</a:t>
            </a:fld>
            <a:endParaRPr lang="en-US" dirty="0"/>
          </a:p>
        </p:txBody>
      </p:sp>
    </p:spTree>
    <p:extLst>
      <p:ext uri="{BB962C8B-B14F-4D97-AF65-F5344CB8AC3E}">
        <p14:creationId xmlns:p14="http://schemas.microsoft.com/office/powerpoint/2010/main" val="44207326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2100" kern="1200">
        <a:solidFill>
          <a:schemeClr val="tx1"/>
        </a:solidFill>
        <a:latin typeface="+mn-lt"/>
        <a:ea typeface="+mn-ea"/>
        <a:cs typeface="+mn-cs"/>
      </a:defRPr>
    </a:lvl1pPr>
    <a:lvl2pPr marL="815960" algn="l" rtl="0" eaLnBrk="0" fontAlgn="base" hangingPunct="0">
      <a:spcBef>
        <a:spcPct val="30000"/>
      </a:spcBef>
      <a:spcAft>
        <a:spcPct val="0"/>
      </a:spcAft>
      <a:defRPr sz="2100" kern="1200">
        <a:solidFill>
          <a:schemeClr val="tx1"/>
        </a:solidFill>
        <a:latin typeface="+mn-lt"/>
        <a:ea typeface="+mn-ea"/>
        <a:cs typeface="+mn-cs"/>
      </a:defRPr>
    </a:lvl2pPr>
    <a:lvl3pPr marL="1631902" algn="l" rtl="0" eaLnBrk="0" fontAlgn="base" hangingPunct="0">
      <a:spcBef>
        <a:spcPct val="30000"/>
      </a:spcBef>
      <a:spcAft>
        <a:spcPct val="0"/>
      </a:spcAft>
      <a:defRPr sz="2100" kern="1200">
        <a:solidFill>
          <a:schemeClr val="tx1"/>
        </a:solidFill>
        <a:latin typeface="+mn-lt"/>
        <a:ea typeface="+mn-ea"/>
        <a:cs typeface="+mn-cs"/>
      </a:defRPr>
    </a:lvl3pPr>
    <a:lvl4pPr marL="2447853" algn="l" rtl="0" eaLnBrk="0" fontAlgn="base" hangingPunct="0">
      <a:spcBef>
        <a:spcPct val="30000"/>
      </a:spcBef>
      <a:spcAft>
        <a:spcPct val="0"/>
      </a:spcAft>
      <a:defRPr sz="2100" kern="1200">
        <a:solidFill>
          <a:schemeClr val="tx1"/>
        </a:solidFill>
        <a:latin typeface="+mn-lt"/>
        <a:ea typeface="+mn-ea"/>
        <a:cs typeface="+mn-cs"/>
      </a:defRPr>
    </a:lvl4pPr>
    <a:lvl5pPr marL="3263816" algn="l" rtl="0" eaLnBrk="0" fontAlgn="base" hangingPunct="0">
      <a:spcBef>
        <a:spcPct val="30000"/>
      </a:spcBef>
      <a:spcAft>
        <a:spcPct val="0"/>
      </a:spcAft>
      <a:defRPr sz="2100" kern="1200">
        <a:solidFill>
          <a:schemeClr val="tx1"/>
        </a:solidFill>
        <a:latin typeface="+mn-lt"/>
        <a:ea typeface="+mn-ea"/>
        <a:cs typeface="+mn-cs"/>
      </a:defRPr>
    </a:lvl5pPr>
    <a:lvl6pPr marL="4079771" algn="l" defTabSz="1631902" rtl="0" eaLnBrk="1" latinLnBrk="0" hangingPunct="1">
      <a:defRPr sz="2100" kern="1200">
        <a:solidFill>
          <a:schemeClr val="tx1"/>
        </a:solidFill>
        <a:latin typeface="+mn-lt"/>
        <a:ea typeface="+mn-ea"/>
        <a:cs typeface="+mn-cs"/>
      </a:defRPr>
    </a:lvl6pPr>
    <a:lvl7pPr marL="4895724" algn="l" defTabSz="1631902" rtl="0" eaLnBrk="1" latinLnBrk="0" hangingPunct="1">
      <a:defRPr sz="2100" kern="1200">
        <a:solidFill>
          <a:schemeClr val="tx1"/>
        </a:solidFill>
        <a:latin typeface="+mn-lt"/>
        <a:ea typeface="+mn-ea"/>
        <a:cs typeface="+mn-cs"/>
      </a:defRPr>
    </a:lvl7pPr>
    <a:lvl8pPr marL="5711671" algn="l" defTabSz="1631902" rtl="0" eaLnBrk="1" latinLnBrk="0" hangingPunct="1">
      <a:defRPr sz="2100" kern="1200">
        <a:solidFill>
          <a:schemeClr val="tx1"/>
        </a:solidFill>
        <a:latin typeface="+mn-lt"/>
        <a:ea typeface="+mn-ea"/>
        <a:cs typeface="+mn-cs"/>
      </a:defRPr>
    </a:lvl8pPr>
    <a:lvl9pPr marL="6527636" algn="l" defTabSz="1631902"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4DA442A-3246-44B5-AD22-F80ADB16E3FC}" type="slidenum">
              <a:rPr lang="en-US" smtClean="0"/>
              <a:pPr>
                <a:defRPr/>
              </a:pPr>
              <a:t>3</a:t>
            </a:fld>
            <a:endParaRPr lang="en-US" dirty="0"/>
          </a:p>
        </p:txBody>
      </p:sp>
    </p:spTree>
    <p:extLst>
      <p:ext uri="{BB962C8B-B14F-4D97-AF65-F5344CB8AC3E}">
        <p14:creationId xmlns:p14="http://schemas.microsoft.com/office/powerpoint/2010/main" val="2996850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76% of Americans say AI will change the way people work and live over the next decade</a:t>
            </a:r>
          </a:p>
          <a:p>
            <a:r>
              <a:rPr lang="en-US" dirty="0"/>
              <a:t>77% of these U.S. adults say those changes will be positive</a:t>
            </a:r>
          </a:p>
          <a:p>
            <a:r>
              <a:rPr lang="en-US" dirty="0"/>
              <a:t>However, 73% say AI adoption will result in net job loss</a:t>
            </a:r>
          </a:p>
          <a:p>
            <a:endParaRPr lang="en-US" dirty="0"/>
          </a:p>
        </p:txBody>
      </p:sp>
      <p:sp>
        <p:nvSpPr>
          <p:cNvPr id="4" name="Slide Number Placeholder 3"/>
          <p:cNvSpPr>
            <a:spLocks noGrp="1"/>
          </p:cNvSpPr>
          <p:nvPr>
            <p:ph type="sldNum" sz="quarter" idx="10"/>
          </p:nvPr>
        </p:nvSpPr>
        <p:spPr/>
        <p:txBody>
          <a:bodyPr/>
          <a:lstStyle/>
          <a:p>
            <a:pPr>
              <a:defRPr/>
            </a:pPr>
            <a:fld id="{24DA442A-3246-44B5-AD22-F80ADB16E3FC}" type="slidenum">
              <a:rPr lang="en-US" smtClean="0"/>
              <a:pPr>
                <a:defRPr/>
              </a:pPr>
              <a:t>4</a:t>
            </a:fld>
            <a:endParaRPr lang="en-US" dirty="0"/>
          </a:p>
        </p:txBody>
      </p:sp>
    </p:spTree>
    <p:extLst>
      <p:ext uri="{BB962C8B-B14F-4D97-AF65-F5344CB8AC3E}">
        <p14:creationId xmlns:p14="http://schemas.microsoft.com/office/powerpoint/2010/main" val="4238038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2100" b="0" i="0" u="none" strike="noStrike" kern="1200" baseline="0" dirty="0">
                <a:solidFill>
                  <a:schemeClr val="tx1"/>
                </a:solidFill>
                <a:latin typeface="+mn-lt"/>
                <a:ea typeface="+mn-ea"/>
                <a:cs typeface="+mn-cs"/>
              </a:rPr>
              <a:t>The discipline of AI has made significant advances since its inception.</a:t>
            </a:r>
          </a:p>
          <a:p>
            <a:endParaRPr lang="en-US" sz="2100" b="0" i="0" u="none" strike="noStrike" kern="1200" baseline="0" dirty="0">
              <a:solidFill>
                <a:schemeClr val="tx1"/>
              </a:solidFill>
              <a:latin typeface="+mn-lt"/>
              <a:ea typeface="+mn-ea"/>
              <a:cs typeface="+mn-cs"/>
            </a:endParaRPr>
          </a:p>
          <a:p>
            <a:r>
              <a:rPr lang="en-US" sz="2100" b="0" i="0" u="none" strike="noStrike" kern="1200" baseline="0" dirty="0">
                <a:solidFill>
                  <a:schemeClr val="tx1"/>
                </a:solidFill>
                <a:latin typeface="+mn-lt"/>
                <a:ea typeface="+mn-ea"/>
                <a:cs typeface="+mn-cs"/>
              </a:rPr>
              <a:t>Early machine learning models specified all possible choices to enable the computer to make decisions. </a:t>
            </a:r>
          </a:p>
          <a:p>
            <a:endParaRPr lang="en-US" sz="2100" b="0" i="0" u="none" strike="noStrike" kern="1200" baseline="0" dirty="0">
              <a:solidFill>
                <a:schemeClr val="tx1"/>
              </a:solidFill>
              <a:latin typeface="+mn-lt"/>
              <a:ea typeface="+mn-ea"/>
              <a:cs typeface="+mn-cs"/>
            </a:endParaRPr>
          </a:p>
          <a:p>
            <a:r>
              <a:rPr lang="en-US" sz="2100" b="0" i="0" u="none" strike="noStrike" kern="1200" baseline="0" dirty="0">
                <a:solidFill>
                  <a:schemeClr val="tx1"/>
                </a:solidFill>
                <a:latin typeface="+mn-lt"/>
                <a:ea typeface="+mn-ea"/>
                <a:cs typeface="+mn-cs"/>
              </a:rPr>
              <a:t>The “decision tree” had to be pre-programed to account for all eventualities. </a:t>
            </a:r>
          </a:p>
          <a:p>
            <a:endParaRPr lang="en-US" sz="2100" b="0" i="0" u="none" strike="noStrike" kern="1200" baseline="0" dirty="0">
              <a:solidFill>
                <a:schemeClr val="tx1"/>
              </a:solidFill>
              <a:latin typeface="+mn-lt"/>
              <a:ea typeface="+mn-ea"/>
              <a:cs typeface="+mn-cs"/>
            </a:endParaRPr>
          </a:p>
          <a:p>
            <a:r>
              <a:rPr lang="en-US" sz="2100" b="0" i="0" u="none" strike="noStrike" kern="1200" baseline="0" dirty="0">
                <a:solidFill>
                  <a:schemeClr val="tx1"/>
                </a:solidFill>
                <a:latin typeface="+mn-lt"/>
                <a:ea typeface="+mn-ea"/>
                <a:cs typeface="+mn-cs"/>
              </a:rPr>
              <a:t>Today, however, machine learning uses flexible models that enable the computer to make choices that include options not explicitly defined. </a:t>
            </a:r>
          </a:p>
          <a:p>
            <a:endParaRPr lang="en-US" sz="2100" b="0" i="0" u="none" strike="noStrike" kern="1200" baseline="0" dirty="0">
              <a:solidFill>
                <a:schemeClr val="tx1"/>
              </a:solidFill>
              <a:latin typeface="+mn-lt"/>
              <a:ea typeface="+mn-ea"/>
              <a:cs typeface="+mn-cs"/>
            </a:endParaRPr>
          </a:p>
          <a:p>
            <a:r>
              <a:rPr lang="en-US" sz="2100" b="0" i="0" u="none" strike="noStrike" kern="1200" baseline="0" dirty="0">
                <a:solidFill>
                  <a:schemeClr val="tx1"/>
                </a:solidFill>
                <a:latin typeface="+mn-lt"/>
                <a:ea typeface="+mn-ea"/>
                <a:cs typeface="+mn-cs"/>
              </a:rPr>
              <a:t>The machine learns by being “fed” large amounts of information (input data), and initial decisions are “guessed” by the machine. </a:t>
            </a:r>
          </a:p>
          <a:p>
            <a:endParaRPr lang="en-US" sz="2100" b="0" i="0" u="none" strike="noStrike" kern="1200" baseline="0" dirty="0">
              <a:solidFill>
                <a:schemeClr val="tx1"/>
              </a:solidFill>
              <a:latin typeface="+mn-lt"/>
              <a:ea typeface="+mn-ea"/>
              <a:cs typeface="+mn-cs"/>
            </a:endParaRPr>
          </a:p>
          <a:p>
            <a:r>
              <a:rPr lang="en-US" sz="2100" b="0" i="0" u="none" strike="noStrike" kern="1200" baseline="0" dirty="0">
                <a:solidFill>
                  <a:schemeClr val="tx1"/>
                </a:solidFill>
                <a:latin typeface="+mn-lt"/>
                <a:ea typeface="+mn-ea"/>
                <a:cs typeface="+mn-cs"/>
              </a:rPr>
              <a:t>These initial “guesses” are then fine-tuned by comparing them to the “correct” answer or a specified expected outcome (output data). </a:t>
            </a:r>
          </a:p>
          <a:p>
            <a:endParaRPr lang="en-US" sz="2100" b="0" i="0" u="none" strike="noStrike" kern="1200" baseline="0" dirty="0">
              <a:solidFill>
                <a:schemeClr val="tx1"/>
              </a:solidFill>
              <a:latin typeface="+mn-lt"/>
              <a:ea typeface="+mn-ea"/>
              <a:cs typeface="+mn-cs"/>
            </a:endParaRPr>
          </a:p>
          <a:p>
            <a:r>
              <a:rPr lang="en-US" sz="2100" b="0" i="0" u="none" strike="noStrike" kern="1200" baseline="0" dirty="0">
                <a:solidFill>
                  <a:schemeClr val="tx1"/>
                </a:solidFill>
                <a:latin typeface="+mn-lt"/>
                <a:ea typeface="+mn-ea"/>
                <a:cs typeface="+mn-cs"/>
              </a:rPr>
              <a:t>The primary goal is to generalize beyond the instances in the input or output data — often called the training data — so that new information that arrives can be readily  analyzed and acted upon without human intervention.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4DA442A-3246-44B5-AD22-F80ADB16E3FC}" type="slidenum">
              <a:rPr lang="en-US" smtClean="0"/>
              <a:pPr>
                <a:defRPr/>
              </a:pPr>
              <a:t>7</a:t>
            </a:fld>
            <a:endParaRPr lang="en-US" dirty="0"/>
          </a:p>
        </p:txBody>
      </p:sp>
    </p:spTree>
    <p:extLst>
      <p:ext uri="{BB962C8B-B14F-4D97-AF65-F5344CB8AC3E}">
        <p14:creationId xmlns:p14="http://schemas.microsoft.com/office/powerpoint/2010/main" val="283214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2100" b="0" i="0" u="none" strike="noStrike" kern="1200" baseline="0" dirty="0">
                <a:solidFill>
                  <a:schemeClr val="tx1"/>
                </a:solidFill>
                <a:latin typeface="+mn-lt"/>
                <a:ea typeface="+mn-ea"/>
                <a:cs typeface="+mn-cs"/>
              </a:rPr>
              <a:t>Machine learning (ML) is a subset of AI. The term</a:t>
            </a:r>
          </a:p>
          <a:p>
            <a:r>
              <a:rPr lang="en-US" sz="2100" b="0" i="0" u="none" strike="noStrike" kern="1200" baseline="0" dirty="0">
                <a:solidFill>
                  <a:schemeClr val="tx1"/>
                </a:solidFill>
                <a:latin typeface="+mn-lt"/>
                <a:ea typeface="+mn-ea"/>
                <a:cs typeface="+mn-cs"/>
              </a:rPr>
              <a:t>was coined in 1959 to describe a process whereby</a:t>
            </a:r>
          </a:p>
          <a:p>
            <a:r>
              <a:rPr lang="en-US" sz="2100" b="0" i="0" u="none" strike="noStrike" kern="1200" baseline="0" dirty="0">
                <a:solidFill>
                  <a:schemeClr val="tx1"/>
                </a:solidFill>
                <a:latin typeface="+mn-lt"/>
                <a:ea typeface="+mn-ea"/>
                <a:cs typeface="+mn-cs"/>
              </a:rPr>
              <a:t>algorithms can learn from and make predictions on</a:t>
            </a:r>
          </a:p>
          <a:p>
            <a:r>
              <a:rPr lang="en-US" sz="2100" b="0" i="0" u="none" strike="noStrike" kern="1200" baseline="0" dirty="0">
                <a:solidFill>
                  <a:schemeClr val="tx1"/>
                </a:solidFill>
                <a:latin typeface="+mn-lt"/>
                <a:ea typeface="+mn-ea"/>
                <a:cs typeface="+mn-cs"/>
              </a:rPr>
              <a:t>data. It’s the “science of getting computers to act</a:t>
            </a:r>
          </a:p>
          <a:p>
            <a:r>
              <a:rPr lang="en-US" sz="2100" b="0" i="0" u="none" strike="noStrike" kern="1200" baseline="0" dirty="0">
                <a:solidFill>
                  <a:schemeClr val="tx1"/>
                </a:solidFill>
                <a:latin typeface="+mn-lt"/>
                <a:ea typeface="+mn-ea"/>
                <a:cs typeface="+mn-cs"/>
              </a:rPr>
              <a:t>with-out being explicitly programmed,” writes Andrew</a:t>
            </a:r>
          </a:p>
          <a:p>
            <a:r>
              <a:rPr lang="en-US" sz="2100" b="0" i="0" u="none" strike="noStrike" kern="1200" baseline="0" dirty="0">
                <a:solidFill>
                  <a:schemeClr val="tx1"/>
                </a:solidFill>
                <a:latin typeface="+mn-lt"/>
                <a:ea typeface="+mn-ea"/>
                <a:cs typeface="+mn-cs"/>
              </a:rPr>
              <a:t>Ng, an adjunct professor at Stanford University and</a:t>
            </a:r>
          </a:p>
          <a:p>
            <a:r>
              <a:rPr lang="en-US" sz="2100" b="0" i="0" u="none" strike="noStrike" kern="1200" baseline="0" dirty="0">
                <a:solidFill>
                  <a:schemeClr val="tx1"/>
                </a:solidFill>
                <a:latin typeface="+mn-lt"/>
                <a:ea typeface="+mn-ea"/>
                <a:cs typeface="+mn-cs"/>
              </a:rPr>
              <a:t>former head of Baidu AI Group/Google Brain.</a:t>
            </a:r>
            <a:endParaRPr lang="en-US" dirty="0"/>
          </a:p>
        </p:txBody>
      </p:sp>
      <p:sp>
        <p:nvSpPr>
          <p:cNvPr id="4" name="Slide Number Placeholder 3"/>
          <p:cNvSpPr>
            <a:spLocks noGrp="1"/>
          </p:cNvSpPr>
          <p:nvPr>
            <p:ph type="sldNum" sz="quarter" idx="10"/>
          </p:nvPr>
        </p:nvSpPr>
        <p:spPr/>
        <p:txBody>
          <a:bodyPr/>
          <a:lstStyle/>
          <a:p>
            <a:pPr>
              <a:defRPr/>
            </a:pPr>
            <a:fld id="{24DA442A-3246-44B5-AD22-F80ADB16E3FC}" type="slidenum">
              <a:rPr lang="en-US" smtClean="0"/>
              <a:pPr>
                <a:defRPr/>
              </a:pPr>
              <a:t>8</a:t>
            </a:fld>
            <a:endParaRPr lang="en-US" dirty="0"/>
          </a:p>
        </p:txBody>
      </p:sp>
    </p:spTree>
    <p:extLst>
      <p:ext uri="{BB962C8B-B14F-4D97-AF65-F5344CB8AC3E}">
        <p14:creationId xmlns:p14="http://schemas.microsoft.com/office/powerpoint/2010/main" val="410099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4DA442A-3246-44B5-AD22-F80ADB16E3FC}" type="slidenum">
              <a:rPr lang="en-US" smtClean="0"/>
              <a:pPr>
                <a:defRPr/>
              </a:pPr>
              <a:t>11</a:t>
            </a:fld>
            <a:endParaRPr lang="en-US" dirty="0"/>
          </a:p>
        </p:txBody>
      </p:sp>
    </p:spTree>
    <p:extLst>
      <p:ext uri="{BB962C8B-B14F-4D97-AF65-F5344CB8AC3E}">
        <p14:creationId xmlns:p14="http://schemas.microsoft.com/office/powerpoint/2010/main" val="143142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46 new algorithms </a:t>
            </a:r>
          </a:p>
          <a:p>
            <a:r>
              <a:rPr lang="en-US" dirty="0">
                <a:solidFill>
                  <a:schemeClr val="tx1"/>
                </a:solidFill>
              </a:rPr>
              <a:t>4 new models</a:t>
            </a:r>
          </a:p>
          <a:p>
            <a:r>
              <a:rPr lang="en-US" dirty="0">
                <a:solidFill>
                  <a:schemeClr val="tx1"/>
                </a:solidFill>
              </a:rPr>
              <a:t>	Exponential smoothing</a:t>
            </a:r>
          </a:p>
          <a:p>
            <a:r>
              <a:rPr lang="en-US" dirty="0">
                <a:solidFill>
                  <a:schemeClr val="tx1"/>
                </a:solidFill>
              </a:rPr>
              <a:t>	Multilinear seasonal regression</a:t>
            </a:r>
          </a:p>
          <a:p>
            <a:r>
              <a:rPr lang="en-US" dirty="0">
                <a:solidFill>
                  <a:schemeClr val="tx1"/>
                </a:solidFill>
              </a:rPr>
              <a:t>	Box-Jenkins ARIMA</a:t>
            </a:r>
          </a:p>
          <a:p>
            <a:r>
              <a:rPr lang="en-US" dirty="0">
                <a:solidFill>
                  <a:schemeClr val="tx1"/>
                </a:solidFill>
              </a:rPr>
              <a:t>	Best pick</a:t>
            </a:r>
          </a:p>
          <a:p>
            <a:endParaRPr lang="en-US" dirty="0"/>
          </a:p>
        </p:txBody>
      </p:sp>
      <p:sp>
        <p:nvSpPr>
          <p:cNvPr id="4" name="Slide Number Placeholder 3"/>
          <p:cNvSpPr>
            <a:spLocks noGrp="1"/>
          </p:cNvSpPr>
          <p:nvPr>
            <p:ph type="sldNum" sz="quarter" idx="10"/>
          </p:nvPr>
        </p:nvSpPr>
        <p:spPr/>
        <p:txBody>
          <a:bodyPr/>
          <a:lstStyle/>
          <a:p>
            <a:pPr>
              <a:defRPr/>
            </a:pPr>
            <a:fld id="{24DA442A-3246-44B5-AD22-F80ADB16E3FC}" type="slidenum">
              <a:rPr lang="en-US" smtClean="0"/>
              <a:pPr>
                <a:defRPr/>
              </a:pPr>
              <a:t>14</a:t>
            </a:fld>
            <a:endParaRPr lang="en-US" dirty="0"/>
          </a:p>
        </p:txBody>
      </p:sp>
    </p:spTree>
    <p:extLst>
      <p:ext uri="{BB962C8B-B14F-4D97-AF65-F5344CB8AC3E}">
        <p14:creationId xmlns:p14="http://schemas.microsoft.com/office/powerpoint/2010/main" val="761221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46 new algorithms </a:t>
            </a:r>
          </a:p>
          <a:p>
            <a:r>
              <a:rPr lang="en-US" dirty="0">
                <a:solidFill>
                  <a:schemeClr val="tx1"/>
                </a:solidFill>
              </a:rPr>
              <a:t>4 new models</a:t>
            </a:r>
          </a:p>
          <a:p>
            <a:r>
              <a:rPr lang="en-US" dirty="0">
                <a:solidFill>
                  <a:schemeClr val="tx1"/>
                </a:solidFill>
              </a:rPr>
              <a:t>	Exponential smoothing</a:t>
            </a:r>
          </a:p>
          <a:p>
            <a:r>
              <a:rPr lang="en-US" dirty="0">
                <a:solidFill>
                  <a:schemeClr val="tx1"/>
                </a:solidFill>
              </a:rPr>
              <a:t>	Multilinear seasonal regression</a:t>
            </a:r>
          </a:p>
          <a:p>
            <a:r>
              <a:rPr lang="en-US" dirty="0">
                <a:solidFill>
                  <a:schemeClr val="tx1"/>
                </a:solidFill>
              </a:rPr>
              <a:t>	Box-Jenkins ARIMA</a:t>
            </a:r>
          </a:p>
          <a:p>
            <a:r>
              <a:rPr lang="en-US" dirty="0">
                <a:solidFill>
                  <a:schemeClr val="tx1"/>
                </a:solidFill>
              </a:rPr>
              <a:t>	Best pick</a:t>
            </a:r>
          </a:p>
          <a:p>
            <a:endParaRPr lang="en-US" dirty="0"/>
          </a:p>
        </p:txBody>
      </p:sp>
      <p:sp>
        <p:nvSpPr>
          <p:cNvPr id="4" name="Slide Number Placeholder 3"/>
          <p:cNvSpPr>
            <a:spLocks noGrp="1"/>
          </p:cNvSpPr>
          <p:nvPr>
            <p:ph type="sldNum" sz="quarter" idx="10"/>
          </p:nvPr>
        </p:nvSpPr>
        <p:spPr/>
        <p:txBody>
          <a:bodyPr/>
          <a:lstStyle/>
          <a:p>
            <a:pPr>
              <a:defRPr/>
            </a:pPr>
            <a:fld id="{24DA442A-3246-44B5-AD22-F80ADB16E3FC}" type="slidenum">
              <a:rPr lang="en-US" smtClean="0"/>
              <a:pPr>
                <a:defRPr/>
              </a:pPr>
              <a:t>15</a:t>
            </a:fld>
            <a:endParaRPr lang="en-US" dirty="0"/>
          </a:p>
        </p:txBody>
      </p:sp>
    </p:spTree>
    <p:extLst>
      <p:ext uri="{BB962C8B-B14F-4D97-AF65-F5344CB8AC3E}">
        <p14:creationId xmlns:p14="http://schemas.microsoft.com/office/powerpoint/2010/main" val="100045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indent="14288"/>
            <a:r>
              <a:rPr lang="en-US" sz="2800" dirty="0">
                <a:solidFill>
                  <a:schemeClr val="bg1"/>
                </a:solidFill>
              </a:rPr>
              <a:t>Mathematical formulas can only represent dependent and independent variables based on past experience</a:t>
            </a:r>
            <a:br>
              <a:rPr lang="en-US" sz="2800" dirty="0">
                <a:solidFill>
                  <a:schemeClr val="bg1"/>
                </a:solidFill>
              </a:rPr>
            </a:br>
            <a:endParaRPr lang="en-US" sz="2800" dirty="0">
              <a:solidFill>
                <a:schemeClr val="bg1"/>
              </a:solidFill>
            </a:endParaRPr>
          </a:p>
          <a:p>
            <a:pPr marL="457200" indent="-457200">
              <a:buFont typeface="Arial" panose="020B0604020202020204" pitchFamily="34" charset="0"/>
              <a:buChar char="•"/>
            </a:pPr>
            <a:r>
              <a:rPr lang="en-US" sz="2000" dirty="0">
                <a:solidFill>
                  <a:schemeClr val="bg1"/>
                </a:solidFill>
              </a:rPr>
              <a:t>Formulas assume history repeats itself</a:t>
            </a:r>
          </a:p>
          <a:p>
            <a:pPr marL="457200" indent="-457200">
              <a:buFont typeface="Arial" panose="020B0604020202020204" pitchFamily="34" charset="0"/>
              <a:buChar char="•"/>
            </a:pPr>
            <a:r>
              <a:rPr lang="en-US" sz="2000" dirty="0">
                <a:solidFill>
                  <a:schemeClr val="bg1"/>
                </a:solidFill>
              </a:rPr>
              <a:t>When an independent variable relationship changes, the formula must be rewritten</a:t>
            </a:r>
          </a:p>
          <a:p>
            <a:pPr marL="457200" indent="-457200">
              <a:buFont typeface="Arial" panose="020B0604020202020204" pitchFamily="34" charset="0"/>
              <a:buChar char="•"/>
            </a:pPr>
            <a:endParaRPr lang="en-US" sz="2000" dirty="0">
              <a:solidFill>
                <a:schemeClr val="bg1"/>
              </a:solidFill>
            </a:endParaRPr>
          </a:p>
          <a:p>
            <a:pPr marL="457200" indent="-457200">
              <a:buFont typeface="Arial" panose="020B0604020202020204" pitchFamily="34" charset="0"/>
              <a:buChar char="•"/>
            </a:pPr>
            <a:endParaRPr lang="en-US" sz="2000" dirty="0">
              <a:solidFill>
                <a:schemeClr val="bg1"/>
              </a:solidFill>
            </a:endParaRP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000" dirty="0">
                <a:solidFill>
                  <a:schemeClr val="bg1"/>
                </a:solidFill>
              </a:rPr>
              <a:t>Simulation creates a model which reflects the framework of the interrelationships between customers, employees, skills, technology, contact routing algorithms, and management techniques</a:t>
            </a:r>
          </a:p>
          <a:p>
            <a:pPr marL="457200" indent="-457200">
              <a:buFont typeface="Arial" panose="020B0604020202020204" pitchFamily="34" charset="0"/>
              <a:buChar char="•"/>
            </a:pPr>
            <a:endParaRPr lang="en-US" sz="2000" dirty="0">
              <a:solidFill>
                <a:schemeClr val="bg1"/>
              </a:solidFill>
            </a:endParaRPr>
          </a:p>
          <a:p>
            <a:pPr indent="14288"/>
            <a:endParaRPr lang="en-US" sz="28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a:defRPr/>
            </a:pPr>
            <a:fld id="{24DA442A-3246-44B5-AD22-F80ADB16E3FC}" type="slidenum">
              <a:rPr lang="en-US" smtClean="0"/>
              <a:pPr>
                <a:defRPr/>
              </a:pPr>
              <a:t>24</a:t>
            </a:fld>
            <a:endParaRPr lang="en-US" dirty="0"/>
          </a:p>
        </p:txBody>
      </p:sp>
    </p:spTree>
    <p:extLst>
      <p:ext uri="{BB962C8B-B14F-4D97-AF65-F5344CB8AC3E}">
        <p14:creationId xmlns:p14="http://schemas.microsoft.com/office/powerpoint/2010/main" val="2990708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Title and Content slide">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616019" y="2020802"/>
            <a:ext cx="16946734" cy="75180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147" tIns="81567" rIns="163147" bIns="81567" numCol="1" anchor="t" anchorCtr="0" compatLnSpc="1">
            <a:prstTxWarp prst="textNoShape">
              <a:avLst/>
            </a:prstTxWarp>
          </a:bodyPr>
          <a:lstStyle>
            <a:lvl1pPr>
              <a:defRPr lang="en-US" dirty="0" smtClean="0">
                <a:solidFill>
                  <a:schemeClr val="tx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cxnSp>
        <p:nvCxnSpPr>
          <p:cNvPr id="8" name="Straight Connector 7"/>
          <p:cNvCxnSpPr/>
          <p:nvPr userDrawn="1"/>
        </p:nvCxnSpPr>
        <p:spPr>
          <a:xfrm>
            <a:off x="616019" y="1354016"/>
            <a:ext cx="1717748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Slide Number Placeholder 2"/>
          <p:cNvSpPr>
            <a:spLocks noGrp="1"/>
          </p:cNvSpPr>
          <p:nvPr>
            <p:ph type="sldNum" sz="quarter" idx="11"/>
          </p:nvPr>
        </p:nvSpPr>
        <p:spPr/>
        <p:txBody>
          <a:bodyPr/>
          <a:lstStyle/>
          <a:p>
            <a:pPr>
              <a:defRPr/>
            </a:pPr>
            <a:fld id="{162E4A84-A8F2-424A-AAF2-679D4EB18637}" type="slidenum">
              <a:rPr lang="en-US">
                <a:solidFill>
                  <a:srgbClr val="404041"/>
                </a:solidFill>
              </a:rPr>
              <a:pPr>
                <a:defRPr/>
              </a:pPr>
              <a:t>‹#›</a:t>
            </a:fld>
            <a:endParaRPr lang="en-US" dirty="0">
              <a:solidFill>
                <a:srgbClr val="404041"/>
              </a:solidFill>
            </a:endParaRPr>
          </a:p>
        </p:txBody>
      </p:sp>
    </p:spTree>
    <p:extLst>
      <p:ext uri="{BB962C8B-B14F-4D97-AF65-F5344CB8AC3E}">
        <p14:creationId xmlns:p14="http://schemas.microsoft.com/office/powerpoint/2010/main" val="2497471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slide">
    <p:spTree>
      <p:nvGrpSpPr>
        <p:cNvPr id="1" name=""/>
        <p:cNvGrpSpPr/>
        <p:nvPr/>
      </p:nvGrpSpPr>
      <p:grpSpPr>
        <a:xfrm>
          <a:off x="0" y="0"/>
          <a:ext cx="0" cy="0"/>
          <a:chOff x="0" y="0"/>
          <a:chExt cx="0" cy="0"/>
        </a:xfrm>
      </p:grpSpPr>
      <p:sp>
        <p:nvSpPr>
          <p:cNvPr id="3" name="Freeform 2"/>
          <p:cNvSpPr/>
          <p:nvPr userDrawn="1"/>
        </p:nvSpPr>
        <p:spPr>
          <a:xfrm>
            <a:off x="-17921" y="-143435"/>
            <a:ext cx="7142098" cy="10470775"/>
          </a:xfrm>
          <a:custGeom>
            <a:avLst/>
            <a:gdLst>
              <a:gd name="connsiteX0" fmla="*/ 7135905 w 7135905"/>
              <a:gd name="connsiteY0" fmla="*/ 0 h 10470776"/>
              <a:gd name="connsiteX1" fmla="*/ 5970494 w 7135905"/>
              <a:gd name="connsiteY1" fmla="*/ 10452847 h 10470776"/>
              <a:gd name="connsiteX2" fmla="*/ 35858 w 7135905"/>
              <a:gd name="connsiteY2" fmla="*/ 10470776 h 10470776"/>
              <a:gd name="connsiteX3" fmla="*/ 0 w 7135905"/>
              <a:gd name="connsiteY3" fmla="*/ 161364 h 10470776"/>
              <a:gd name="connsiteX4" fmla="*/ 7117976 w 7135905"/>
              <a:gd name="connsiteY4" fmla="*/ 161364 h 10470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905" h="10470776">
                <a:moveTo>
                  <a:pt x="7135905" y="0"/>
                </a:moveTo>
                <a:lnTo>
                  <a:pt x="5970494" y="10452847"/>
                </a:lnTo>
                <a:lnTo>
                  <a:pt x="35858" y="10470776"/>
                </a:lnTo>
                <a:lnTo>
                  <a:pt x="0" y="161364"/>
                </a:lnTo>
                <a:lnTo>
                  <a:pt x="7117976" y="16136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607" tIns="34303" rIns="68607" bIns="34303" rtlCol="0" anchor="ctr"/>
          <a:lstStyle/>
          <a:p>
            <a:pPr algn="ctr"/>
            <a:endParaRPr lang="en-US">
              <a:solidFill>
                <a:prstClr val="white"/>
              </a:solidFill>
            </a:endParaRPr>
          </a:p>
        </p:txBody>
      </p:sp>
      <p:sp>
        <p:nvSpPr>
          <p:cNvPr id="19" name="Text Placeholder 18"/>
          <p:cNvSpPr>
            <a:spLocks noGrp="1"/>
          </p:cNvSpPr>
          <p:nvPr>
            <p:ph type="body" sz="quarter" idx="10"/>
          </p:nvPr>
        </p:nvSpPr>
        <p:spPr>
          <a:xfrm>
            <a:off x="686538" y="1778335"/>
            <a:ext cx="5400910" cy="746375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147" tIns="81567" rIns="163147" bIns="81567" numCol="1" anchor="t" anchorCtr="0" compatLnSpc="1">
            <a:prstTxWarp prst="textNoShape">
              <a:avLst/>
            </a:prstTxWarp>
          </a:bodyPr>
          <a:lstStyle>
            <a:lvl1pPr marL="0" indent="0">
              <a:buNone/>
              <a:defRPr lang="en-US" dirty="0" smtClean="0">
                <a:solidFill>
                  <a:schemeClr val="tx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p:txBody>
      </p:sp>
      <p:sp>
        <p:nvSpPr>
          <p:cNvPr id="5" name="Rectangle 25"/>
          <p:cNvSpPr>
            <a:spLocks noGrp="1" noChangeArrowheads="1"/>
          </p:cNvSpPr>
          <p:nvPr>
            <p:ph type="title"/>
          </p:nvPr>
        </p:nvSpPr>
        <p:spPr bwMode="auto">
          <a:xfrm>
            <a:off x="738005" y="377912"/>
            <a:ext cx="16946734"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t>Short Title Here</a:t>
            </a:r>
          </a:p>
        </p:txBody>
      </p:sp>
      <p:sp>
        <p:nvSpPr>
          <p:cNvPr id="7" name="Text Placeholder 18"/>
          <p:cNvSpPr>
            <a:spLocks noGrp="1"/>
          </p:cNvSpPr>
          <p:nvPr>
            <p:ph type="body" sz="quarter" idx="11"/>
          </p:nvPr>
        </p:nvSpPr>
        <p:spPr>
          <a:xfrm>
            <a:off x="6450881" y="1778335"/>
            <a:ext cx="11242864" cy="746375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147" tIns="81567" rIns="163147" bIns="81567" numCol="1" anchor="t" anchorCtr="0" compatLnSpc="1">
            <a:prstTxWarp prst="textNoShape">
              <a:avLst/>
            </a:prstTxWarp>
          </a:bodyPr>
          <a:lstStyle>
            <a:lvl1pPr>
              <a:defRPr lang="en-US" dirty="0" smtClean="0">
                <a:solidFill>
                  <a:schemeClr val="tx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2" name="Slide Number Placeholder 1"/>
          <p:cNvSpPr>
            <a:spLocks noGrp="1"/>
          </p:cNvSpPr>
          <p:nvPr>
            <p:ph type="sldNum" sz="quarter" idx="12"/>
          </p:nvPr>
        </p:nvSpPr>
        <p:spPr/>
        <p:txBody>
          <a:bodyPr/>
          <a:lstStyle/>
          <a:p>
            <a:pPr>
              <a:defRPr/>
            </a:pPr>
            <a:fld id="{162E4A84-A8F2-424A-AAF2-679D4EB18637}" type="slidenum">
              <a:rPr lang="en-US">
                <a:solidFill>
                  <a:srgbClr val="404041"/>
                </a:solidFill>
              </a:rPr>
              <a:pPr>
                <a:defRPr/>
              </a:pPr>
              <a:t>‹#›</a:t>
            </a:fld>
            <a:endParaRPr lang="en-US" dirty="0">
              <a:solidFill>
                <a:srgbClr val="404041"/>
              </a:solidFill>
            </a:endParaRPr>
          </a:p>
        </p:txBody>
      </p:sp>
    </p:spTree>
    <p:extLst>
      <p:ext uri="{BB962C8B-B14F-4D97-AF65-F5344CB8AC3E}">
        <p14:creationId xmlns:p14="http://schemas.microsoft.com/office/powerpoint/2010/main" val="1986029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and Content slide">
    <p:spTree>
      <p:nvGrpSpPr>
        <p:cNvPr id="1" name=""/>
        <p:cNvGrpSpPr/>
        <p:nvPr/>
      </p:nvGrpSpPr>
      <p:grpSpPr>
        <a:xfrm>
          <a:off x="0" y="0"/>
          <a:ext cx="0" cy="0"/>
          <a:chOff x="0" y="0"/>
          <a:chExt cx="0" cy="0"/>
        </a:xfrm>
      </p:grpSpPr>
      <p:sp>
        <p:nvSpPr>
          <p:cNvPr id="11" name="Chart Placeholder 10"/>
          <p:cNvSpPr>
            <a:spLocks noGrp="1"/>
          </p:cNvSpPr>
          <p:nvPr>
            <p:ph type="chart" sz="quarter" idx="12"/>
          </p:nvPr>
        </p:nvSpPr>
        <p:spPr>
          <a:xfrm>
            <a:off x="6441312" y="1776416"/>
            <a:ext cx="11317577" cy="7615237"/>
          </a:xfrm>
        </p:spPr>
        <p:txBody>
          <a:bodyPr/>
          <a:lstStyle/>
          <a:p>
            <a:endParaRPr lang="en-US"/>
          </a:p>
        </p:txBody>
      </p:sp>
      <p:sp>
        <p:nvSpPr>
          <p:cNvPr id="19" name="Text Placeholder 18"/>
          <p:cNvSpPr>
            <a:spLocks noGrp="1"/>
          </p:cNvSpPr>
          <p:nvPr>
            <p:ph type="body" sz="quarter" idx="10"/>
          </p:nvPr>
        </p:nvSpPr>
        <p:spPr>
          <a:xfrm>
            <a:off x="686538" y="1778335"/>
            <a:ext cx="5400910" cy="761331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147" tIns="81567" rIns="163147" bIns="81567" numCol="1" anchor="t" anchorCtr="0" compatLnSpc="1">
            <a:prstTxWarp prst="textNoShape">
              <a:avLst/>
            </a:prstTxWarp>
          </a:bodyPr>
          <a:lstStyle>
            <a:lvl1pPr marL="0" indent="0">
              <a:buNone/>
              <a:defRPr lang="en-US" dirty="0" smtClean="0">
                <a:solidFill>
                  <a:schemeClr val="tx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p:txBody>
      </p:sp>
      <p:sp>
        <p:nvSpPr>
          <p:cNvPr id="5" name="Rectangle 25"/>
          <p:cNvSpPr>
            <a:spLocks noGrp="1" noChangeArrowheads="1"/>
          </p:cNvSpPr>
          <p:nvPr>
            <p:ph type="title"/>
          </p:nvPr>
        </p:nvSpPr>
        <p:spPr bwMode="auto">
          <a:xfrm>
            <a:off x="738005" y="377912"/>
            <a:ext cx="16946734"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t>Short Title Here</a:t>
            </a:r>
          </a:p>
        </p:txBody>
      </p:sp>
      <p:sp>
        <p:nvSpPr>
          <p:cNvPr id="2" name="Slide Number Placeholder 1"/>
          <p:cNvSpPr>
            <a:spLocks noGrp="1"/>
          </p:cNvSpPr>
          <p:nvPr>
            <p:ph type="sldNum" sz="quarter" idx="13"/>
          </p:nvPr>
        </p:nvSpPr>
        <p:spPr/>
        <p:txBody>
          <a:bodyPr/>
          <a:lstStyle/>
          <a:p>
            <a:pPr>
              <a:defRPr/>
            </a:pPr>
            <a:fld id="{162E4A84-A8F2-424A-AAF2-679D4EB18637}" type="slidenum">
              <a:rPr lang="en-US">
                <a:solidFill>
                  <a:srgbClr val="404041"/>
                </a:solidFill>
              </a:rPr>
              <a:pPr>
                <a:defRPr/>
              </a:pPr>
              <a:t>‹#›</a:t>
            </a:fld>
            <a:endParaRPr lang="en-US" dirty="0">
              <a:solidFill>
                <a:srgbClr val="404041"/>
              </a:solidFill>
            </a:endParaRPr>
          </a:p>
        </p:txBody>
      </p:sp>
    </p:spTree>
    <p:extLst>
      <p:ext uri="{BB962C8B-B14F-4D97-AF65-F5344CB8AC3E}">
        <p14:creationId xmlns:p14="http://schemas.microsoft.com/office/powerpoint/2010/main" val="2134116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62E4A84-A8F2-424A-AAF2-679D4EB18637}" type="slidenum">
              <a:rPr lang="en-US">
                <a:solidFill>
                  <a:srgbClr val="404041"/>
                </a:solidFill>
              </a:rPr>
              <a:pPr>
                <a:defRPr/>
              </a:pPr>
              <a:t>‹#›</a:t>
            </a:fld>
            <a:endParaRPr lang="en-US">
              <a:solidFill>
                <a:srgbClr val="404041"/>
              </a:solidFill>
            </a:endParaRPr>
          </a:p>
        </p:txBody>
      </p:sp>
      <p:sp>
        <p:nvSpPr>
          <p:cNvPr id="7" name="Rectangle 25"/>
          <p:cNvSpPr>
            <a:spLocks noGrp="1" noChangeArrowheads="1"/>
          </p:cNvSpPr>
          <p:nvPr>
            <p:ph type="title" hasCustomPrompt="1"/>
          </p:nvPr>
        </p:nvSpPr>
        <p:spPr bwMode="auto">
          <a:xfrm>
            <a:off x="738005" y="377912"/>
            <a:ext cx="16946734"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2"/>
                </a:solidFill>
              </a:defRPr>
            </a:lvl1pPr>
          </a:lstStyle>
          <a:p>
            <a:pPr lvl="0"/>
            <a:r>
              <a:rPr lang="en-US" dirty="0"/>
              <a:t>Click to edit master title style</a:t>
            </a:r>
          </a:p>
        </p:txBody>
      </p:sp>
      <p:sp>
        <p:nvSpPr>
          <p:cNvPr id="11" name="Text Placeholder 9"/>
          <p:cNvSpPr>
            <a:spLocks noGrp="1"/>
          </p:cNvSpPr>
          <p:nvPr>
            <p:ph type="body" sz="quarter" idx="12"/>
          </p:nvPr>
        </p:nvSpPr>
        <p:spPr>
          <a:xfrm>
            <a:off x="729592" y="1778335"/>
            <a:ext cx="8336701" cy="7670468"/>
          </a:xfrm>
        </p:spPr>
        <p:txBody>
          <a:bodyPr/>
          <a:lstStyle>
            <a:lvl1pPr>
              <a:defRPr>
                <a:solidFill>
                  <a:schemeClr val="tx2"/>
                </a:solidFill>
              </a:defRPr>
            </a:lvl1pPr>
          </a:lstStyle>
          <a:p>
            <a:pPr lvl="0"/>
            <a:r>
              <a:rPr lang="en-US" dirty="0"/>
              <a:t>Click to edit Master text styles</a:t>
            </a:r>
          </a:p>
          <a:p>
            <a:pPr lvl="1"/>
            <a:r>
              <a:rPr lang="en-US" dirty="0"/>
              <a:t>Second level</a:t>
            </a:r>
          </a:p>
        </p:txBody>
      </p:sp>
      <p:sp>
        <p:nvSpPr>
          <p:cNvPr id="12" name="Picture Placeholder 17"/>
          <p:cNvSpPr>
            <a:spLocks noGrp="1"/>
          </p:cNvSpPr>
          <p:nvPr>
            <p:ph type="pic" sz="quarter" idx="25"/>
          </p:nvPr>
        </p:nvSpPr>
        <p:spPr>
          <a:xfrm>
            <a:off x="9412994" y="1778332"/>
            <a:ext cx="8894056" cy="7708420"/>
          </a:xfrm>
          <a:solidFill>
            <a:schemeClr val="bg2"/>
          </a:solidFill>
        </p:spPr>
        <p:txBody>
          <a:bodyPr/>
          <a:lstStyle>
            <a:lvl1pPr marL="0" indent="0" rtl="0">
              <a:buNone/>
              <a:defRPr/>
            </a:lvl1pPr>
          </a:lstStyle>
          <a:p>
            <a:endParaRPr lang="en-US" dirty="0"/>
          </a:p>
        </p:txBody>
      </p:sp>
    </p:spTree>
    <p:extLst>
      <p:ext uri="{BB962C8B-B14F-4D97-AF65-F5344CB8AC3E}">
        <p14:creationId xmlns:p14="http://schemas.microsoft.com/office/powerpoint/2010/main" val="4078577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and Content slide">
    <p:spTree>
      <p:nvGrpSpPr>
        <p:cNvPr id="1" name=""/>
        <p:cNvGrpSpPr/>
        <p:nvPr/>
      </p:nvGrpSpPr>
      <p:grpSpPr>
        <a:xfrm>
          <a:off x="0" y="0"/>
          <a:ext cx="0" cy="0"/>
          <a:chOff x="0" y="0"/>
          <a:chExt cx="0" cy="0"/>
        </a:xfrm>
      </p:grpSpPr>
      <p:grpSp>
        <p:nvGrpSpPr>
          <p:cNvPr id="6" name="Group 5"/>
          <p:cNvGrpSpPr/>
          <p:nvPr userDrawn="1"/>
        </p:nvGrpSpPr>
        <p:grpSpPr>
          <a:xfrm>
            <a:off x="7990491" y="4765"/>
            <a:ext cx="10321350" cy="10298113"/>
            <a:chOff x="7983538" y="4763"/>
            <a:chExt cx="10312400" cy="10298113"/>
          </a:xfrm>
          <a:solidFill>
            <a:srgbClr val="E2E2E2"/>
          </a:solidFill>
        </p:grpSpPr>
        <p:sp>
          <p:nvSpPr>
            <p:cNvPr id="7" name="Freeform 6"/>
            <p:cNvSpPr>
              <a:spLocks/>
            </p:cNvSpPr>
            <p:nvPr userDrawn="1"/>
          </p:nvSpPr>
          <p:spPr bwMode="auto">
            <a:xfrm>
              <a:off x="8851900" y="4763"/>
              <a:ext cx="8696325" cy="10298113"/>
            </a:xfrm>
            <a:custGeom>
              <a:avLst/>
              <a:gdLst>
                <a:gd name="T0" fmla="*/ 920 w 1804"/>
                <a:gd name="T1" fmla="*/ 2136 h 2136"/>
                <a:gd name="T2" fmla="*/ 1804 w 1804"/>
                <a:gd name="T3" fmla="*/ 2136 h 2136"/>
                <a:gd name="T4" fmla="*/ 1804 w 1804"/>
                <a:gd name="T5" fmla="*/ 466 h 2136"/>
                <a:gd name="T6" fmla="*/ 1653 w 1804"/>
                <a:gd name="T7" fmla="*/ 0 h 2136"/>
                <a:gd name="T8" fmla="*/ 0 w 1804"/>
                <a:gd name="T9" fmla="*/ 0 h 2136"/>
                <a:gd name="T10" fmla="*/ 0 w 1804"/>
                <a:gd name="T11" fmla="*/ 804 h 2136"/>
                <a:gd name="T12" fmla="*/ 920 w 1804"/>
                <a:gd name="T13" fmla="*/ 2136 h 2136"/>
              </a:gdLst>
              <a:ahLst/>
              <a:cxnLst>
                <a:cxn ang="0">
                  <a:pos x="T0" y="T1"/>
                </a:cxn>
                <a:cxn ang="0">
                  <a:pos x="T2" y="T3"/>
                </a:cxn>
                <a:cxn ang="0">
                  <a:pos x="T4" y="T5"/>
                </a:cxn>
                <a:cxn ang="0">
                  <a:pos x="T6" y="T7"/>
                </a:cxn>
                <a:cxn ang="0">
                  <a:pos x="T8" y="T9"/>
                </a:cxn>
                <a:cxn ang="0">
                  <a:pos x="T10" y="T11"/>
                </a:cxn>
                <a:cxn ang="0">
                  <a:pos x="T12" y="T13"/>
                </a:cxn>
              </a:cxnLst>
              <a:rect l="0" t="0" r="r" b="b"/>
              <a:pathLst>
                <a:path w="1804" h="2136">
                  <a:moveTo>
                    <a:pt x="920" y="2136"/>
                  </a:moveTo>
                  <a:cubicBezTo>
                    <a:pt x="1804" y="2136"/>
                    <a:pt x="1804" y="2136"/>
                    <a:pt x="1804" y="2136"/>
                  </a:cubicBezTo>
                  <a:cubicBezTo>
                    <a:pt x="1804" y="466"/>
                    <a:pt x="1804" y="466"/>
                    <a:pt x="1804" y="466"/>
                  </a:cubicBezTo>
                  <a:cubicBezTo>
                    <a:pt x="1738" y="321"/>
                    <a:pt x="1688" y="163"/>
                    <a:pt x="1653" y="0"/>
                  </a:cubicBezTo>
                  <a:cubicBezTo>
                    <a:pt x="0" y="0"/>
                    <a:pt x="0" y="0"/>
                    <a:pt x="0" y="0"/>
                  </a:cubicBezTo>
                  <a:cubicBezTo>
                    <a:pt x="0" y="804"/>
                    <a:pt x="0" y="804"/>
                    <a:pt x="0" y="804"/>
                  </a:cubicBezTo>
                  <a:cubicBezTo>
                    <a:pt x="184" y="1350"/>
                    <a:pt x="486" y="1812"/>
                    <a:pt x="920" y="21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04041"/>
                </a:solidFill>
              </a:endParaRPr>
            </a:p>
          </p:txBody>
        </p:sp>
        <p:sp>
          <p:nvSpPr>
            <p:cNvPr id="8" name="Freeform 9"/>
            <p:cNvSpPr>
              <a:spLocks/>
            </p:cNvSpPr>
            <p:nvPr userDrawn="1"/>
          </p:nvSpPr>
          <p:spPr bwMode="auto">
            <a:xfrm>
              <a:off x="17548225" y="2251075"/>
              <a:ext cx="747713" cy="8051800"/>
            </a:xfrm>
            <a:custGeom>
              <a:avLst/>
              <a:gdLst>
                <a:gd name="T0" fmla="*/ 155 w 155"/>
                <a:gd name="T1" fmla="*/ 1670 h 1670"/>
                <a:gd name="T2" fmla="*/ 155 w 155"/>
                <a:gd name="T3" fmla="*/ 272 h 1670"/>
                <a:gd name="T4" fmla="*/ 0 w 155"/>
                <a:gd name="T5" fmla="*/ 0 h 1670"/>
                <a:gd name="T6" fmla="*/ 0 w 155"/>
                <a:gd name="T7" fmla="*/ 1670 h 1670"/>
                <a:gd name="T8" fmla="*/ 155 w 155"/>
                <a:gd name="T9" fmla="*/ 1670 h 1670"/>
              </a:gdLst>
              <a:ahLst/>
              <a:cxnLst>
                <a:cxn ang="0">
                  <a:pos x="T0" y="T1"/>
                </a:cxn>
                <a:cxn ang="0">
                  <a:pos x="T2" y="T3"/>
                </a:cxn>
                <a:cxn ang="0">
                  <a:pos x="T4" y="T5"/>
                </a:cxn>
                <a:cxn ang="0">
                  <a:pos x="T6" y="T7"/>
                </a:cxn>
                <a:cxn ang="0">
                  <a:pos x="T8" y="T9"/>
                </a:cxn>
              </a:cxnLst>
              <a:rect l="0" t="0" r="r" b="b"/>
              <a:pathLst>
                <a:path w="155" h="1670">
                  <a:moveTo>
                    <a:pt x="155" y="1670"/>
                  </a:moveTo>
                  <a:cubicBezTo>
                    <a:pt x="155" y="272"/>
                    <a:pt x="155" y="272"/>
                    <a:pt x="155" y="272"/>
                  </a:cubicBezTo>
                  <a:cubicBezTo>
                    <a:pt x="95" y="188"/>
                    <a:pt x="44" y="97"/>
                    <a:pt x="0" y="0"/>
                  </a:cubicBezTo>
                  <a:cubicBezTo>
                    <a:pt x="0" y="1670"/>
                    <a:pt x="0" y="1670"/>
                    <a:pt x="0" y="1670"/>
                  </a:cubicBezTo>
                  <a:lnTo>
                    <a:pt x="155" y="16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04041"/>
                </a:solidFill>
              </a:endParaRPr>
            </a:p>
          </p:txBody>
        </p:sp>
        <p:sp>
          <p:nvSpPr>
            <p:cNvPr id="10" name="Freeform 10"/>
            <p:cNvSpPr>
              <a:spLocks/>
            </p:cNvSpPr>
            <p:nvPr userDrawn="1"/>
          </p:nvSpPr>
          <p:spPr bwMode="auto">
            <a:xfrm>
              <a:off x="7983538" y="4763"/>
              <a:ext cx="868363" cy="3876675"/>
            </a:xfrm>
            <a:custGeom>
              <a:avLst/>
              <a:gdLst>
                <a:gd name="T0" fmla="*/ 0 w 180"/>
                <a:gd name="T1" fmla="*/ 0 h 804"/>
                <a:gd name="T2" fmla="*/ 180 w 180"/>
                <a:gd name="T3" fmla="*/ 804 h 804"/>
                <a:gd name="T4" fmla="*/ 180 w 180"/>
                <a:gd name="T5" fmla="*/ 0 h 804"/>
                <a:gd name="T6" fmla="*/ 0 w 180"/>
                <a:gd name="T7" fmla="*/ 0 h 804"/>
              </a:gdLst>
              <a:ahLst/>
              <a:cxnLst>
                <a:cxn ang="0">
                  <a:pos x="T0" y="T1"/>
                </a:cxn>
                <a:cxn ang="0">
                  <a:pos x="T2" y="T3"/>
                </a:cxn>
                <a:cxn ang="0">
                  <a:pos x="T4" y="T5"/>
                </a:cxn>
                <a:cxn ang="0">
                  <a:pos x="T6" y="T7"/>
                </a:cxn>
              </a:cxnLst>
              <a:rect l="0" t="0" r="r" b="b"/>
              <a:pathLst>
                <a:path w="180" h="804">
                  <a:moveTo>
                    <a:pt x="0" y="0"/>
                  </a:moveTo>
                  <a:cubicBezTo>
                    <a:pt x="36" y="282"/>
                    <a:pt x="96" y="552"/>
                    <a:pt x="180" y="804"/>
                  </a:cubicBezTo>
                  <a:cubicBezTo>
                    <a:pt x="180" y="0"/>
                    <a:pt x="180" y="0"/>
                    <a:pt x="18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04041"/>
                </a:solidFill>
              </a:endParaRPr>
            </a:p>
          </p:txBody>
        </p:sp>
      </p:grpSp>
      <p:sp>
        <p:nvSpPr>
          <p:cNvPr id="19" name="Text Placeholder 18"/>
          <p:cNvSpPr>
            <a:spLocks noGrp="1"/>
          </p:cNvSpPr>
          <p:nvPr>
            <p:ph type="body" sz="quarter" idx="10"/>
          </p:nvPr>
        </p:nvSpPr>
        <p:spPr>
          <a:xfrm>
            <a:off x="686515" y="1778335"/>
            <a:ext cx="8323217" cy="761331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147" tIns="81567" rIns="163147" bIns="81567" numCol="1" anchor="t" anchorCtr="0" compatLnSpc="1">
            <a:prstTxWarp prst="textNoShape">
              <a:avLst/>
            </a:prstTxWarp>
          </a:bodyPr>
          <a:lstStyle>
            <a:lvl1pPr marL="0" indent="0">
              <a:buClr>
                <a:schemeClr val="bg2">
                  <a:lumMod val="50000"/>
                </a:schemeClr>
              </a:buClr>
              <a:buNone/>
              <a:defRPr lang="en-US" dirty="0" smtClean="0">
                <a:solidFill>
                  <a:schemeClr val="accent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5" name="Rectangle 25"/>
          <p:cNvSpPr>
            <a:spLocks noGrp="1" noChangeArrowheads="1"/>
          </p:cNvSpPr>
          <p:nvPr>
            <p:ph type="title"/>
          </p:nvPr>
        </p:nvSpPr>
        <p:spPr bwMode="auto">
          <a:xfrm>
            <a:off x="738005" y="377912"/>
            <a:ext cx="16946734"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t>Short Title Here</a:t>
            </a:r>
          </a:p>
        </p:txBody>
      </p:sp>
      <p:sp>
        <p:nvSpPr>
          <p:cNvPr id="9" name="Text Placeholder 18"/>
          <p:cNvSpPr>
            <a:spLocks noGrp="1"/>
          </p:cNvSpPr>
          <p:nvPr>
            <p:ph type="body" sz="quarter" idx="12"/>
          </p:nvPr>
        </p:nvSpPr>
        <p:spPr>
          <a:xfrm>
            <a:off x="9333702" y="1778335"/>
            <a:ext cx="8323217" cy="761331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147" tIns="81567" rIns="163147" bIns="81567" numCol="1" anchor="t" anchorCtr="0" compatLnSpc="1">
            <a:prstTxWarp prst="textNoShape">
              <a:avLst/>
            </a:prstTxWarp>
          </a:bodyPr>
          <a:lstStyle>
            <a:lvl1pPr marL="0" indent="0">
              <a:buClr>
                <a:schemeClr val="bg2">
                  <a:lumMod val="50000"/>
                </a:schemeClr>
              </a:buClr>
              <a:buNone/>
              <a:defRPr lang="en-US" dirty="0" smtClean="0">
                <a:solidFill>
                  <a:schemeClr val="accent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2" name="Slide Number Placeholder 1"/>
          <p:cNvSpPr>
            <a:spLocks noGrp="1"/>
          </p:cNvSpPr>
          <p:nvPr>
            <p:ph type="sldNum" sz="quarter" idx="13"/>
          </p:nvPr>
        </p:nvSpPr>
        <p:spPr/>
        <p:txBody>
          <a:bodyPr/>
          <a:lstStyle/>
          <a:p>
            <a:pPr>
              <a:defRPr/>
            </a:pPr>
            <a:fld id="{162E4A84-A8F2-424A-AAF2-679D4EB18637}" type="slidenum">
              <a:rPr lang="en-US">
                <a:solidFill>
                  <a:srgbClr val="404041"/>
                </a:solidFill>
              </a:rPr>
              <a:pPr>
                <a:defRPr/>
              </a:pPr>
              <a:t>‹#›</a:t>
            </a:fld>
            <a:endParaRPr lang="en-US" dirty="0">
              <a:solidFill>
                <a:srgbClr val="404041"/>
              </a:solidFill>
            </a:endParaRPr>
          </a:p>
        </p:txBody>
      </p:sp>
      <p:grpSp>
        <p:nvGrpSpPr>
          <p:cNvPr id="21" name="Group 20"/>
          <p:cNvGrpSpPr/>
          <p:nvPr userDrawn="1"/>
        </p:nvGrpSpPr>
        <p:grpSpPr>
          <a:xfrm>
            <a:off x="17107080" y="9735372"/>
            <a:ext cx="912501" cy="356946"/>
            <a:chOff x="6790450" y="359210"/>
            <a:chExt cx="2176366" cy="787582"/>
          </a:xfrm>
        </p:grpSpPr>
        <p:sp>
          <p:nvSpPr>
            <p:cNvPr id="22" name="Freeform 8"/>
            <p:cNvSpPr>
              <a:spLocks/>
            </p:cNvSpPr>
            <p:nvPr userDrawn="1"/>
          </p:nvSpPr>
          <p:spPr bwMode="auto">
            <a:xfrm>
              <a:off x="8323524" y="371234"/>
              <a:ext cx="456916" cy="757520"/>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3" name="Freeform 9"/>
            <p:cNvSpPr>
              <a:spLocks/>
            </p:cNvSpPr>
            <p:nvPr userDrawn="1"/>
          </p:nvSpPr>
          <p:spPr bwMode="auto">
            <a:xfrm>
              <a:off x="7680235" y="359210"/>
              <a:ext cx="565134" cy="787582"/>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4" name="Rectangle 10"/>
            <p:cNvSpPr>
              <a:spLocks noChangeArrowheads="1"/>
            </p:cNvSpPr>
            <p:nvPr userDrawn="1"/>
          </p:nvSpPr>
          <p:spPr bwMode="auto">
            <a:xfrm>
              <a:off x="7427729" y="371234"/>
              <a:ext cx="186372" cy="757520"/>
            </a:xfrm>
            <a:prstGeom prst="rect">
              <a:avLst/>
            </a:pr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5" name="Freeform 11"/>
            <p:cNvSpPr>
              <a:spLocks/>
            </p:cNvSpPr>
            <p:nvPr userDrawn="1"/>
          </p:nvSpPr>
          <p:spPr bwMode="auto">
            <a:xfrm>
              <a:off x="6790450" y="371234"/>
              <a:ext cx="535071" cy="757520"/>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6" name="Rectangle 12"/>
            <p:cNvSpPr>
              <a:spLocks noChangeArrowheads="1"/>
            </p:cNvSpPr>
            <p:nvPr userDrawn="1"/>
          </p:nvSpPr>
          <p:spPr bwMode="auto">
            <a:xfrm>
              <a:off x="8245368" y="665827"/>
              <a:ext cx="168338" cy="168337"/>
            </a:xfrm>
            <a:prstGeom prst="rect">
              <a:avLst/>
            </a:prstGeom>
            <a:solidFill>
              <a:schemeClr val="accent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7" name="Rectangle 13"/>
            <p:cNvSpPr>
              <a:spLocks noChangeArrowheads="1"/>
            </p:cNvSpPr>
            <p:nvPr userDrawn="1"/>
          </p:nvSpPr>
          <p:spPr bwMode="auto">
            <a:xfrm>
              <a:off x="7614100" y="665827"/>
              <a:ext cx="162327" cy="168337"/>
            </a:xfrm>
            <a:prstGeom prst="rect">
              <a:avLst/>
            </a:prstGeom>
            <a:solidFill>
              <a:schemeClr val="accent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8" name="Rectangle 14"/>
            <p:cNvSpPr>
              <a:spLocks noChangeArrowheads="1"/>
            </p:cNvSpPr>
            <p:nvPr userDrawn="1"/>
          </p:nvSpPr>
          <p:spPr bwMode="auto">
            <a:xfrm>
              <a:off x="7265401" y="665827"/>
              <a:ext cx="162327" cy="168337"/>
            </a:xfrm>
            <a:prstGeom prst="rect">
              <a:avLst/>
            </a:prstGeom>
            <a:solidFill>
              <a:schemeClr val="accent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9" name="Freeform 15"/>
            <p:cNvSpPr>
              <a:spLocks noEditPoints="1"/>
            </p:cNvSpPr>
            <p:nvPr userDrawn="1"/>
          </p:nvSpPr>
          <p:spPr bwMode="auto">
            <a:xfrm>
              <a:off x="8840561" y="365224"/>
              <a:ext cx="126255" cy="126251"/>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223233">
                <a:defRPr/>
              </a:pPr>
              <a:endParaRPr lang="en-US" dirty="0">
                <a:solidFill>
                  <a:srgbClr val="000000"/>
                </a:solidFill>
                <a:latin typeface="Arial"/>
                <a:cs typeface="Arial" pitchFamily="34" charset="0"/>
              </a:endParaRPr>
            </a:p>
          </p:txBody>
        </p:sp>
      </p:grpSp>
    </p:spTree>
    <p:extLst>
      <p:ext uri="{BB962C8B-B14F-4D97-AF65-F5344CB8AC3E}">
        <p14:creationId xmlns:p14="http://schemas.microsoft.com/office/powerpoint/2010/main" val="784487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5352" y="313539"/>
            <a:ext cx="14495720" cy="540643"/>
          </a:xfrm>
          <a:prstGeom prst="rect">
            <a:avLst/>
          </a:prstGeom>
        </p:spPr>
        <p:txBody>
          <a:bodyPr/>
          <a:lstStyle>
            <a:lvl1pPr algn="l">
              <a:defRPr/>
            </a:lvl1pPr>
          </a:lstStyle>
          <a:p>
            <a:r>
              <a:rPr lang="en-US" dirty="0"/>
              <a:t>Click to edit Master title style</a:t>
            </a:r>
          </a:p>
        </p:txBody>
      </p:sp>
      <p:sp>
        <p:nvSpPr>
          <p:cNvPr id="3" name="Slide Number Placeholder 21"/>
          <p:cNvSpPr>
            <a:spLocks noGrp="1"/>
          </p:cNvSpPr>
          <p:nvPr>
            <p:ph type="sldNum" sz="quarter" idx="10"/>
          </p:nvPr>
        </p:nvSpPr>
        <p:spPr/>
        <p:txBody>
          <a:bodyPr/>
          <a:lstStyle>
            <a:lvl1pPr fontAlgn="auto">
              <a:spcBef>
                <a:spcPts val="0"/>
              </a:spcBef>
              <a:spcAft>
                <a:spcPts val="0"/>
              </a:spcAft>
              <a:defRPr/>
            </a:lvl1pPr>
          </a:lstStyle>
          <a:p>
            <a:pPr>
              <a:defRPr/>
            </a:pPr>
            <a:fld id="{849566F7-EE6E-4568-94AD-2419FE257641}" type="slidenum">
              <a:rPr lang="en-US">
                <a:solidFill>
                  <a:srgbClr val="404041"/>
                </a:solidFill>
              </a:rPr>
              <a:pPr>
                <a:defRPr/>
              </a:pPr>
              <a:t>‹#›</a:t>
            </a:fld>
            <a:endParaRPr lang="en-US" dirty="0">
              <a:solidFill>
                <a:srgbClr val="404041"/>
              </a:solidFill>
            </a:endParaRPr>
          </a:p>
        </p:txBody>
      </p:sp>
    </p:spTree>
    <p:extLst>
      <p:ext uri="{BB962C8B-B14F-4D97-AF65-F5344CB8AC3E}">
        <p14:creationId xmlns:p14="http://schemas.microsoft.com/office/powerpoint/2010/main" val="220235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6_Title and Content slide">
    <p:spTree>
      <p:nvGrpSpPr>
        <p:cNvPr id="1" name=""/>
        <p:cNvGrpSpPr/>
        <p:nvPr/>
      </p:nvGrpSpPr>
      <p:grpSpPr>
        <a:xfrm>
          <a:off x="0" y="0"/>
          <a:ext cx="0" cy="0"/>
          <a:chOff x="0" y="0"/>
          <a:chExt cx="0" cy="0"/>
        </a:xfrm>
      </p:grpSpPr>
      <p:sp>
        <p:nvSpPr>
          <p:cNvPr id="17" name="Rectangle 16"/>
          <p:cNvSpPr/>
          <p:nvPr userDrawn="1"/>
        </p:nvSpPr>
        <p:spPr>
          <a:xfrm>
            <a:off x="16496365" y="9602349"/>
            <a:ext cx="1810686" cy="6957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5"/>
          <p:cNvSpPr>
            <a:spLocks/>
          </p:cNvSpPr>
          <p:nvPr userDrawn="1"/>
        </p:nvSpPr>
        <p:spPr bwMode="auto">
          <a:xfrm>
            <a:off x="17698511" y="3633788"/>
            <a:ext cx="608541" cy="6673850"/>
          </a:xfrm>
          <a:custGeom>
            <a:avLst/>
            <a:gdLst>
              <a:gd name="T0" fmla="*/ 0 w 43"/>
              <a:gd name="T1" fmla="*/ 472 h 472"/>
              <a:gd name="T2" fmla="*/ 43 w 43"/>
              <a:gd name="T3" fmla="*/ 472 h 472"/>
              <a:gd name="T4" fmla="*/ 43 w 43"/>
              <a:gd name="T5" fmla="*/ 89 h 472"/>
              <a:gd name="T6" fmla="*/ 0 w 43"/>
              <a:gd name="T7" fmla="*/ 0 h 472"/>
              <a:gd name="T8" fmla="*/ 0 w 43"/>
              <a:gd name="T9" fmla="*/ 472 h 472"/>
            </a:gdLst>
            <a:ahLst/>
            <a:cxnLst>
              <a:cxn ang="0">
                <a:pos x="T0" y="T1"/>
              </a:cxn>
              <a:cxn ang="0">
                <a:pos x="T2" y="T3"/>
              </a:cxn>
              <a:cxn ang="0">
                <a:pos x="T4" y="T5"/>
              </a:cxn>
              <a:cxn ang="0">
                <a:pos x="T6" y="T7"/>
              </a:cxn>
              <a:cxn ang="0">
                <a:pos x="T8" y="T9"/>
              </a:cxn>
            </a:cxnLst>
            <a:rect l="0" t="0" r="r" b="b"/>
            <a:pathLst>
              <a:path w="43" h="472">
                <a:moveTo>
                  <a:pt x="0" y="472"/>
                </a:moveTo>
                <a:cubicBezTo>
                  <a:pt x="43" y="472"/>
                  <a:pt x="43" y="472"/>
                  <a:pt x="43" y="472"/>
                </a:cubicBezTo>
                <a:cubicBezTo>
                  <a:pt x="43" y="89"/>
                  <a:pt x="43" y="89"/>
                  <a:pt x="43" y="89"/>
                </a:cubicBezTo>
                <a:cubicBezTo>
                  <a:pt x="28" y="59"/>
                  <a:pt x="14" y="30"/>
                  <a:pt x="0" y="0"/>
                </a:cubicBezTo>
                <a:cubicBezTo>
                  <a:pt x="0" y="472"/>
                  <a:pt x="0" y="472"/>
                  <a:pt x="0" y="472"/>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lvl="0"/>
            <a:endParaRPr lang="en-US" dirty="0"/>
          </a:p>
        </p:txBody>
      </p:sp>
      <p:sp>
        <p:nvSpPr>
          <p:cNvPr id="19" name="Text Placeholder 18"/>
          <p:cNvSpPr>
            <a:spLocks noGrp="1"/>
          </p:cNvSpPr>
          <p:nvPr>
            <p:ph type="body" sz="quarter" idx="10"/>
          </p:nvPr>
        </p:nvSpPr>
        <p:spPr>
          <a:xfrm>
            <a:off x="686515" y="1778333"/>
            <a:ext cx="16946734" cy="74342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a:spcBef>
                <a:spcPts val="900"/>
              </a:spcBef>
              <a:defRPr lang="en-US" sz="3600" dirty="0" smtClean="0">
                <a:solidFill>
                  <a:schemeClr val="tx1"/>
                </a:solidFill>
              </a:defRPr>
            </a:lvl1pPr>
            <a:lvl2pPr>
              <a:defRPr lang="en-US" sz="2800" dirty="0" smtClean="0">
                <a:solidFill>
                  <a:schemeClr val="tx1"/>
                </a:solidFill>
              </a:defRPr>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p:txBody>
      </p:sp>
      <p:sp>
        <p:nvSpPr>
          <p:cNvPr id="5" name="Rectangle 25"/>
          <p:cNvSpPr>
            <a:spLocks noGrp="1" noChangeArrowheads="1"/>
          </p:cNvSpPr>
          <p:nvPr>
            <p:ph type="title"/>
          </p:nvPr>
        </p:nvSpPr>
        <p:spPr bwMode="auto">
          <a:xfrm>
            <a:off x="738005" y="377911"/>
            <a:ext cx="16946734"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sz="4400">
                <a:solidFill>
                  <a:schemeClr val="tx1"/>
                </a:solidFill>
              </a:defRPr>
            </a:lvl1pPr>
          </a:lstStyle>
          <a:p>
            <a:pPr lvl="0"/>
            <a:r>
              <a:rPr lang="en-US"/>
              <a:t>Click to edit Master title style</a:t>
            </a:r>
            <a:endParaRPr lang="en-US" dirty="0"/>
          </a:p>
        </p:txBody>
      </p:sp>
      <p:sp>
        <p:nvSpPr>
          <p:cNvPr id="2" name="Slide Number Placeholder 1"/>
          <p:cNvSpPr>
            <a:spLocks noGrp="1"/>
          </p:cNvSpPr>
          <p:nvPr>
            <p:ph type="sldNum" sz="quarter" idx="11"/>
          </p:nvPr>
        </p:nvSpPr>
        <p:spPr>
          <a:xfrm>
            <a:off x="8488073" y="9602350"/>
            <a:ext cx="723298" cy="548279"/>
          </a:xfrm>
          <a:prstGeom prst="rect">
            <a:avLst/>
          </a:prstGeom>
        </p:spPr>
        <p:txBody>
          <a:bodyPr/>
          <a:lstStyle/>
          <a:p>
            <a:pPr>
              <a:defRPr/>
            </a:pPr>
            <a:fld id="{162E4A84-A8F2-424A-AAF2-679D4EB18637}" type="slidenum">
              <a:rPr lang="en-US" smtClean="0"/>
              <a:pPr>
                <a:defRPr/>
              </a:pPr>
              <a:t>‹#›</a:t>
            </a:fld>
            <a:endParaRPr lang="en-US" dirty="0"/>
          </a:p>
        </p:txBody>
      </p:sp>
      <p:sp>
        <p:nvSpPr>
          <p:cNvPr id="22" name="Freeform 6"/>
          <p:cNvSpPr>
            <a:spLocks/>
          </p:cNvSpPr>
          <p:nvPr userDrawn="1"/>
        </p:nvSpPr>
        <p:spPr bwMode="auto">
          <a:xfrm>
            <a:off x="16230387" y="0"/>
            <a:ext cx="1468123" cy="3633788"/>
          </a:xfrm>
          <a:custGeom>
            <a:avLst/>
            <a:gdLst>
              <a:gd name="T0" fmla="*/ 104 w 104"/>
              <a:gd name="T1" fmla="*/ 0 h 257"/>
              <a:gd name="T2" fmla="*/ 0 w 104"/>
              <a:gd name="T3" fmla="*/ 0 h 257"/>
              <a:gd name="T4" fmla="*/ 104 w 104"/>
              <a:gd name="T5" fmla="*/ 257 h 257"/>
              <a:gd name="T6" fmla="*/ 104 w 104"/>
              <a:gd name="T7" fmla="*/ 0 h 257"/>
            </a:gdLst>
            <a:ahLst/>
            <a:cxnLst>
              <a:cxn ang="0">
                <a:pos x="T0" y="T1"/>
              </a:cxn>
              <a:cxn ang="0">
                <a:pos x="T2" y="T3"/>
              </a:cxn>
              <a:cxn ang="0">
                <a:pos x="T4" y="T5"/>
              </a:cxn>
              <a:cxn ang="0">
                <a:pos x="T6" y="T7"/>
              </a:cxn>
            </a:cxnLst>
            <a:rect l="0" t="0" r="r" b="b"/>
            <a:pathLst>
              <a:path w="104" h="257">
                <a:moveTo>
                  <a:pt x="104" y="0"/>
                </a:moveTo>
                <a:cubicBezTo>
                  <a:pt x="0" y="0"/>
                  <a:pt x="0" y="0"/>
                  <a:pt x="0" y="0"/>
                </a:cubicBezTo>
                <a:cubicBezTo>
                  <a:pt x="31" y="88"/>
                  <a:pt x="65" y="174"/>
                  <a:pt x="104" y="257"/>
                </a:cubicBezTo>
                <a:lnTo>
                  <a:pt x="104"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dirty="0"/>
          </a:p>
        </p:txBody>
      </p:sp>
      <p:sp>
        <p:nvSpPr>
          <p:cNvPr id="23" name="Freeform 7"/>
          <p:cNvSpPr>
            <a:spLocks/>
          </p:cNvSpPr>
          <p:nvPr userDrawn="1"/>
        </p:nvSpPr>
        <p:spPr bwMode="auto">
          <a:xfrm>
            <a:off x="17698511" y="0"/>
            <a:ext cx="608541" cy="4891088"/>
          </a:xfrm>
          <a:custGeom>
            <a:avLst/>
            <a:gdLst>
              <a:gd name="T0" fmla="*/ 43 w 43"/>
              <a:gd name="T1" fmla="*/ 0 h 346"/>
              <a:gd name="T2" fmla="*/ 0 w 43"/>
              <a:gd name="T3" fmla="*/ 0 h 346"/>
              <a:gd name="T4" fmla="*/ 0 w 43"/>
              <a:gd name="T5" fmla="*/ 257 h 346"/>
              <a:gd name="T6" fmla="*/ 43 w 43"/>
              <a:gd name="T7" fmla="*/ 346 h 346"/>
              <a:gd name="T8" fmla="*/ 43 w 43"/>
              <a:gd name="T9" fmla="*/ 0 h 346"/>
            </a:gdLst>
            <a:ahLst/>
            <a:cxnLst>
              <a:cxn ang="0">
                <a:pos x="T0" y="T1"/>
              </a:cxn>
              <a:cxn ang="0">
                <a:pos x="T2" y="T3"/>
              </a:cxn>
              <a:cxn ang="0">
                <a:pos x="T4" y="T5"/>
              </a:cxn>
              <a:cxn ang="0">
                <a:pos x="T6" y="T7"/>
              </a:cxn>
              <a:cxn ang="0">
                <a:pos x="T8" y="T9"/>
              </a:cxn>
            </a:cxnLst>
            <a:rect l="0" t="0" r="r" b="b"/>
            <a:pathLst>
              <a:path w="43" h="346">
                <a:moveTo>
                  <a:pt x="43" y="0"/>
                </a:moveTo>
                <a:cubicBezTo>
                  <a:pt x="0" y="0"/>
                  <a:pt x="0" y="0"/>
                  <a:pt x="0" y="0"/>
                </a:cubicBezTo>
                <a:cubicBezTo>
                  <a:pt x="0" y="257"/>
                  <a:pt x="0" y="257"/>
                  <a:pt x="0" y="257"/>
                </a:cubicBezTo>
                <a:cubicBezTo>
                  <a:pt x="14" y="287"/>
                  <a:pt x="28" y="316"/>
                  <a:pt x="43" y="346"/>
                </a:cubicBezTo>
                <a:cubicBezTo>
                  <a:pt x="43" y="0"/>
                  <a:pt x="43" y="0"/>
                  <a:pt x="43" y="0"/>
                </a:cubicBezTo>
              </a:path>
            </a:pathLst>
          </a:custGeom>
          <a:solidFill>
            <a:schemeClr val="accent1">
              <a:lumMod val="50000"/>
            </a:schemeClr>
          </a:solidFill>
          <a:ln>
            <a:noFill/>
          </a:ln>
          <a:extLst/>
        </p:spPr>
        <p:txBody>
          <a:bodyPr vert="horz" wrap="square" lIns="91440" tIns="45720" rIns="91440" bIns="45720" numCol="1" anchor="t" anchorCtr="0" compatLnSpc="1">
            <a:prstTxWarp prst="textNoShape">
              <a:avLst/>
            </a:prstTxWarp>
          </a:bodyPr>
          <a:lstStyle/>
          <a:p>
            <a:pPr lvl="0"/>
            <a:endParaRPr lang="en-US" dirty="0"/>
          </a:p>
        </p:txBody>
      </p:sp>
      <p:grpSp>
        <p:nvGrpSpPr>
          <p:cNvPr id="31" name="Group 30"/>
          <p:cNvGrpSpPr/>
          <p:nvPr userDrawn="1"/>
        </p:nvGrpSpPr>
        <p:grpSpPr>
          <a:xfrm>
            <a:off x="17015823" y="9730154"/>
            <a:ext cx="1003758" cy="356946"/>
            <a:chOff x="17092245" y="9730154"/>
            <a:chExt cx="911710" cy="356946"/>
          </a:xfrm>
        </p:grpSpPr>
        <p:sp>
          <p:nvSpPr>
            <p:cNvPr id="32" name="Freeform 8"/>
            <p:cNvSpPr>
              <a:spLocks/>
            </p:cNvSpPr>
            <p:nvPr userDrawn="1"/>
          </p:nvSpPr>
          <p:spPr bwMode="auto">
            <a:xfrm>
              <a:off x="17734471" y="9735603"/>
              <a:ext cx="191408" cy="343321"/>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rgbClr val="000000"/>
            </a:solidFill>
            <a:ln>
              <a:noFill/>
            </a:ln>
            <a:extLst/>
          </p:spPr>
          <p:txBody>
            <a:bodyPr/>
            <a:lstStyle/>
            <a:p>
              <a:pPr defTabSz="1630242">
                <a:defRPr/>
              </a:pPr>
              <a:endParaRPr lang="en-US" dirty="0">
                <a:solidFill>
                  <a:srgbClr val="000000"/>
                </a:solidFill>
                <a:latin typeface="Arial"/>
                <a:cs typeface="Arial" pitchFamily="34" charset="0"/>
              </a:endParaRPr>
            </a:p>
          </p:txBody>
        </p:sp>
        <p:sp>
          <p:nvSpPr>
            <p:cNvPr id="33" name="Freeform 9"/>
            <p:cNvSpPr>
              <a:spLocks/>
            </p:cNvSpPr>
            <p:nvPr userDrawn="1"/>
          </p:nvSpPr>
          <p:spPr bwMode="auto">
            <a:xfrm>
              <a:off x="17464988" y="9730154"/>
              <a:ext cx="236742" cy="356946"/>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rgbClr val="000000"/>
            </a:solidFill>
            <a:ln>
              <a:noFill/>
            </a:ln>
            <a:extLst/>
          </p:spPr>
          <p:txBody>
            <a:bodyPr/>
            <a:lstStyle/>
            <a:p>
              <a:pPr defTabSz="1630242">
                <a:defRPr/>
              </a:pPr>
              <a:endParaRPr lang="en-US" dirty="0">
                <a:solidFill>
                  <a:srgbClr val="000000"/>
                </a:solidFill>
                <a:latin typeface="Arial"/>
                <a:cs typeface="Arial" pitchFamily="34" charset="0"/>
              </a:endParaRPr>
            </a:p>
          </p:txBody>
        </p:sp>
        <p:sp>
          <p:nvSpPr>
            <p:cNvPr id="34" name="Rectangle 10"/>
            <p:cNvSpPr>
              <a:spLocks noChangeArrowheads="1"/>
            </p:cNvSpPr>
            <p:nvPr userDrawn="1"/>
          </p:nvSpPr>
          <p:spPr bwMode="auto">
            <a:xfrm>
              <a:off x="17359210" y="9735603"/>
              <a:ext cx="78074" cy="343321"/>
            </a:xfrm>
            <a:prstGeom prst="rect">
              <a:avLst/>
            </a:prstGeom>
            <a:solidFill>
              <a:srgbClr val="000000"/>
            </a:solidFill>
            <a:ln>
              <a:noFill/>
            </a:ln>
            <a:extLst/>
          </p:spPr>
          <p:txBody>
            <a:bodyPr/>
            <a:lstStyle/>
            <a:p>
              <a:pPr defTabSz="1630242">
                <a:defRPr/>
              </a:pPr>
              <a:endParaRPr lang="en-US" dirty="0">
                <a:solidFill>
                  <a:srgbClr val="000000"/>
                </a:solidFill>
                <a:latin typeface="Arial"/>
                <a:cs typeface="Arial" pitchFamily="34" charset="0"/>
              </a:endParaRPr>
            </a:p>
          </p:txBody>
        </p:sp>
        <p:sp>
          <p:nvSpPr>
            <p:cNvPr id="35" name="Freeform 11"/>
            <p:cNvSpPr>
              <a:spLocks/>
            </p:cNvSpPr>
            <p:nvPr userDrawn="1"/>
          </p:nvSpPr>
          <p:spPr bwMode="auto">
            <a:xfrm>
              <a:off x="17092245" y="9735603"/>
              <a:ext cx="224149" cy="343321"/>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rgbClr val="000000"/>
            </a:solidFill>
            <a:ln>
              <a:noFill/>
            </a:ln>
            <a:extLst/>
          </p:spPr>
          <p:txBody>
            <a:bodyPr/>
            <a:lstStyle/>
            <a:p>
              <a:pPr defTabSz="1630242">
                <a:defRPr/>
              </a:pPr>
              <a:endParaRPr lang="en-US" dirty="0">
                <a:solidFill>
                  <a:srgbClr val="000000"/>
                </a:solidFill>
                <a:latin typeface="Arial"/>
                <a:cs typeface="Arial" pitchFamily="34" charset="0"/>
              </a:endParaRPr>
            </a:p>
          </p:txBody>
        </p:sp>
        <p:sp>
          <p:nvSpPr>
            <p:cNvPr id="36" name="Rectangle 12"/>
            <p:cNvSpPr>
              <a:spLocks noChangeArrowheads="1"/>
            </p:cNvSpPr>
            <p:nvPr userDrawn="1"/>
          </p:nvSpPr>
          <p:spPr bwMode="auto">
            <a:xfrm>
              <a:off x="17701730" y="9869118"/>
              <a:ext cx="70519" cy="76293"/>
            </a:xfrm>
            <a:prstGeom prst="rect">
              <a:avLst/>
            </a:prstGeom>
            <a:solidFill>
              <a:srgbClr val="009EDB"/>
            </a:solidFill>
            <a:ln>
              <a:noFill/>
            </a:ln>
            <a:extLst/>
          </p:spPr>
          <p:txBody>
            <a:bodyPr/>
            <a:lstStyle/>
            <a:p>
              <a:pPr defTabSz="1630242">
                <a:defRPr/>
              </a:pPr>
              <a:endParaRPr lang="en-US" dirty="0">
                <a:solidFill>
                  <a:srgbClr val="000000"/>
                </a:solidFill>
                <a:latin typeface="Arial"/>
                <a:cs typeface="Arial" pitchFamily="34" charset="0"/>
              </a:endParaRPr>
            </a:p>
          </p:txBody>
        </p:sp>
        <p:sp>
          <p:nvSpPr>
            <p:cNvPr id="37" name="Rectangle 13"/>
            <p:cNvSpPr>
              <a:spLocks noChangeArrowheads="1"/>
            </p:cNvSpPr>
            <p:nvPr userDrawn="1"/>
          </p:nvSpPr>
          <p:spPr bwMode="auto">
            <a:xfrm>
              <a:off x="17437283" y="9869118"/>
              <a:ext cx="68001" cy="76293"/>
            </a:xfrm>
            <a:prstGeom prst="rect">
              <a:avLst/>
            </a:prstGeom>
            <a:solidFill>
              <a:srgbClr val="009EDB"/>
            </a:solidFill>
            <a:ln>
              <a:noFill/>
            </a:ln>
            <a:extLst/>
          </p:spPr>
          <p:txBody>
            <a:bodyPr/>
            <a:lstStyle/>
            <a:p>
              <a:pPr defTabSz="1630242">
                <a:defRPr/>
              </a:pPr>
              <a:endParaRPr lang="en-US" dirty="0">
                <a:solidFill>
                  <a:srgbClr val="000000"/>
                </a:solidFill>
                <a:latin typeface="Arial"/>
                <a:cs typeface="Arial" pitchFamily="34" charset="0"/>
              </a:endParaRPr>
            </a:p>
          </p:txBody>
        </p:sp>
        <p:sp>
          <p:nvSpPr>
            <p:cNvPr id="38" name="Rectangle 14"/>
            <p:cNvSpPr>
              <a:spLocks noChangeArrowheads="1"/>
            </p:cNvSpPr>
            <p:nvPr userDrawn="1"/>
          </p:nvSpPr>
          <p:spPr bwMode="auto">
            <a:xfrm>
              <a:off x="17291209" y="9869118"/>
              <a:ext cx="68001" cy="76293"/>
            </a:xfrm>
            <a:prstGeom prst="rect">
              <a:avLst/>
            </a:prstGeom>
            <a:solidFill>
              <a:srgbClr val="009EDB"/>
            </a:solidFill>
            <a:ln>
              <a:noFill/>
            </a:ln>
            <a:extLst/>
          </p:spPr>
          <p:txBody>
            <a:bodyPr/>
            <a:lstStyle/>
            <a:p>
              <a:pPr defTabSz="1630242">
                <a:defRPr/>
              </a:pPr>
              <a:endParaRPr lang="en-US" dirty="0">
                <a:solidFill>
                  <a:srgbClr val="000000"/>
                </a:solidFill>
                <a:latin typeface="Arial"/>
                <a:cs typeface="Arial" pitchFamily="34" charset="0"/>
              </a:endParaRPr>
            </a:p>
          </p:txBody>
        </p:sp>
        <p:sp>
          <p:nvSpPr>
            <p:cNvPr id="39" name="Freeform 15"/>
            <p:cNvSpPr>
              <a:spLocks noEditPoints="1"/>
            </p:cNvSpPr>
            <p:nvPr userDrawn="1"/>
          </p:nvSpPr>
          <p:spPr bwMode="auto">
            <a:xfrm>
              <a:off x="17951065" y="9732880"/>
              <a:ext cx="52890" cy="57219"/>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rgbClr val="000000"/>
            </a:solidFill>
            <a:ln>
              <a:noFill/>
            </a:ln>
            <a:extLst/>
          </p:spPr>
          <p:txBody>
            <a:bodyPr/>
            <a:lstStyle/>
            <a:p>
              <a:pPr defTabSz="1630242">
                <a:defRPr/>
              </a:pPr>
              <a:endParaRPr lang="en-US" dirty="0">
                <a:solidFill>
                  <a:srgbClr val="000000"/>
                </a:solidFill>
                <a:latin typeface="Arial"/>
                <a:cs typeface="Arial" pitchFamily="34" charset="0"/>
              </a:endParaRPr>
            </a:p>
          </p:txBody>
        </p:sp>
      </p:grpSp>
    </p:spTree>
    <p:extLst>
      <p:ext uri="{BB962C8B-B14F-4D97-AF65-F5344CB8AC3E}">
        <p14:creationId xmlns:p14="http://schemas.microsoft.com/office/powerpoint/2010/main" val="240407121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 Standar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62E4A84-A8F2-424A-AAF2-679D4EB18637}"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2285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AA6E17-697F-4A6C-9209-F356E86856E9}"/>
              </a:ext>
            </a:extLst>
          </p:cNvPr>
          <p:cNvSpPr>
            <a:spLocks noGrp="1"/>
          </p:cNvSpPr>
          <p:nvPr>
            <p:ph type="dt" sz="half" idx="10"/>
          </p:nvPr>
        </p:nvSpPr>
        <p:spPr/>
        <p:txBody>
          <a:bodyPr/>
          <a:lstStyle/>
          <a:p>
            <a:fld id="{5ECD5F93-53D6-4516-A151-A0205207A4A1}" type="datetimeFigureOut">
              <a:rPr lang="en-US" smtClean="0"/>
              <a:t>11/15/18</a:t>
            </a:fld>
            <a:endParaRPr lang="en-US"/>
          </a:p>
        </p:txBody>
      </p:sp>
      <p:sp>
        <p:nvSpPr>
          <p:cNvPr id="3" name="Footer Placeholder 2">
            <a:extLst>
              <a:ext uri="{FF2B5EF4-FFF2-40B4-BE49-F238E27FC236}">
                <a16:creationId xmlns:a16="http://schemas.microsoft.com/office/drawing/2014/main" xmlns="" id="{8FF0A464-3CE9-49E4-941B-900A7DDF04D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6E03FD47-1FA8-480C-9989-262D57BC1E37}"/>
              </a:ext>
            </a:extLst>
          </p:cNvPr>
          <p:cNvSpPr>
            <a:spLocks noGrp="1"/>
          </p:cNvSpPr>
          <p:nvPr>
            <p:ph type="sldNum" sz="quarter" idx="12"/>
          </p:nvPr>
        </p:nvSpPr>
        <p:spPr/>
        <p:txBody>
          <a:bodyPr/>
          <a:lstStyle/>
          <a:p>
            <a:fld id="{03CB0AF3-F037-4CFE-9457-039CB8D18A98}" type="slidenum">
              <a:rPr lang="en-US" smtClean="0"/>
              <a:t>‹#›</a:t>
            </a:fld>
            <a:endParaRPr lang="en-US"/>
          </a:p>
        </p:txBody>
      </p:sp>
    </p:spTree>
    <p:extLst>
      <p:ext uri="{BB962C8B-B14F-4D97-AF65-F5344CB8AC3E}">
        <p14:creationId xmlns:p14="http://schemas.microsoft.com/office/powerpoint/2010/main" val="3184114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E6299-6D36-A344-B1BE-C5D0104EA4D4}"/>
              </a:ext>
            </a:extLst>
          </p:cNvPr>
          <p:cNvSpPr>
            <a:spLocks noGrp="1"/>
          </p:cNvSpPr>
          <p:nvPr>
            <p:ph type="ctrTitle"/>
          </p:nvPr>
        </p:nvSpPr>
        <p:spPr>
          <a:xfrm>
            <a:off x="2289175" y="1685925"/>
            <a:ext cx="13730288" cy="3584575"/>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C210AB2B-E859-B744-9F4D-B6B26791E574}"/>
              </a:ext>
            </a:extLst>
          </p:cNvPr>
          <p:cNvSpPr>
            <a:spLocks noGrp="1"/>
          </p:cNvSpPr>
          <p:nvPr>
            <p:ph type="subTitle" idx="1"/>
          </p:nvPr>
        </p:nvSpPr>
        <p:spPr>
          <a:xfrm>
            <a:off x="2289175" y="5408613"/>
            <a:ext cx="13730288" cy="248602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DD5FA9B-5FD0-6E40-A3CC-BF623D695B74}"/>
              </a:ext>
            </a:extLst>
          </p:cNvPr>
          <p:cNvSpPr>
            <a:spLocks noGrp="1"/>
          </p:cNvSpPr>
          <p:nvPr>
            <p:ph type="dt" sz="half" idx="10"/>
          </p:nvPr>
        </p:nvSpPr>
        <p:spPr/>
        <p:txBody>
          <a:bodyPr/>
          <a:lstStyle/>
          <a:p>
            <a:fld id="{6F8925C2-630C-564F-9F5E-B125260E54A1}" type="datetimeFigureOut">
              <a:rPr lang="en-US" smtClean="0"/>
              <a:t>11/15/18</a:t>
            </a:fld>
            <a:endParaRPr lang="en-US"/>
          </a:p>
        </p:txBody>
      </p:sp>
      <p:sp>
        <p:nvSpPr>
          <p:cNvPr id="5" name="Footer Placeholder 4">
            <a:extLst>
              <a:ext uri="{FF2B5EF4-FFF2-40B4-BE49-F238E27FC236}">
                <a16:creationId xmlns:a16="http://schemas.microsoft.com/office/drawing/2014/main" xmlns="" id="{D4FB16E2-C1A6-E741-B773-0E23D93B5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2D4BE6-A6FB-884B-AEAC-4545BE8FFBB4}"/>
              </a:ext>
            </a:extLst>
          </p:cNvPr>
          <p:cNvSpPr>
            <a:spLocks noGrp="1"/>
          </p:cNvSpPr>
          <p:nvPr>
            <p:ph type="sldNum" sz="quarter" idx="12"/>
          </p:nvPr>
        </p:nvSpPr>
        <p:spPr/>
        <p:txBody>
          <a:bodyPr/>
          <a:lstStyle/>
          <a:p>
            <a:fld id="{EBF02EE4-CEC8-9844-825F-8C42D8DA0DBE}" type="slidenum">
              <a:rPr lang="en-US" smtClean="0"/>
              <a:t>‹#›</a:t>
            </a:fld>
            <a:endParaRPr lang="en-US"/>
          </a:p>
        </p:txBody>
      </p:sp>
      <p:pic>
        <p:nvPicPr>
          <p:cNvPr id="9" name="Picture 8">
            <a:extLst>
              <a:ext uri="{FF2B5EF4-FFF2-40B4-BE49-F238E27FC236}">
                <a16:creationId xmlns:a16="http://schemas.microsoft.com/office/drawing/2014/main" xmlns="" id="{531B2862-17C6-F943-92BB-8EC9850357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9884"/>
            <a:ext cx="18435484" cy="10369960"/>
          </a:xfrm>
          <a:prstGeom prst="rect">
            <a:avLst/>
          </a:prstGeom>
        </p:spPr>
      </p:pic>
    </p:spTree>
    <p:extLst>
      <p:ext uri="{BB962C8B-B14F-4D97-AF65-F5344CB8AC3E}">
        <p14:creationId xmlns:p14="http://schemas.microsoft.com/office/powerpoint/2010/main" val="1873541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slide">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686515" y="1778333"/>
            <a:ext cx="16946734" cy="77998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5" tIns="91440" rIns="182885" bIns="91440" numCol="1" anchor="t" anchorCtr="0" compatLnSpc="1">
            <a:prstTxWarp prst="textNoShape">
              <a:avLst/>
            </a:prstTxWarp>
          </a:bodyPr>
          <a:lstStyle>
            <a:lvl1pPr>
              <a:defRPr lang="en-US" dirty="0" smtClean="0">
                <a:solidFill>
                  <a:schemeClr val="tx2"/>
                </a:solidFill>
              </a:defRPr>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5" name="Rectangle 25"/>
          <p:cNvSpPr>
            <a:spLocks noGrp="1" noChangeArrowheads="1"/>
          </p:cNvSpPr>
          <p:nvPr>
            <p:ph type="title"/>
          </p:nvPr>
        </p:nvSpPr>
        <p:spPr bwMode="auto">
          <a:xfrm>
            <a:off x="738005" y="377912"/>
            <a:ext cx="16946734"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Short Title Here</a:t>
            </a:r>
          </a:p>
        </p:txBody>
      </p:sp>
    </p:spTree>
    <p:extLst>
      <p:ext uri="{BB962C8B-B14F-4D97-AF65-F5344CB8AC3E}">
        <p14:creationId xmlns:p14="http://schemas.microsoft.com/office/powerpoint/2010/main" val="283637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and Content slide">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686515" y="1778352"/>
            <a:ext cx="16946734" cy="75752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147" tIns="81567" rIns="163147" bIns="81567" numCol="1" anchor="t" anchorCtr="0" compatLnSpc="1">
            <a:prstTxWarp prst="textNoShape">
              <a:avLst/>
            </a:prstTxWarp>
          </a:bodyPr>
          <a:lstStyle>
            <a:lvl1pPr>
              <a:defRPr lang="en-US" dirty="0" smtClean="0">
                <a:solidFill>
                  <a:schemeClr val="tx1"/>
                </a:solidFill>
              </a:defRPr>
            </a:lvl1pPr>
            <a:lvl2pPr>
              <a:defRPr lang="en-US"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5" name="Rectangle 25"/>
          <p:cNvSpPr>
            <a:spLocks noGrp="1" noChangeArrowheads="1"/>
          </p:cNvSpPr>
          <p:nvPr>
            <p:ph type="title"/>
          </p:nvPr>
        </p:nvSpPr>
        <p:spPr bwMode="auto">
          <a:xfrm>
            <a:off x="738005" y="377912"/>
            <a:ext cx="16946734"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t>Short Title Here</a:t>
            </a:r>
          </a:p>
        </p:txBody>
      </p:sp>
      <p:sp>
        <p:nvSpPr>
          <p:cNvPr id="2" name="Slide Number Placeholder 1"/>
          <p:cNvSpPr>
            <a:spLocks noGrp="1"/>
          </p:cNvSpPr>
          <p:nvPr>
            <p:ph type="sldNum" sz="quarter" idx="11"/>
          </p:nvPr>
        </p:nvSpPr>
        <p:spPr/>
        <p:txBody>
          <a:bodyPr/>
          <a:lstStyle/>
          <a:p>
            <a:pPr>
              <a:defRPr/>
            </a:pPr>
            <a:fld id="{162E4A84-A8F2-424A-AAF2-679D4EB18637}" type="slidenum">
              <a:rPr lang="en-US">
                <a:solidFill>
                  <a:srgbClr val="404041"/>
                </a:solidFill>
              </a:rPr>
              <a:pPr>
                <a:defRPr/>
              </a:pPr>
              <a:t>‹#›</a:t>
            </a:fld>
            <a:endParaRPr lang="en-US" dirty="0">
              <a:solidFill>
                <a:srgbClr val="404041"/>
              </a:solidFill>
            </a:endParaRPr>
          </a:p>
        </p:txBody>
      </p:sp>
    </p:spTree>
    <p:extLst>
      <p:ext uri="{BB962C8B-B14F-4D97-AF65-F5344CB8AC3E}">
        <p14:creationId xmlns:p14="http://schemas.microsoft.com/office/powerpoint/2010/main" val="1022321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39027FEE-B8FE-4740-A08C-48989E6819C9}"/>
              </a:ext>
            </a:extLst>
          </p:cNvPr>
          <p:cNvGrpSpPr/>
          <p:nvPr userDrawn="1"/>
        </p:nvGrpSpPr>
        <p:grpSpPr>
          <a:xfrm>
            <a:off x="-300251" y="-368490"/>
            <a:ext cx="18943093" cy="11000096"/>
            <a:chOff x="7939" y="0"/>
            <a:chExt cx="18299111" cy="10298113"/>
          </a:xfrm>
        </p:grpSpPr>
        <p:pic>
          <p:nvPicPr>
            <p:cNvPr id="8" name="Picture 7">
              <a:extLst>
                <a:ext uri="{FF2B5EF4-FFF2-40B4-BE49-F238E27FC236}">
                  <a16:creationId xmlns:a16="http://schemas.microsoft.com/office/drawing/2014/main" xmlns="" id="{BF28D22E-DD90-DA46-BC07-4C70B93BAF24}"/>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7939" y="9327"/>
              <a:ext cx="18291175" cy="10288786"/>
            </a:xfrm>
            <a:prstGeom prst="rect">
              <a:avLst/>
            </a:prstGeom>
          </p:spPr>
        </p:pic>
        <p:sp>
          <p:nvSpPr>
            <p:cNvPr id="9" name="Rectangle 8">
              <a:extLst>
                <a:ext uri="{FF2B5EF4-FFF2-40B4-BE49-F238E27FC236}">
                  <a16:creationId xmlns:a16="http://schemas.microsoft.com/office/drawing/2014/main" xmlns="" id="{A9AD581D-70E1-A04A-9729-065499634E2E}"/>
                </a:ext>
              </a:extLst>
            </p:cNvPr>
            <p:cNvSpPr/>
            <p:nvPr/>
          </p:nvSpPr>
          <p:spPr>
            <a:xfrm>
              <a:off x="7939" y="0"/>
              <a:ext cx="18299111" cy="10298113"/>
            </a:xfrm>
            <a:prstGeom prst="rect">
              <a:avLst/>
            </a:prstGeom>
            <a:solidFill>
              <a:schemeClr val="tx1">
                <a:lumMod val="5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xmlns="" id="{F3AE6299-6D36-A344-B1BE-C5D0104EA4D4}"/>
              </a:ext>
            </a:extLst>
          </p:cNvPr>
          <p:cNvSpPr>
            <a:spLocks noGrp="1"/>
          </p:cNvSpPr>
          <p:nvPr>
            <p:ph type="ctrTitle"/>
          </p:nvPr>
        </p:nvSpPr>
        <p:spPr>
          <a:xfrm>
            <a:off x="2289175" y="1685925"/>
            <a:ext cx="13730288" cy="3584575"/>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C210AB2B-E859-B744-9F4D-B6B26791E574}"/>
              </a:ext>
            </a:extLst>
          </p:cNvPr>
          <p:cNvSpPr>
            <a:spLocks noGrp="1"/>
          </p:cNvSpPr>
          <p:nvPr>
            <p:ph type="subTitle" idx="1"/>
          </p:nvPr>
        </p:nvSpPr>
        <p:spPr>
          <a:xfrm>
            <a:off x="2289175" y="5408613"/>
            <a:ext cx="13730288" cy="248602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DD5FA9B-5FD0-6E40-A3CC-BF623D695B74}"/>
              </a:ext>
            </a:extLst>
          </p:cNvPr>
          <p:cNvSpPr>
            <a:spLocks noGrp="1"/>
          </p:cNvSpPr>
          <p:nvPr>
            <p:ph type="dt" sz="half" idx="10"/>
          </p:nvPr>
        </p:nvSpPr>
        <p:spPr/>
        <p:txBody>
          <a:bodyPr/>
          <a:lstStyle/>
          <a:p>
            <a:fld id="{6F8925C2-630C-564F-9F5E-B125260E54A1}" type="datetimeFigureOut">
              <a:rPr lang="en-US" smtClean="0"/>
              <a:t>11/15/18</a:t>
            </a:fld>
            <a:endParaRPr lang="en-US"/>
          </a:p>
        </p:txBody>
      </p:sp>
      <p:sp>
        <p:nvSpPr>
          <p:cNvPr id="5" name="Footer Placeholder 4">
            <a:extLst>
              <a:ext uri="{FF2B5EF4-FFF2-40B4-BE49-F238E27FC236}">
                <a16:creationId xmlns:a16="http://schemas.microsoft.com/office/drawing/2014/main" xmlns="" id="{D4FB16E2-C1A6-E741-B773-0E23D93B5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2D4BE6-A6FB-884B-AEAC-4545BE8FFBB4}"/>
              </a:ext>
            </a:extLst>
          </p:cNvPr>
          <p:cNvSpPr>
            <a:spLocks noGrp="1"/>
          </p:cNvSpPr>
          <p:nvPr>
            <p:ph type="sldNum" sz="quarter" idx="12"/>
          </p:nvPr>
        </p:nvSpPr>
        <p:spPr/>
        <p:txBody>
          <a:bodyPr/>
          <a:lstStyle/>
          <a:p>
            <a:fld id="{EBF02EE4-CEC8-9844-825F-8C42D8DA0DBE}" type="slidenum">
              <a:rPr lang="en-US" smtClean="0"/>
              <a:t>‹#›</a:t>
            </a:fld>
            <a:endParaRPr lang="en-US"/>
          </a:p>
        </p:txBody>
      </p:sp>
    </p:spTree>
    <p:extLst>
      <p:ext uri="{BB962C8B-B14F-4D97-AF65-F5344CB8AC3E}">
        <p14:creationId xmlns:p14="http://schemas.microsoft.com/office/powerpoint/2010/main" val="1133915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E6299-6D36-A344-B1BE-C5D0104EA4D4}"/>
              </a:ext>
            </a:extLst>
          </p:cNvPr>
          <p:cNvSpPr>
            <a:spLocks noGrp="1"/>
          </p:cNvSpPr>
          <p:nvPr>
            <p:ph type="ctrTitle"/>
          </p:nvPr>
        </p:nvSpPr>
        <p:spPr>
          <a:xfrm>
            <a:off x="2289175" y="1685925"/>
            <a:ext cx="13730288" cy="3584575"/>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C210AB2B-E859-B744-9F4D-B6B26791E574}"/>
              </a:ext>
            </a:extLst>
          </p:cNvPr>
          <p:cNvSpPr>
            <a:spLocks noGrp="1"/>
          </p:cNvSpPr>
          <p:nvPr>
            <p:ph type="subTitle" idx="1"/>
          </p:nvPr>
        </p:nvSpPr>
        <p:spPr>
          <a:xfrm>
            <a:off x="2289175" y="5408613"/>
            <a:ext cx="13730288" cy="248602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DD5FA9B-5FD0-6E40-A3CC-BF623D695B74}"/>
              </a:ext>
            </a:extLst>
          </p:cNvPr>
          <p:cNvSpPr>
            <a:spLocks noGrp="1"/>
          </p:cNvSpPr>
          <p:nvPr>
            <p:ph type="dt" sz="half" idx="10"/>
          </p:nvPr>
        </p:nvSpPr>
        <p:spPr/>
        <p:txBody>
          <a:bodyPr/>
          <a:lstStyle/>
          <a:p>
            <a:fld id="{6F8925C2-630C-564F-9F5E-B125260E54A1}" type="datetimeFigureOut">
              <a:rPr lang="en-US" smtClean="0"/>
              <a:t>11/15/18</a:t>
            </a:fld>
            <a:endParaRPr lang="en-US"/>
          </a:p>
        </p:txBody>
      </p:sp>
      <p:sp>
        <p:nvSpPr>
          <p:cNvPr id="5" name="Footer Placeholder 4">
            <a:extLst>
              <a:ext uri="{FF2B5EF4-FFF2-40B4-BE49-F238E27FC236}">
                <a16:creationId xmlns:a16="http://schemas.microsoft.com/office/drawing/2014/main" xmlns="" id="{D4FB16E2-C1A6-E741-B773-0E23D93B5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2D4BE6-A6FB-884B-AEAC-4545BE8FFBB4}"/>
              </a:ext>
            </a:extLst>
          </p:cNvPr>
          <p:cNvSpPr>
            <a:spLocks noGrp="1"/>
          </p:cNvSpPr>
          <p:nvPr>
            <p:ph type="sldNum" sz="quarter" idx="12"/>
          </p:nvPr>
        </p:nvSpPr>
        <p:spPr/>
        <p:txBody>
          <a:bodyPr/>
          <a:lstStyle/>
          <a:p>
            <a:fld id="{EBF02EE4-CEC8-9844-825F-8C42D8DA0DBE}" type="slidenum">
              <a:rPr lang="en-US" smtClean="0"/>
              <a:t>‹#›</a:t>
            </a:fld>
            <a:endParaRPr lang="en-US"/>
          </a:p>
        </p:txBody>
      </p:sp>
      <p:pic>
        <p:nvPicPr>
          <p:cNvPr id="10" name="Picture 9">
            <a:extLst>
              <a:ext uri="{FF2B5EF4-FFF2-40B4-BE49-F238E27FC236}">
                <a16:creationId xmlns:a16="http://schemas.microsoft.com/office/drawing/2014/main" xmlns="" id="{1ECABC80-983C-094C-9DED-CD9A11DE4E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92765"/>
            <a:ext cx="18435485" cy="10495722"/>
          </a:xfrm>
          <a:prstGeom prst="rect">
            <a:avLst/>
          </a:prstGeom>
        </p:spPr>
      </p:pic>
    </p:spTree>
    <p:extLst>
      <p:ext uri="{BB962C8B-B14F-4D97-AF65-F5344CB8AC3E}">
        <p14:creationId xmlns:p14="http://schemas.microsoft.com/office/powerpoint/2010/main" val="2752173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E6299-6D36-A344-B1BE-C5D0104EA4D4}"/>
              </a:ext>
            </a:extLst>
          </p:cNvPr>
          <p:cNvSpPr>
            <a:spLocks noGrp="1"/>
          </p:cNvSpPr>
          <p:nvPr>
            <p:ph type="ctrTitle"/>
          </p:nvPr>
        </p:nvSpPr>
        <p:spPr>
          <a:xfrm>
            <a:off x="2289175" y="1685925"/>
            <a:ext cx="13730288" cy="3584575"/>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C210AB2B-E859-B744-9F4D-B6B26791E574}"/>
              </a:ext>
            </a:extLst>
          </p:cNvPr>
          <p:cNvSpPr>
            <a:spLocks noGrp="1"/>
          </p:cNvSpPr>
          <p:nvPr>
            <p:ph type="subTitle" idx="1"/>
          </p:nvPr>
        </p:nvSpPr>
        <p:spPr>
          <a:xfrm>
            <a:off x="2289175" y="5408613"/>
            <a:ext cx="13730288" cy="248602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DD5FA9B-5FD0-6E40-A3CC-BF623D695B74}"/>
              </a:ext>
            </a:extLst>
          </p:cNvPr>
          <p:cNvSpPr>
            <a:spLocks noGrp="1"/>
          </p:cNvSpPr>
          <p:nvPr>
            <p:ph type="dt" sz="half" idx="10"/>
          </p:nvPr>
        </p:nvSpPr>
        <p:spPr/>
        <p:txBody>
          <a:bodyPr/>
          <a:lstStyle/>
          <a:p>
            <a:fld id="{6F8925C2-630C-564F-9F5E-B125260E54A1}" type="datetimeFigureOut">
              <a:rPr lang="en-US" smtClean="0"/>
              <a:t>11/15/18</a:t>
            </a:fld>
            <a:endParaRPr lang="en-US"/>
          </a:p>
        </p:txBody>
      </p:sp>
      <p:sp>
        <p:nvSpPr>
          <p:cNvPr id="5" name="Footer Placeholder 4">
            <a:extLst>
              <a:ext uri="{FF2B5EF4-FFF2-40B4-BE49-F238E27FC236}">
                <a16:creationId xmlns:a16="http://schemas.microsoft.com/office/drawing/2014/main" xmlns="" id="{D4FB16E2-C1A6-E741-B773-0E23D93B5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2D4BE6-A6FB-884B-AEAC-4545BE8FFBB4}"/>
              </a:ext>
            </a:extLst>
          </p:cNvPr>
          <p:cNvSpPr>
            <a:spLocks noGrp="1"/>
          </p:cNvSpPr>
          <p:nvPr>
            <p:ph type="sldNum" sz="quarter" idx="12"/>
          </p:nvPr>
        </p:nvSpPr>
        <p:spPr/>
        <p:txBody>
          <a:bodyPr/>
          <a:lstStyle/>
          <a:p>
            <a:fld id="{EBF02EE4-CEC8-9844-825F-8C42D8DA0DBE}" type="slidenum">
              <a:rPr lang="en-US" smtClean="0"/>
              <a:t>‹#›</a:t>
            </a:fld>
            <a:endParaRPr lang="en-US"/>
          </a:p>
        </p:txBody>
      </p:sp>
      <p:pic>
        <p:nvPicPr>
          <p:cNvPr id="8" name="Picture 7">
            <a:extLst>
              <a:ext uri="{FF2B5EF4-FFF2-40B4-BE49-F238E27FC236}">
                <a16:creationId xmlns:a16="http://schemas.microsoft.com/office/drawing/2014/main" xmlns="" id="{F730F52D-B53F-8344-A915-2179BF436CD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0419" y="-110359"/>
            <a:ext cx="18517469" cy="10562897"/>
          </a:xfrm>
          <a:prstGeom prst="rect">
            <a:avLst/>
          </a:prstGeom>
        </p:spPr>
      </p:pic>
    </p:spTree>
    <p:extLst>
      <p:ext uri="{BB962C8B-B14F-4D97-AF65-F5344CB8AC3E}">
        <p14:creationId xmlns:p14="http://schemas.microsoft.com/office/powerpoint/2010/main" val="1876826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E6299-6D36-A344-B1BE-C5D0104EA4D4}"/>
              </a:ext>
            </a:extLst>
          </p:cNvPr>
          <p:cNvSpPr>
            <a:spLocks noGrp="1"/>
          </p:cNvSpPr>
          <p:nvPr>
            <p:ph type="ctrTitle"/>
          </p:nvPr>
        </p:nvSpPr>
        <p:spPr>
          <a:xfrm>
            <a:off x="2289175" y="1685925"/>
            <a:ext cx="13730288" cy="3584575"/>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C210AB2B-E859-B744-9F4D-B6B26791E574}"/>
              </a:ext>
            </a:extLst>
          </p:cNvPr>
          <p:cNvSpPr>
            <a:spLocks noGrp="1"/>
          </p:cNvSpPr>
          <p:nvPr>
            <p:ph type="subTitle" idx="1"/>
          </p:nvPr>
        </p:nvSpPr>
        <p:spPr>
          <a:xfrm>
            <a:off x="2289175" y="5408613"/>
            <a:ext cx="13730288" cy="248602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DD5FA9B-5FD0-6E40-A3CC-BF623D695B74}"/>
              </a:ext>
            </a:extLst>
          </p:cNvPr>
          <p:cNvSpPr>
            <a:spLocks noGrp="1"/>
          </p:cNvSpPr>
          <p:nvPr>
            <p:ph type="dt" sz="half" idx="10"/>
          </p:nvPr>
        </p:nvSpPr>
        <p:spPr/>
        <p:txBody>
          <a:bodyPr/>
          <a:lstStyle/>
          <a:p>
            <a:fld id="{6F8925C2-630C-564F-9F5E-B125260E54A1}" type="datetimeFigureOut">
              <a:rPr lang="en-US" smtClean="0"/>
              <a:t>11/15/18</a:t>
            </a:fld>
            <a:endParaRPr lang="en-US"/>
          </a:p>
        </p:txBody>
      </p:sp>
      <p:sp>
        <p:nvSpPr>
          <p:cNvPr id="5" name="Footer Placeholder 4">
            <a:extLst>
              <a:ext uri="{FF2B5EF4-FFF2-40B4-BE49-F238E27FC236}">
                <a16:creationId xmlns:a16="http://schemas.microsoft.com/office/drawing/2014/main" xmlns="" id="{D4FB16E2-C1A6-E741-B773-0E23D93B5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2D4BE6-A6FB-884B-AEAC-4545BE8FFBB4}"/>
              </a:ext>
            </a:extLst>
          </p:cNvPr>
          <p:cNvSpPr>
            <a:spLocks noGrp="1"/>
          </p:cNvSpPr>
          <p:nvPr>
            <p:ph type="sldNum" sz="quarter" idx="12"/>
          </p:nvPr>
        </p:nvSpPr>
        <p:spPr/>
        <p:txBody>
          <a:bodyPr/>
          <a:lstStyle/>
          <a:p>
            <a:fld id="{EBF02EE4-CEC8-9844-825F-8C42D8DA0DBE}" type="slidenum">
              <a:rPr lang="en-US" smtClean="0"/>
              <a:t>‹#›</a:t>
            </a:fld>
            <a:endParaRPr lang="en-US"/>
          </a:p>
        </p:txBody>
      </p:sp>
      <p:pic>
        <p:nvPicPr>
          <p:cNvPr id="9" name="Picture 8">
            <a:extLst>
              <a:ext uri="{FF2B5EF4-FFF2-40B4-BE49-F238E27FC236}">
                <a16:creationId xmlns:a16="http://schemas.microsoft.com/office/drawing/2014/main" xmlns="" id="{531B2862-17C6-F943-92BB-8EC9850357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9884"/>
            <a:ext cx="18435484" cy="10369960"/>
          </a:xfrm>
          <a:prstGeom prst="rect">
            <a:avLst/>
          </a:prstGeom>
        </p:spPr>
      </p:pic>
    </p:spTree>
    <p:extLst>
      <p:ext uri="{BB962C8B-B14F-4D97-AF65-F5344CB8AC3E}">
        <p14:creationId xmlns:p14="http://schemas.microsoft.com/office/powerpoint/2010/main" val="2532737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49F171-8E11-0547-B5D4-F0955B01D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7E99B6-21CB-0048-906E-7D65958E50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85F93E-2C79-1E41-8753-498B64655CB6}"/>
              </a:ext>
            </a:extLst>
          </p:cNvPr>
          <p:cNvSpPr>
            <a:spLocks noGrp="1"/>
          </p:cNvSpPr>
          <p:nvPr>
            <p:ph type="dt" sz="half" idx="10"/>
          </p:nvPr>
        </p:nvSpPr>
        <p:spPr/>
        <p:txBody>
          <a:bodyPr/>
          <a:lstStyle/>
          <a:p>
            <a:fld id="{6F8925C2-630C-564F-9F5E-B125260E54A1}" type="datetimeFigureOut">
              <a:rPr lang="en-US" smtClean="0"/>
              <a:t>11/15/18</a:t>
            </a:fld>
            <a:endParaRPr lang="en-US"/>
          </a:p>
        </p:txBody>
      </p:sp>
      <p:sp>
        <p:nvSpPr>
          <p:cNvPr id="5" name="Footer Placeholder 4">
            <a:extLst>
              <a:ext uri="{FF2B5EF4-FFF2-40B4-BE49-F238E27FC236}">
                <a16:creationId xmlns:a16="http://schemas.microsoft.com/office/drawing/2014/main" xmlns="" id="{263C61A2-C80B-B241-A532-E1720EB69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804539-1412-0C4D-A88A-4619FD6E8D0F}"/>
              </a:ext>
            </a:extLst>
          </p:cNvPr>
          <p:cNvSpPr>
            <a:spLocks noGrp="1"/>
          </p:cNvSpPr>
          <p:nvPr>
            <p:ph type="sldNum" sz="quarter" idx="12"/>
          </p:nvPr>
        </p:nvSpPr>
        <p:spPr/>
        <p:txBody>
          <a:bodyPr/>
          <a:lstStyle/>
          <a:p>
            <a:fld id="{EBF02EE4-CEC8-9844-825F-8C42D8DA0DBE}" type="slidenum">
              <a:rPr lang="en-US" smtClean="0"/>
              <a:t>‹#›</a:t>
            </a:fld>
            <a:endParaRPr lang="en-US"/>
          </a:p>
        </p:txBody>
      </p:sp>
    </p:spTree>
    <p:extLst>
      <p:ext uri="{BB962C8B-B14F-4D97-AF65-F5344CB8AC3E}">
        <p14:creationId xmlns:p14="http://schemas.microsoft.com/office/powerpoint/2010/main" val="3636836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57611B-C027-EC41-9B78-558BEFCD980E}"/>
              </a:ext>
            </a:extLst>
          </p:cNvPr>
          <p:cNvSpPr>
            <a:spLocks noGrp="1"/>
          </p:cNvSpPr>
          <p:nvPr>
            <p:ph type="title"/>
          </p:nvPr>
        </p:nvSpPr>
        <p:spPr>
          <a:xfrm>
            <a:off x="1249363" y="2566988"/>
            <a:ext cx="15789275" cy="428466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055792D-B748-554D-8990-879482D6488C}"/>
              </a:ext>
            </a:extLst>
          </p:cNvPr>
          <p:cNvSpPr>
            <a:spLocks noGrp="1"/>
          </p:cNvSpPr>
          <p:nvPr>
            <p:ph type="body" idx="1"/>
          </p:nvPr>
        </p:nvSpPr>
        <p:spPr>
          <a:xfrm>
            <a:off x="1249363" y="6891338"/>
            <a:ext cx="15789275" cy="225266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7179084-AFE4-C742-9633-6E703E2F0971}"/>
              </a:ext>
            </a:extLst>
          </p:cNvPr>
          <p:cNvSpPr>
            <a:spLocks noGrp="1"/>
          </p:cNvSpPr>
          <p:nvPr>
            <p:ph type="dt" sz="half" idx="10"/>
          </p:nvPr>
        </p:nvSpPr>
        <p:spPr/>
        <p:txBody>
          <a:bodyPr/>
          <a:lstStyle/>
          <a:p>
            <a:fld id="{6F8925C2-630C-564F-9F5E-B125260E54A1}" type="datetimeFigureOut">
              <a:rPr lang="en-US" smtClean="0"/>
              <a:t>11/15/18</a:t>
            </a:fld>
            <a:endParaRPr lang="en-US"/>
          </a:p>
        </p:txBody>
      </p:sp>
      <p:sp>
        <p:nvSpPr>
          <p:cNvPr id="5" name="Footer Placeholder 4">
            <a:extLst>
              <a:ext uri="{FF2B5EF4-FFF2-40B4-BE49-F238E27FC236}">
                <a16:creationId xmlns:a16="http://schemas.microsoft.com/office/drawing/2014/main" xmlns="" id="{77A6984C-A019-AA46-97FB-27D8FD5EE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523CEE0-A8B8-1144-8EB0-1A1C401C7674}"/>
              </a:ext>
            </a:extLst>
          </p:cNvPr>
          <p:cNvSpPr>
            <a:spLocks noGrp="1"/>
          </p:cNvSpPr>
          <p:nvPr>
            <p:ph type="sldNum" sz="quarter" idx="12"/>
          </p:nvPr>
        </p:nvSpPr>
        <p:spPr/>
        <p:txBody>
          <a:bodyPr/>
          <a:lstStyle/>
          <a:p>
            <a:fld id="{EBF02EE4-CEC8-9844-825F-8C42D8DA0DBE}" type="slidenum">
              <a:rPr lang="en-US" smtClean="0"/>
              <a:t>‹#›</a:t>
            </a:fld>
            <a:endParaRPr lang="en-US"/>
          </a:p>
        </p:txBody>
      </p:sp>
    </p:spTree>
    <p:extLst>
      <p:ext uri="{BB962C8B-B14F-4D97-AF65-F5344CB8AC3E}">
        <p14:creationId xmlns:p14="http://schemas.microsoft.com/office/powerpoint/2010/main" val="2028961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9DDA5F-6180-0D4F-BA20-35D69C240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983ED4-A5D0-ED4F-8F17-E24E26B982E1}"/>
              </a:ext>
            </a:extLst>
          </p:cNvPr>
          <p:cNvSpPr>
            <a:spLocks noGrp="1"/>
          </p:cNvSpPr>
          <p:nvPr>
            <p:ph sz="half" idx="1"/>
          </p:nvPr>
        </p:nvSpPr>
        <p:spPr>
          <a:xfrm>
            <a:off x="1258888" y="2741613"/>
            <a:ext cx="7818437" cy="6534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1F4B176-7113-A843-9D02-B56BE095E2DE}"/>
              </a:ext>
            </a:extLst>
          </p:cNvPr>
          <p:cNvSpPr>
            <a:spLocks noGrp="1"/>
          </p:cNvSpPr>
          <p:nvPr>
            <p:ph sz="half" idx="2"/>
          </p:nvPr>
        </p:nvSpPr>
        <p:spPr>
          <a:xfrm>
            <a:off x="9229725" y="2741613"/>
            <a:ext cx="7818438" cy="6534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044DBF5-4770-4140-BE81-716571E49041}"/>
              </a:ext>
            </a:extLst>
          </p:cNvPr>
          <p:cNvSpPr>
            <a:spLocks noGrp="1"/>
          </p:cNvSpPr>
          <p:nvPr>
            <p:ph type="dt" sz="half" idx="10"/>
          </p:nvPr>
        </p:nvSpPr>
        <p:spPr/>
        <p:txBody>
          <a:bodyPr/>
          <a:lstStyle/>
          <a:p>
            <a:fld id="{6F8925C2-630C-564F-9F5E-B125260E54A1}" type="datetimeFigureOut">
              <a:rPr lang="en-US" smtClean="0"/>
              <a:t>11/15/18</a:t>
            </a:fld>
            <a:endParaRPr lang="en-US"/>
          </a:p>
        </p:txBody>
      </p:sp>
      <p:sp>
        <p:nvSpPr>
          <p:cNvPr id="6" name="Footer Placeholder 5">
            <a:extLst>
              <a:ext uri="{FF2B5EF4-FFF2-40B4-BE49-F238E27FC236}">
                <a16:creationId xmlns:a16="http://schemas.microsoft.com/office/drawing/2014/main" xmlns="" id="{DEF3C59E-CF5E-9F4F-9F15-1CA1981FE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A53ED2-9B92-E14F-A4F3-99832FA66CA0}"/>
              </a:ext>
            </a:extLst>
          </p:cNvPr>
          <p:cNvSpPr>
            <a:spLocks noGrp="1"/>
          </p:cNvSpPr>
          <p:nvPr>
            <p:ph type="sldNum" sz="quarter" idx="12"/>
          </p:nvPr>
        </p:nvSpPr>
        <p:spPr/>
        <p:txBody>
          <a:bodyPr/>
          <a:lstStyle/>
          <a:p>
            <a:fld id="{EBF02EE4-CEC8-9844-825F-8C42D8DA0DBE}" type="slidenum">
              <a:rPr lang="en-US" smtClean="0"/>
              <a:t>‹#›</a:t>
            </a:fld>
            <a:endParaRPr lang="en-US"/>
          </a:p>
        </p:txBody>
      </p:sp>
    </p:spTree>
    <p:extLst>
      <p:ext uri="{BB962C8B-B14F-4D97-AF65-F5344CB8AC3E}">
        <p14:creationId xmlns:p14="http://schemas.microsoft.com/office/powerpoint/2010/main" val="3117992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0_Title and Content slide">
    <p:spTree>
      <p:nvGrpSpPr>
        <p:cNvPr id="1" name=""/>
        <p:cNvGrpSpPr/>
        <p:nvPr/>
      </p:nvGrpSpPr>
      <p:grpSpPr>
        <a:xfrm>
          <a:off x="0" y="0"/>
          <a:ext cx="0" cy="0"/>
          <a:chOff x="0" y="0"/>
          <a:chExt cx="0" cy="0"/>
        </a:xfrm>
      </p:grpSpPr>
      <p:sp>
        <p:nvSpPr>
          <p:cNvPr id="76" name="Rectangle 75"/>
          <p:cNvSpPr/>
          <p:nvPr userDrawn="1"/>
        </p:nvSpPr>
        <p:spPr>
          <a:xfrm>
            <a:off x="1" y="0"/>
            <a:ext cx="18307050" cy="10298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98" t="382" r="19170" b="10039"/>
          <a:stretch/>
        </p:blipFill>
        <p:spPr>
          <a:xfrm flipH="1">
            <a:off x="-14762" y="1"/>
            <a:ext cx="10805190" cy="10264877"/>
          </a:xfrm>
          <a:prstGeom prst="rect">
            <a:avLst/>
          </a:prstGeom>
        </p:spPr>
      </p:pic>
      <p:sp>
        <p:nvSpPr>
          <p:cNvPr id="54" name="Freeform 53"/>
          <p:cNvSpPr>
            <a:spLocks/>
          </p:cNvSpPr>
          <p:nvPr userDrawn="1"/>
        </p:nvSpPr>
        <p:spPr bwMode="auto">
          <a:xfrm rot="9643583">
            <a:off x="4369585" y="-1226150"/>
            <a:ext cx="15381117" cy="13311590"/>
          </a:xfrm>
          <a:custGeom>
            <a:avLst/>
            <a:gdLst>
              <a:gd name="connsiteX0" fmla="*/ 10268457 w 15367779"/>
              <a:gd name="connsiteY0" fmla="*/ 13311590 h 13311590"/>
              <a:gd name="connsiteX1" fmla="*/ 0 w 15367779"/>
              <a:gd name="connsiteY1" fmla="*/ 9720936 h 13311590"/>
              <a:gd name="connsiteX2" fmla="*/ 3399198 w 15367779"/>
              <a:gd name="connsiteY2" fmla="*/ 0 h 13311590"/>
              <a:gd name="connsiteX3" fmla="*/ 15367779 w 15367779"/>
              <a:gd name="connsiteY3" fmla="*/ 4185151 h 13311590"/>
              <a:gd name="connsiteX4" fmla="*/ 15294011 w 15367779"/>
              <a:gd name="connsiteY4" fmla="*/ 4159477 h 13311590"/>
              <a:gd name="connsiteX5" fmla="*/ 15256940 w 15367779"/>
              <a:gd name="connsiteY5" fmla="*/ 4176476 h 13311590"/>
              <a:gd name="connsiteX6" fmla="*/ 13923925 w 15367779"/>
              <a:gd name="connsiteY6" fmla="*/ 5034131 h 13311590"/>
              <a:gd name="connsiteX7" fmla="*/ 13472534 w 15367779"/>
              <a:gd name="connsiteY7" fmla="*/ 5399772 h 13311590"/>
              <a:gd name="connsiteX8" fmla="*/ 13181313 w 15367779"/>
              <a:gd name="connsiteY8" fmla="*/ 5589905 h 13311590"/>
              <a:gd name="connsiteX9" fmla="*/ 13283241 w 15367779"/>
              <a:gd name="connsiteY9" fmla="*/ 5326644 h 13311590"/>
              <a:gd name="connsiteX10" fmla="*/ 13152192 w 15367779"/>
              <a:gd name="connsiteY10" fmla="*/ 5648406 h 13311590"/>
              <a:gd name="connsiteX11" fmla="*/ 13123069 w 15367779"/>
              <a:gd name="connsiteY11" fmla="*/ 5780038 h 13311590"/>
              <a:gd name="connsiteX12" fmla="*/ 12875532 w 15367779"/>
              <a:gd name="connsiteY12" fmla="*/ 6072549 h 13311590"/>
              <a:gd name="connsiteX13" fmla="*/ 12759044 w 15367779"/>
              <a:gd name="connsiteY13" fmla="*/ 5823914 h 13311590"/>
              <a:gd name="connsiteX14" fmla="*/ 12409579 w 15367779"/>
              <a:gd name="connsiteY14" fmla="*/ 6394314 h 13311590"/>
              <a:gd name="connsiteX15" fmla="*/ 11943627 w 15367779"/>
              <a:gd name="connsiteY15" fmla="*/ 7096342 h 13311590"/>
              <a:gd name="connsiteX16" fmla="*/ 11862006 w 15367779"/>
              <a:gd name="connsiteY16" fmla="*/ 7019758 h 13311590"/>
              <a:gd name="connsiteX17" fmla="*/ 11870598 w 15367779"/>
              <a:gd name="connsiteY17" fmla="*/ 6980362 h 13311590"/>
              <a:gd name="connsiteX18" fmla="*/ 11856261 w 15367779"/>
              <a:gd name="connsiteY18" fmla="*/ 7023900 h 13311590"/>
              <a:gd name="connsiteX19" fmla="*/ 11725212 w 15367779"/>
              <a:gd name="connsiteY19" fmla="*/ 7330352 h 13311590"/>
              <a:gd name="connsiteX20" fmla="*/ 11725212 w 15367779"/>
              <a:gd name="connsiteY20" fmla="*/ 6906210 h 13311590"/>
              <a:gd name="connsiteX21" fmla="*/ 11492236 w 15367779"/>
              <a:gd name="connsiteY21" fmla="*/ 7418106 h 13311590"/>
              <a:gd name="connsiteX22" fmla="*/ 11157332 w 15367779"/>
              <a:gd name="connsiteY22" fmla="*/ 7725243 h 13311590"/>
              <a:gd name="connsiteX23" fmla="*/ 11288382 w 15367779"/>
              <a:gd name="connsiteY23" fmla="*/ 7769121 h 13311590"/>
              <a:gd name="connsiteX24" fmla="*/ 11215575 w 15367779"/>
              <a:gd name="connsiteY24" fmla="*/ 8120135 h 13311590"/>
              <a:gd name="connsiteX25" fmla="*/ 11040844 w 15367779"/>
              <a:gd name="connsiteY25" fmla="*/ 8222515 h 13311590"/>
              <a:gd name="connsiteX26" fmla="*/ 11011722 w 15367779"/>
              <a:gd name="connsiteY26" fmla="*/ 8807539 h 13311590"/>
              <a:gd name="connsiteX27" fmla="*/ 10909796 w 15367779"/>
              <a:gd name="connsiteY27" fmla="*/ 8515027 h 13311590"/>
              <a:gd name="connsiteX28" fmla="*/ 10676819 w 15367779"/>
              <a:gd name="connsiteY28" fmla="*/ 9143928 h 13311590"/>
              <a:gd name="connsiteX29" fmla="*/ 10720501 w 15367779"/>
              <a:gd name="connsiteY29" fmla="*/ 9363312 h 13311590"/>
              <a:gd name="connsiteX30" fmla="*/ 10793307 w 15367779"/>
              <a:gd name="connsiteY30" fmla="*/ 9436441 h 13311590"/>
              <a:gd name="connsiteX31" fmla="*/ 10676817 w 15367779"/>
              <a:gd name="connsiteY31" fmla="*/ 9728953 h 13311590"/>
              <a:gd name="connsiteX32" fmla="*/ 10574892 w 15367779"/>
              <a:gd name="connsiteY32" fmla="*/ 9728953 h 13311590"/>
              <a:gd name="connsiteX33" fmla="*/ 10341915 w 15367779"/>
              <a:gd name="connsiteY33" fmla="*/ 9685076 h 13311590"/>
              <a:gd name="connsiteX34" fmla="*/ 10429281 w 15367779"/>
              <a:gd name="connsiteY34" fmla="*/ 8792914 h 13311590"/>
              <a:gd name="connsiteX35" fmla="*/ 10589454 w 15367779"/>
              <a:gd name="connsiteY35" fmla="*/ 8105510 h 13311590"/>
              <a:gd name="connsiteX36" fmla="*/ 10312794 w 15367779"/>
              <a:gd name="connsiteY36" fmla="*/ 9158553 h 13311590"/>
              <a:gd name="connsiteX37" fmla="*/ 10152622 w 15367779"/>
              <a:gd name="connsiteY37" fmla="*/ 9407189 h 13311590"/>
              <a:gd name="connsiteX38" fmla="*/ 10065255 w 15367779"/>
              <a:gd name="connsiteY38" fmla="*/ 9275560 h 13311590"/>
              <a:gd name="connsiteX39" fmla="*/ 9846841 w 15367779"/>
              <a:gd name="connsiteY39" fmla="*/ 11030632 h 13311590"/>
              <a:gd name="connsiteX40" fmla="*/ 10079817 w 15367779"/>
              <a:gd name="connsiteY40" fmla="*/ 12756453 h 13311590"/>
              <a:gd name="connsiteX41" fmla="*/ 10123500 w 15367779"/>
              <a:gd name="connsiteY41" fmla="*/ 12434690 h 13311590"/>
              <a:gd name="connsiteX42" fmla="*/ 10181744 w 15367779"/>
              <a:gd name="connsiteY42" fmla="*/ 12888083 h 13311590"/>
              <a:gd name="connsiteX43" fmla="*/ 10123500 w 15367779"/>
              <a:gd name="connsiteY43" fmla="*/ 13048966 h 13311590"/>
              <a:gd name="connsiteX44" fmla="*/ 10233017 w 15367779"/>
              <a:gd name="connsiteY44" fmla="*/ 13274369 h 13311590"/>
              <a:gd name="connsiteX45" fmla="*/ 10268457 w 15367779"/>
              <a:gd name="connsiteY45" fmla="*/ 13311590 h 133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367779" h="13311590">
                <a:moveTo>
                  <a:pt x="10268457" y="13311590"/>
                </a:moveTo>
                <a:lnTo>
                  <a:pt x="0" y="9720936"/>
                </a:lnTo>
                <a:lnTo>
                  <a:pt x="3399198" y="0"/>
                </a:lnTo>
                <a:lnTo>
                  <a:pt x="15367779" y="4185151"/>
                </a:lnTo>
                <a:lnTo>
                  <a:pt x="15294011" y="4159477"/>
                </a:lnTo>
                <a:lnTo>
                  <a:pt x="15256940" y="4176476"/>
                </a:lnTo>
                <a:cubicBezTo>
                  <a:pt x="14800316" y="4400660"/>
                  <a:pt x="14349835" y="4672148"/>
                  <a:pt x="13923925" y="5034131"/>
                </a:cubicBezTo>
                <a:cubicBezTo>
                  <a:pt x="13792876" y="5151136"/>
                  <a:pt x="13618144" y="5282767"/>
                  <a:pt x="13472534" y="5399772"/>
                </a:cubicBezTo>
                <a:cubicBezTo>
                  <a:pt x="13341484" y="5516777"/>
                  <a:pt x="13224996" y="5589904"/>
                  <a:pt x="13181313" y="5589905"/>
                </a:cubicBezTo>
                <a:cubicBezTo>
                  <a:pt x="13341485" y="5399772"/>
                  <a:pt x="13166753" y="5487525"/>
                  <a:pt x="13283241" y="5326644"/>
                </a:cubicBezTo>
                <a:cubicBezTo>
                  <a:pt x="13108509" y="5531402"/>
                  <a:pt x="13152192" y="5589904"/>
                  <a:pt x="13152192" y="5648406"/>
                </a:cubicBezTo>
                <a:cubicBezTo>
                  <a:pt x="13152191" y="5692284"/>
                  <a:pt x="13152191" y="5721534"/>
                  <a:pt x="13123069" y="5780038"/>
                </a:cubicBezTo>
                <a:cubicBezTo>
                  <a:pt x="13079386" y="5853165"/>
                  <a:pt x="13006581" y="5926295"/>
                  <a:pt x="12875532" y="6072549"/>
                </a:cubicBezTo>
                <a:cubicBezTo>
                  <a:pt x="12831849" y="5984796"/>
                  <a:pt x="12788166" y="5911667"/>
                  <a:pt x="12759044" y="5823914"/>
                </a:cubicBezTo>
                <a:cubicBezTo>
                  <a:pt x="12744483" y="6028673"/>
                  <a:pt x="12584311" y="6204180"/>
                  <a:pt x="12409579" y="6394314"/>
                </a:cubicBezTo>
                <a:cubicBezTo>
                  <a:pt x="12220286" y="6584446"/>
                  <a:pt x="12016433" y="6818456"/>
                  <a:pt x="11943627" y="7096342"/>
                </a:cubicBezTo>
                <a:cubicBezTo>
                  <a:pt x="11867182" y="7134736"/>
                  <a:pt x="11846478" y="7105940"/>
                  <a:pt x="11862006" y="7019758"/>
                </a:cubicBezTo>
                <a:lnTo>
                  <a:pt x="11870598" y="6980362"/>
                </a:lnTo>
                <a:lnTo>
                  <a:pt x="11856261" y="7023900"/>
                </a:lnTo>
                <a:cubicBezTo>
                  <a:pt x="11828959" y="7113709"/>
                  <a:pt x="11801658" y="7209690"/>
                  <a:pt x="11725212" y="7330352"/>
                </a:cubicBezTo>
                <a:cubicBezTo>
                  <a:pt x="11725212" y="7184097"/>
                  <a:pt x="11725212" y="7037840"/>
                  <a:pt x="11725212" y="6906210"/>
                </a:cubicBezTo>
                <a:cubicBezTo>
                  <a:pt x="11710650" y="7140219"/>
                  <a:pt x="11608724" y="7286476"/>
                  <a:pt x="11492236" y="7418106"/>
                </a:cubicBezTo>
                <a:cubicBezTo>
                  <a:pt x="11375748" y="7535110"/>
                  <a:pt x="11244698" y="7637490"/>
                  <a:pt x="11157332" y="7725243"/>
                </a:cubicBezTo>
                <a:cubicBezTo>
                  <a:pt x="11171893" y="7754495"/>
                  <a:pt x="11244698" y="7725244"/>
                  <a:pt x="11288382" y="7769121"/>
                </a:cubicBezTo>
                <a:cubicBezTo>
                  <a:pt x="11317503" y="7798372"/>
                  <a:pt x="11317503" y="7886126"/>
                  <a:pt x="11215575" y="8120135"/>
                </a:cubicBezTo>
                <a:cubicBezTo>
                  <a:pt x="11099088" y="8310269"/>
                  <a:pt x="11099088" y="8193264"/>
                  <a:pt x="11040844" y="8222515"/>
                </a:cubicBezTo>
                <a:cubicBezTo>
                  <a:pt x="11084527" y="8281017"/>
                  <a:pt x="11099088" y="8485776"/>
                  <a:pt x="11011722" y="8807539"/>
                </a:cubicBezTo>
                <a:cubicBezTo>
                  <a:pt x="10924356" y="8851415"/>
                  <a:pt x="10968039" y="8558904"/>
                  <a:pt x="10909796" y="8515027"/>
                </a:cubicBezTo>
                <a:cubicBezTo>
                  <a:pt x="10836990" y="8763662"/>
                  <a:pt x="10793307" y="8968420"/>
                  <a:pt x="10676819" y="9143928"/>
                </a:cubicBezTo>
                <a:cubicBezTo>
                  <a:pt x="10662256" y="9377938"/>
                  <a:pt x="10691379" y="9377939"/>
                  <a:pt x="10720501" y="9363312"/>
                </a:cubicBezTo>
                <a:cubicBezTo>
                  <a:pt x="10749624" y="9334061"/>
                  <a:pt x="10793307" y="9290184"/>
                  <a:pt x="10793307" y="9436441"/>
                </a:cubicBezTo>
                <a:cubicBezTo>
                  <a:pt x="10749622" y="9611947"/>
                  <a:pt x="10705941" y="9699702"/>
                  <a:pt x="10676817" y="9728953"/>
                </a:cubicBezTo>
                <a:cubicBezTo>
                  <a:pt x="10647696" y="9772830"/>
                  <a:pt x="10604013" y="9758203"/>
                  <a:pt x="10574892" y="9728953"/>
                </a:cubicBezTo>
                <a:cubicBezTo>
                  <a:pt x="10502086" y="9685077"/>
                  <a:pt x="10443842" y="9568071"/>
                  <a:pt x="10341915" y="9685076"/>
                </a:cubicBezTo>
                <a:cubicBezTo>
                  <a:pt x="10341916" y="9407190"/>
                  <a:pt x="10385598" y="9085426"/>
                  <a:pt x="10429281" y="8792914"/>
                </a:cubicBezTo>
                <a:cubicBezTo>
                  <a:pt x="10487525" y="8515028"/>
                  <a:pt x="10560332" y="8251765"/>
                  <a:pt x="10589454" y="8105510"/>
                </a:cubicBezTo>
                <a:cubicBezTo>
                  <a:pt x="10472964" y="8456525"/>
                  <a:pt x="10385599" y="8807538"/>
                  <a:pt x="10312794" y="9158553"/>
                </a:cubicBezTo>
                <a:cubicBezTo>
                  <a:pt x="10283671" y="9114677"/>
                  <a:pt x="10210866" y="9290184"/>
                  <a:pt x="10152622" y="9407189"/>
                </a:cubicBezTo>
                <a:cubicBezTo>
                  <a:pt x="10094378" y="9524194"/>
                  <a:pt x="10036134" y="9568071"/>
                  <a:pt x="10065255" y="9275560"/>
                </a:cubicBezTo>
                <a:cubicBezTo>
                  <a:pt x="9905085" y="9802081"/>
                  <a:pt x="9832279" y="10430981"/>
                  <a:pt x="9846841" y="11030632"/>
                </a:cubicBezTo>
                <a:cubicBezTo>
                  <a:pt x="9846841" y="11644908"/>
                  <a:pt x="9948768" y="12244557"/>
                  <a:pt x="10079817" y="12756453"/>
                </a:cubicBezTo>
                <a:cubicBezTo>
                  <a:pt x="10079817" y="12610198"/>
                  <a:pt x="10065256" y="12405438"/>
                  <a:pt x="10123500" y="12434690"/>
                </a:cubicBezTo>
                <a:cubicBezTo>
                  <a:pt x="10181744" y="12697950"/>
                  <a:pt x="10196305" y="12814955"/>
                  <a:pt x="10181744" y="12888083"/>
                </a:cubicBezTo>
                <a:cubicBezTo>
                  <a:pt x="10167183" y="12961211"/>
                  <a:pt x="10138061" y="12975837"/>
                  <a:pt x="10123500" y="13048966"/>
                </a:cubicBezTo>
                <a:cubicBezTo>
                  <a:pt x="10156262" y="13155915"/>
                  <a:pt x="10193632" y="13225844"/>
                  <a:pt x="10233017" y="13274369"/>
                </a:cubicBezTo>
                <a:lnTo>
                  <a:pt x="10268457" y="13311590"/>
                </a:lnTo>
                <a:close/>
              </a:path>
            </a:pathLst>
          </a:custGeom>
          <a:solidFill>
            <a:srgbClr val="202020">
              <a:alpha val="87000"/>
            </a:srgb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latin typeface="+mn-lt"/>
              <a:cs typeface="+mn-cs"/>
            </a:endParaRPr>
          </a:p>
        </p:txBody>
      </p:sp>
      <p:grpSp>
        <p:nvGrpSpPr>
          <p:cNvPr id="79" name="Group 78"/>
          <p:cNvGrpSpPr/>
          <p:nvPr userDrawn="1"/>
        </p:nvGrpSpPr>
        <p:grpSpPr>
          <a:xfrm>
            <a:off x="3271905" y="-29608"/>
            <a:ext cx="6141636" cy="9813461"/>
            <a:chOff x="3269068" y="-29608"/>
            <a:chExt cx="6136310" cy="9813461"/>
          </a:xfrm>
          <a:solidFill>
            <a:schemeClr val="accent1"/>
          </a:solidFill>
        </p:grpSpPr>
        <p:sp>
          <p:nvSpPr>
            <p:cNvPr id="59" name="Freeform 58"/>
            <p:cNvSpPr>
              <a:spLocks/>
            </p:cNvSpPr>
            <p:nvPr userDrawn="1"/>
          </p:nvSpPr>
          <p:spPr bwMode="auto">
            <a:xfrm rot="9643583">
              <a:off x="3269068" y="87738"/>
              <a:ext cx="6136310" cy="9696115"/>
            </a:xfrm>
            <a:custGeom>
              <a:avLst/>
              <a:gdLst>
                <a:gd name="connsiteX0" fmla="*/ 1979158 w 6136310"/>
                <a:gd name="connsiteY0" fmla="*/ 9696115 h 9696115"/>
                <a:gd name="connsiteX1" fmla="*/ 461281 w 6136310"/>
                <a:gd name="connsiteY1" fmla="*/ 9165347 h 9696115"/>
                <a:gd name="connsiteX2" fmla="*/ 446625 w 6136310"/>
                <a:gd name="connsiteY2" fmla="*/ 9133883 h 9696115"/>
                <a:gd name="connsiteX3" fmla="*/ 415878 w 6136310"/>
                <a:gd name="connsiteY3" fmla="*/ 8961209 h 9696115"/>
                <a:gd name="connsiteX4" fmla="*/ 328421 w 6136310"/>
                <a:gd name="connsiteY4" fmla="*/ 8902738 h 9696115"/>
                <a:gd name="connsiteX5" fmla="*/ 448389 w 6136310"/>
                <a:gd name="connsiteY5" fmla="*/ 9157752 h 9696115"/>
                <a:gd name="connsiteX6" fmla="*/ 450764 w 6136310"/>
                <a:gd name="connsiteY6" fmla="*/ 9161669 h 9696115"/>
                <a:gd name="connsiteX7" fmla="*/ 423437 w 6136310"/>
                <a:gd name="connsiteY7" fmla="*/ 9152113 h 9696115"/>
                <a:gd name="connsiteX8" fmla="*/ 387997 w 6136310"/>
                <a:gd name="connsiteY8" fmla="*/ 9114892 h 9696115"/>
                <a:gd name="connsiteX9" fmla="*/ 278480 w 6136310"/>
                <a:gd name="connsiteY9" fmla="*/ 8889489 h 9696115"/>
                <a:gd name="connsiteX10" fmla="*/ 336724 w 6136310"/>
                <a:gd name="connsiteY10" fmla="*/ 8728606 h 9696115"/>
                <a:gd name="connsiteX11" fmla="*/ 278480 w 6136310"/>
                <a:gd name="connsiteY11" fmla="*/ 8275213 h 9696115"/>
                <a:gd name="connsiteX12" fmla="*/ 234797 w 6136310"/>
                <a:gd name="connsiteY12" fmla="*/ 8596976 h 9696115"/>
                <a:gd name="connsiteX13" fmla="*/ 1821 w 6136310"/>
                <a:gd name="connsiteY13" fmla="*/ 6871155 h 9696115"/>
                <a:gd name="connsiteX14" fmla="*/ 220235 w 6136310"/>
                <a:gd name="connsiteY14" fmla="*/ 5116083 h 9696115"/>
                <a:gd name="connsiteX15" fmla="*/ 307602 w 6136310"/>
                <a:gd name="connsiteY15" fmla="*/ 5247712 h 9696115"/>
                <a:gd name="connsiteX16" fmla="*/ 467774 w 6136310"/>
                <a:gd name="connsiteY16" fmla="*/ 4999076 h 9696115"/>
                <a:gd name="connsiteX17" fmla="*/ 744434 w 6136310"/>
                <a:gd name="connsiteY17" fmla="*/ 3946033 h 9696115"/>
                <a:gd name="connsiteX18" fmla="*/ 584261 w 6136310"/>
                <a:gd name="connsiteY18" fmla="*/ 4633437 h 9696115"/>
                <a:gd name="connsiteX19" fmla="*/ 496895 w 6136310"/>
                <a:gd name="connsiteY19" fmla="*/ 5525599 h 9696115"/>
                <a:gd name="connsiteX20" fmla="*/ 729872 w 6136310"/>
                <a:gd name="connsiteY20" fmla="*/ 5569476 h 9696115"/>
                <a:gd name="connsiteX21" fmla="*/ 831797 w 6136310"/>
                <a:gd name="connsiteY21" fmla="*/ 5569476 h 9696115"/>
                <a:gd name="connsiteX22" fmla="*/ 948287 w 6136310"/>
                <a:gd name="connsiteY22" fmla="*/ 5276964 h 9696115"/>
                <a:gd name="connsiteX23" fmla="*/ 875481 w 6136310"/>
                <a:gd name="connsiteY23" fmla="*/ 5203835 h 9696115"/>
                <a:gd name="connsiteX24" fmla="*/ 831799 w 6136310"/>
                <a:gd name="connsiteY24" fmla="*/ 4984451 h 9696115"/>
                <a:gd name="connsiteX25" fmla="*/ 1064776 w 6136310"/>
                <a:gd name="connsiteY25" fmla="*/ 4355550 h 9696115"/>
                <a:gd name="connsiteX26" fmla="*/ 1166702 w 6136310"/>
                <a:gd name="connsiteY26" fmla="*/ 4648062 h 9696115"/>
                <a:gd name="connsiteX27" fmla="*/ 1195824 w 6136310"/>
                <a:gd name="connsiteY27" fmla="*/ 4063038 h 9696115"/>
                <a:gd name="connsiteX28" fmla="*/ 1370555 w 6136310"/>
                <a:gd name="connsiteY28" fmla="*/ 3960658 h 9696115"/>
                <a:gd name="connsiteX29" fmla="*/ 1443362 w 6136310"/>
                <a:gd name="connsiteY29" fmla="*/ 3609644 h 9696115"/>
                <a:gd name="connsiteX30" fmla="*/ 1312312 w 6136310"/>
                <a:gd name="connsiteY30" fmla="*/ 3565766 h 9696115"/>
                <a:gd name="connsiteX31" fmla="*/ 1647216 w 6136310"/>
                <a:gd name="connsiteY31" fmla="*/ 3258629 h 9696115"/>
                <a:gd name="connsiteX32" fmla="*/ 1880192 w 6136310"/>
                <a:gd name="connsiteY32" fmla="*/ 2746733 h 9696115"/>
                <a:gd name="connsiteX33" fmla="*/ 1880192 w 6136310"/>
                <a:gd name="connsiteY33" fmla="*/ 3170875 h 9696115"/>
                <a:gd name="connsiteX34" fmla="*/ 2011241 w 6136310"/>
                <a:gd name="connsiteY34" fmla="*/ 2864423 h 9696115"/>
                <a:gd name="connsiteX35" fmla="*/ 2025578 w 6136310"/>
                <a:gd name="connsiteY35" fmla="*/ 2820885 h 9696115"/>
                <a:gd name="connsiteX36" fmla="*/ 2016986 w 6136310"/>
                <a:gd name="connsiteY36" fmla="*/ 2860281 h 9696115"/>
                <a:gd name="connsiteX37" fmla="*/ 2098607 w 6136310"/>
                <a:gd name="connsiteY37" fmla="*/ 2936865 h 9696115"/>
                <a:gd name="connsiteX38" fmla="*/ 2564559 w 6136310"/>
                <a:gd name="connsiteY38" fmla="*/ 2234837 h 9696115"/>
                <a:gd name="connsiteX39" fmla="*/ 2914024 w 6136310"/>
                <a:gd name="connsiteY39" fmla="*/ 1664437 h 9696115"/>
                <a:gd name="connsiteX40" fmla="*/ 3030512 w 6136310"/>
                <a:gd name="connsiteY40" fmla="*/ 1913072 h 9696115"/>
                <a:gd name="connsiteX41" fmla="*/ 3278049 w 6136310"/>
                <a:gd name="connsiteY41" fmla="*/ 1620561 h 9696115"/>
                <a:gd name="connsiteX42" fmla="*/ 3307172 w 6136310"/>
                <a:gd name="connsiteY42" fmla="*/ 1488929 h 9696115"/>
                <a:gd name="connsiteX43" fmla="*/ 3438221 w 6136310"/>
                <a:gd name="connsiteY43" fmla="*/ 1167167 h 9696115"/>
                <a:gd name="connsiteX44" fmla="*/ 3336293 w 6136310"/>
                <a:gd name="connsiteY44" fmla="*/ 1430428 h 9696115"/>
                <a:gd name="connsiteX45" fmla="*/ 3627514 w 6136310"/>
                <a:gd name="connsiteY45" fmla="*/ 1240295 h 9696115"/>
                <a:gd name="connsiteX46" fmla="*/ 4078905 w 6136310"/>
                <a:gd name="connsiteY46" fmla="*/ 874654 h 9696115"/>
                <a:gd name="connsiteX47" fmla="*/ 5411920 w 6136310"/>
                <a:gd name="connsiteY47" fmla="*/ 16999 h 9696115"/>
                <a:gd name="connsiteX48" fmla="*/ 5448991 w 6136310"/>
                <a:gd name="connsiteY48" fmla="*/ 0 h 9696115"/>
                <a:gd name="connsiteX49" fmla="*/ 5522759 w 6136310"/>
                <a:gd name="connsiteY49" fmla="*/ 25674 h 9696115"/>
                <a:gd name="connsiteX50" fmla="*/ 6136310 w 6136310"/>
                <a:gd name="connsiteY50" fmla="*/ 240220 h 9696115"/>
                <a:gd name="connsiteX51" fmla="*/ 6029626 w 6136310"/>
                <a:gd name="connsiteY51" fmla="*/ 293972 h 9696115"/>
                <a:gd name="connsiteX52" fmla="*/ 5767983 w 6136310"/>
                <a:gd name="connsiteY52" fmla="*/ 450512 h 9696115"/>
                <a:gd name="connsiteX53" fmla="*/ 5738861 w 6136310"/>
                <a:gd name="connsiteY53" fmla="*/ 421261 h 9696115"/>
                <a:gd name="connsiteX54" fmla="*/ 5214665 w 6136310"/>
                <a:gd name="connsiteY54" fmla="*/ 772274 h 9696115"/>
                <a:gd name="connsiteX55" fmla="*/ 4836078 w 6136310"/>
                <a:gd name="connsiteY55" fmla="*/ 1152541 h 9696115"/>
                <a:gd name="connsiteX56" fmla="*/ 4952566 w 6136310"/>
                <a:gd name="connsiteY56" fmla="*/ 903906 h 9696115"/>
                <a:gd name="connsiteX57" fmla="*/ 4428370 w 6136310"/>
                <a:gd name="connsiteY57" fmla="*/ 1298797 h 9696115"/>
                <a:gd name="connsiteX58" fmla="*/ 3787685 w 6136310"/>
                <a:gd name="connsiteY58" fmla="*/ 1796069 h 9696115"/>
                <a:gd name="connsiteX59" fmla="*/ 3714880 w 6136310"/>
                <a:gd name="connsiteY59" fmla="*/ 2030078 h 9696115"/>
                <a:gd name="connsiteX60" fmla="*/ 3569270 w 6136310"/>
                <a:gd name="connsiteY60" fmla="*/ 2322590 h 9696115"/>
                <a:gd name="connsiteX61" fmla="*/ 3307172 w 6136310"/>
                <a:gd name="connsiteY61" fmla="*/ 2395718 h 9696115"/>
                <a:gd name="connsiteX62" fmla="*/ 2986829 w 6136310"/>
                <a:gd name="connsiteY62" fmla="*/ 2819861 h 9696115"/>
                <a:gd name="connsiteX63" fmla="*/ 2724730 w 6136310"/>
                <a:gd name="connsiteY63" fmla="*/ 3317132 h 9696115"/>
                <a:gd name="connsiteX64" fmla="*/ 2957707 w 6136310"/>
                <a:gd name="connsiteY64" fmla="*/ 3083121 h 9696115"/>
                <a:gd name="connsiteX65" fmla="*/ 2477194 w 6136310"/>
                <a:gd name="connsiteY65" fmla="*/ 3916782 h 9696115"/>
                <a:gd name="connsiteX66" fmla="*/ 2084045 w 6136310"/>
                <a:gd name="connsiteY66" fmla="*/ 4706565 h 9696115"/>
                <a:gd name="connsiteX67" fmla="*/ 2113168 w 6136310"/>
                <a:gd name="connsiteY67" fmla="*/ 4735816 h 9696115"/>
                <a:gd name="connsiteX68" fmla="*/ 1763704 w 6136310"/>
                <a:gd name="connsiteY68" fmla="*/ 5759609 h 9696115"/>
                <a:gd name="connsiteX69" fmla="*/ 1603532 w 6136310"/>
                <a:gd name="connsiteY69" fmla="*/ 6900406 h 9696115"/>
                <a:gd name="connsiteX70" fmla="*/ 1603532 w 6136310"/>
                <a:gd name="connsiteY70" fmla="*/ 8011953 h 9696115"/>
                <a:gd name="connsiteX71" fmla="*/ 1734581 w 6136310"/>
                <a:gd name="connsiteY71" fmla="*/ 8991867 h 9696115"/>
                <a:gd name="connsiteX72" fmla="*/ 1863128 w 6136310"/>
                <a:gd name="connsiteY72" fmla="*/ 9382188 h 9696115"/>
                <a:gd name="connsiteX73" fmla="*/ 1979158 w 6136310"/>
                <a:gd name="connsiteY73" fmla="*/ 9696115 h 9696115"/>
                <a:gd name="connsiteX74" fmla="*/ 489191 w 6136310"/>
                <a:gd name="connsiteY74" fmla="*/ 9049531 h 9696115"/>
                <a:gd name="connsiteX75" fmla="*/ 445139 w 6136310"/>
                <a:gd name="connsiteY75" fmla="*/ 8976176 h 9696115"/>
                <a:gd name="connsiteX76" fmla="*/ 430454 w 6136310"/>
                <a:gd name="connsiteY76" fmla="*/ 8976177 h 9696115"/>
                <a:gd name="connsiteX77" fmla="*/ 489191 w 6136310"/>
                <a:gd name="connsiteY77" fmla="*/ 9049531 h 969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136310" h="9696115">
                  <a:moveTo>
                    <a:pt x="1979158" y="9696115"/>
                  </a:moveTo>
                  <a:lnTo>
                    <a:pt x="461281" y="9165347"/>
                  </a:lnTo>
                  <a:lnTo>
                    <a:pt x="446625" y="9133883"/>
                  </a:lnTo>
                  <a:cubicBezTo>
                    <a:pt x="407679" y="9043435"/>
                    <a:pt x="383082" y="8961209"/>
                    <a:pt x="415878" y="8961209"/>
                  </a:cubicBezTo>
                  <a:cubicBezTo>
                    <a:pt x="357573" y="8902739"/>
                    <a:pt x="328421" y="8873503"/>
                    <a:pt x="328421" y="8902738"/>
                  </a:cubicBezTo>
                  <a:cubicBezTo>
                    <a:pt x="328422" y="8941111"/>
                    <a:pt x="361900" y="9013058"/>
                    <a:pt x="448389" y="9157752"/>
                  </a:cubicBezTo>
                  <a:lnTo>
                    <a:pt x="450764" y="9161669"/>
                  </a:lnTo>
                  <a:lnTo>
                    <a:pt x="423437" y="9152113"/>
                  </a:lnTo>
                  <a:lnTo>
                    <a:pt x="387997" y="9114892"/>
                  </a:lnTo>
                  <a:cubicBezTo>
                    <a:pt x="348612" y="9066367"/>
                    <a:pt x="311242" y="8996438"/>
                    <a:pt x="278480" y="8889489"/>
                  </a:cubicBezTo>
                  <a:cubicBezTo>
                    <a:pt x="293041" y="8816360"/>
                    <a:pt x="322163" y="8801734"/>
                    <a:pt x="336724" y="8728606"/>
                  </a:cubicBezTo>
                  <a:cubicBezTo>
                    <a:pt x="351285" y="8655478"/>
                    <a:pt x="336724" y="8538473"/>
                    <a:pt x="278480" y="8275213"/>
                  </a:cubicBezTo>
                  <a:cubicBezTo>
                    <a:pt x="220236" y="8245961"/>
                    <a:pt x="234797" y="8450721"/>
                    <a:pt x="234797" y="8596976"/>
                  </a:cubicBezTo>
                  <a:cubicBezTo>
                    <a:pt x="103748" y="8085080"/>
                    <a:pt x="1821" y="7485431"/>
                    <a:pt x="1821" y="6871155"/>
                  </a:cubicBezTo>
                  <a:cubicBezTo>
                    <a:pt x="-12741" y="6271504"/>
                    <a:pt x="60065" y="5642604"/>
                    <a:pt x="220235" y="5116083"/>
                  </a:cubicBezTo>
                  <a:cubicBezTo>
                    <a:pt x="191114" y="5408594"/>
                    <a:pt x="249358" y="5364717"/>
                    <a:pt x="307602" y="5247712"/>
                  </a:cubicBezTo>
                  <a:cubicBezTo>
                    <a:pt x="365846" y="5130707"/>
                    <a:pt x="438651" y="4955200"/>
                    <a:pt x="467774" y="4999076"/>
                  </a:cubicBezTo>
                  <a:cubicBezTo>
                    <a:pt x="540579" y="4648061"/>
                    <a:pt x="627944" y="4297048"/>
                    <a:pt x="744434" y="3946033"/>
                  </a:cubicBezTo>
                  <a:cubicBezTo>
                    <a:pt x="715312" y="4092288"/>
                    <a:pt x="642505" y="4355551"/>
                    <a:pt x="584261" y="4633437"/>
                  </a:cubicBezTo>
                  <a:cubicBezTo>
                    <a:pt x="540578" y="4925949"/>
                    <a:pt x="496896" y="5247713"/>
                    <a:pt x="496895" y="5525599"/>
                  </a:cubicBezTo>
                  <a:cubicBezTo>
                    <a:pt x="598822" y="5408594"/>
                    <a:pt x="657066" y="5525600"/>
                    <a:pt x="729872" y="5569476"/>
                  </a:cubicBezTo>
                  <a:cubicBezTo>
                    <a:pt x="758993" y="5598726"/>
                    <a:pt x="802676" y="5613353"/>
                    <a:pt x="831797" y="5569476"/>
                  </a:cubicBezTo>
                  <a:cubicBezTo>
                    <a:pt x="860921" y="5540225"/>
                    <a:pt x="904602" y="5452470"/>
                    <a:pt x="948287" y="5276964"/>
                  </a:cubicBezTo>
                  <a:cubicBezTo>
                    <a:pt x="948287" y="5130707"/>
                    <a:pt x="904604" y="5174584"/>
                    <a:pt x="875481" y="5203835"/>
                  </a:cubicBezTo>
                  <a:cubicBezTo>
                    <a:pt x="846359" y="5218462"/>
                    <a:pt x="817236" y="5218461"/>
                    <a:pt x="831799" y="4984451"/>
                  </a:cubicBezTo>
                  <a:cubicBezTo>
                    <a:pt x="948287" y="4808943"/>
                    <a:pt x="991970" y="4604185"/>
                    <a:pt x="1064776" y="4355550"/>
                  </a:cubicBezTo>
                  <a:cubicBezTo>
                    <a:pt x="1123019" y="4399427"/>
                    <a:pt x="1079336" y="4691938"/>
                    <a:pt x="1166702" y="4648062"/>
                  </a:cubicBezTo>
                  <a:cubicBezTo>
                    <a:pt x="1254068" y="4326299"/>
                    <a:pt x="1239507" y="4121540"/>
                    <a:pt x="1195824" y="4063038"/>
                  </a:cubicBezTo>
                  <a:cubicBezTo>
                    <a:pt x="1254068" y="4033787"/>
                    <a:pt x="1254068" y="4150792"/>
                    <a:pt x="1370555" y="3960658"/>
                  </a:cubicBezTo>
                  <a:cubicBezTo>
                    <a:pt x="1472483" y="3726649"/>
                    <a:pt x="1472483" y="3638895"/>
                    <a:pt x="1443362" y="3609644"/>
                  </a:cubicBezTo>
                  <a:cubicBezTo>
                    <a:pt x="1399678" y="3565767"/>
                    <a:pt x="1326873" y="3595018"/>
                    <a:pt x="1312312" y="3565766"/>
                  </a:cubicBezTo>
                  <a:cubicBezTo>
                    <a:pt x="1399678" y="3478013"/>
                    <a:pt x="1530728" y="3375633"/>
                    <a:pt x="1647216" y="3258629"/>
                  </a:cubicBezTo>
                  <a:cubicBezTo>
                    <a:pt x="1763704" y="3126999"/>
                    <a:pt x="1865630" y="2980742"/>
                    <a:pt x="1880192" y="2746733"/>
                  </a:cubicBezTo>
                  <a:cubicBezTo>
                    <a:pt x="1880192" y="2878363"/>
                    <a:pt x="1880192" y="3024620"/>
                    <a:pt x="1880192" y="3170875"/>
                  </a:cubicBezTo>
                  <a:cubicBezTo>
                    <a:pt x="1956638" y="3050213"/>
                    <a:pt x="1983939" y="2954232"/>
                    <a:pt x="2011241" y="2864423"/>
                  </a:cubicBezTo>
                  <a:lnTo>
                    <a:pt x="2025578" y="2820885"/>
                  </a:lnTo>
                  <a:lnTo>
                    <a:pt x="2016986" y="2860281"/>
                  </a:lnTo>
                  <a:cubicBezTo>
                    <a:pt x="2001458" y="2946463"/>
                    <a:pt x="2022162" y="2975259"/>
                    <a:pt x="2098607" y="2936865"/>
                  </a:cubicBezTo>
                  <a:cubicBezTo>
                    <a:pt x="2171413" y="2658979"/>
                    <a:pt x="2375266" y="2424969"/>
                    <a:pt x="2564559" y="2234837"/>
                  </a:cubicBezTo>
                  <a:cubicBezTo>
                    <a:pt x="2739291" y="2044703"/>
                    <a:pt x="2899463" y="1869196"/>
                    <a:pt x="2914024" y="1664437"/>
                  </a:cubicBezTo>
                  <a:cubicBezTo>
                    <a:pt x="2943146" y="1752190"/>
                    <a:pt x="2986829" y="1825319"/>
                    <a:pt x="3030512" y="1913072"/>
                  </a:cubicBezTo>
                  <a:cubicBezTo>
                    <a:pt x="3161561" y="1766818"/>
                    <a:pt x="3234366" y="1693688"/>
                    <a:pt x="3278049" y="1620561"/>
                  </a:cubicBezTo>
                  <a:cubicBezTo>
                    <a:pt x="3307171" y="1562057"/>
                    <a:pt x="3307171" y="1532807"/>
                    <a:pt x="3307172" y="1488929"/>
                  </a:cubicBezTo>
                  <a:cubicBezTo>
                    <a:pt x="3307172" y="1430427"/>
                    <a:pt x="3263489" y="1371925"/>
                    <a:pt x="3438221" y="1167167"/>
                  </a:cubicBezTo>
                  <a:cubicBezTo>
                    <a:pt x="3321733" y="1328048"/>
                    <a:pt x="3496465" y="1240295"/>
                    <a:pt x="3336293" y="1430428"/>
                  </a:cubicBezTo>
                  <a:cubicBezTo>
                    <a:pt x="3379976" y="1430427"/>
                    <a:pt x="3496464" y="1357300"/>
                    <a:pt x="3627514" y="1240295"/>
                  </a:cubicBezTo>
                  <a:cubicBezTo>
                    <a:pt x="3773124" y="1123290"/>
                    <a:pt x="3947856" y="991659"/>
                    <a:pt x="4078905" y="874654"/>
                  </a:cubicBezTo>
                  <a:cubicBezTo>
                    <a:pt x="4504815" y="512671"/>
                    <a:pt x="4955296" y="241183"/>
                    <a:pt x="5411920" y="16999"/>
                  </a:cubicBezTo>
                  <a:lnTo>
                    <a:pt x="5448991" y="0"/>
                  </a:lnTo>
                  <a:lnTo>
                    <a:pt x="5522759" y="25674"/>
                  </a:lnTo>
                  <a:lnTo>
                    <a:pt x="6136310" y="240220"/>
                  </a:lnTo>
                  <a:lnTo>
                    <a:pt x="6029626" y="293972"/>
                  </a:lnTo>
                  <a:cubicBezTo>
                    <a:pt x="5939075" y="343562"/>
                    <a:pt x="5851710" y="395665"/>
                    <a:pt x="5767983" y="450512"/>
                  </a:cubicBezTo>
                  <a:cubicBezTo>
                    <a:pt x="5767983" y="450512"/>
                    <a:pt x="5767983" y="450512"/>
                    <a:pt x="5738861" y="421261"/>
                  </a:cubicBezTo>
                  <a:cubicBezTo>
                    <a:pt x="5433080" y="552890"/>
                    <a:pt x="5316592" y="669895"/>
                    <a:pt x="5214665" y="772274"/>
                  </a:cubicBezTo>
                  <a:cubicBezTo>
                    <a:pt x="5127299" y="874655"/>
                    <a:pt x="5039933" y="977034"/>
                    <a:pt x="4836078" y="1152541"/>
                  </a:cubicBezTo>
                  <a:cubicBezTo>
                    <a:pt x="4865200" y="1079413"/>
                    <a:pt x="5112737" y="889280"/>
                    <a:pt x="4952566" y="903906"/>
                  </a:cubicBezTo>
                  <a:cubicBezTo>
                    <a:pt x="4879761" y="947782"/>
                    <a:pt x="4661346" y="1108665"/>
                    <a:pt x="4428370" y="1298797"/>
                  </a:cubicBezTo>
                  <a:cubicBezTo>
                    <a:pt x="4209954" y="1474304"/>
                    <a:pt x="3962417" y="1693688"/>
                    <a:pt x="3787685" y="1796069"/>
                  </a:cubicBezTo>
                  <a:cubicBezTo>
                    <a:pt x="3700319" y="1942323"/>
                    <a:pt x="3714880" y="1986201"/>
                    <a:pt x="3714880" y="2030078"/>
                  </a:cubicBezTo>
                  <a:cubicBezTo>
                    <a:pt x="3714879" y="2088580"/>
                    <a:pt x="3700319" y="2132457"/>
                    <a:pt x="3569270" y="2322590"/>
                  </a:cubicBezTo>
                  <a:cubicBezTo>
                    <a:pt x="3481904" y="2337215"/>
                    <a:pt x="3394537" y="2366467"/>
                    <a:pt x="3307172" y="2395718"/>
                  </a:cubicBezTo>
                  <a:cubicBezTo>
                    <a:pt x="3190683" y="2556599"/>
                    <a:pt x="3088756" y="2688229"/>
                    <a:pt x="2986829" y="2819861"/>
                  </a:cubicBezTo>
                  <a:cubicBezTo>
                    <a:pt x="2884902" y="2966116"/>
                    <a:pt x="2797536" y="3112374"/>
                    <a:pt x="2724730" y="3317132"/>
                  </a:cubicBezTo>
                  <a:cubicBezTo>
                    <a:pt x="2797535" y="3244003"/>
                    <a:pt x="2884901" y="3170875"/>
                    <a:pt x="2957707" y="3083121"/>
                  </a:cubicBezTo>
                  <a:cubicBezTo>
                    <a:pt x="2753853" y="3346382"/>
                    <a:pt x="2608243" y="3638895"/>
                    <a:pt x="2477194" y="3916782"/>
                  </a:cubicBezTo>
                  <a:cubicBezTo>
                    <a:pt x="2346144" y="4194669"/>
                    <a:pt x="2229656" y="4457929"/>
                    <a:pt x="2084045" y="4706565"/>
                  </a:cubicBezTo>
                  <a:cubicBezTo>
                    <a:pt x="2084045" y="4706565"/>
                    <a:pt x="2084045" y="4706565"/>
                    <a:pt x="2113168" y="4735816"/>
                  </a:cubicBezTo>
                  <a:cubicBezTo>
                    <a:pt x="1982119" y="5057580"/>
                    <a:pt x="1865630" y="5393969"/>
                    <a:pt x="1763704" y="5759609"/>
                  </a:cubicBezTo>
                  <a:cubicBezTo>
                    <a:pt x="1676338" y="6125249"/>
                    <a:pt x="1618094" y="6505514"/>
                    <a:pt x="1603532" y="6900406"/>
                  </a:cubicBezTo>
                  <a:cubicBezTo>
                    <a:pt x="1574411" y="7280671"/>
                    <a:pt x="1574411" y="7646311"/>
                    <a:pt x="1603532" y="8011953"/>
                  </a:cubicBezTo>
                  <a:cubicBezTo>
                    <a:pt x="1632655" y="8362966"/>
                    <a:pt x="1676337" y="8699356"/>
                    <a:pt x="1734581" y="8991867"/>
                  </a:cubicBezTo>
                  <a:cubicBezTo>
                    <a:pt x="1774624" y="9119842"/>
                    <a:pt x="1817397" y="9250559"/>
                    <a:pt x="1863128" y="9382188"/>
                  </a:cubicBezTo>
                  <a:lnTo>
                    <a:pt x="1979158" y="9696115"/>
                  </a:lnTo>
                  <a:close/>
                  <a:moveTo>
                    <a:pt x="489191" y="9049531"/>
                  </a:moveTo>
                  <a:cubicBezTo>
                    <a:pt x="474508" y="9020190"/>
                    <a:pt x="459824" y="9005518"/>
                    <a:pt x="445139" y="8976176"/>
                  </a:cubicBezTo>
                  <a:cubicBezTo>
                    <a:pt x="430454" y="8976177"/>
                    <a:pt x="430454" y="8976177"/>
                    <a:pt x="430454" y="8976177"/>
                  </a:cubicBezTo>
                  <a:cubicBezTo>
                    <a:pt x="489191" y="9049531"/>
                    <a:pt x="489191" y="9049531"/>
                    <a:pt x="489191" y="9049531"/>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5" name="Freeform 54"/>
            <p:cNvSpPr>
              <a:spLocks/>
            </p:cNvSpPr>
            <p:nvPr userDrawn="1"/>
          </p:nvSpPr>
          <p:spPr bwMode="auto">
            <a:xfrm rot="9643583">
              <a:off x="7414450" y="-29608"/>
              <a:ext cx="132860" cy="274078"/>
            </a:xfrm>
            <a:custGeom>
              <a:avLst/>
              <a:gdLst>
                <a:gd name="connsiteX0" fmla="*/ 132860 w 132860"/>
                <a:gd name="connsiteY0" fmla="*/ 274078 h 274078"/>
                <a:gd name="connsiteX1" fmla="*/ 122343 w 132860"/>
                <a:gd name="connsiteY1" fmla="*/ 270400 h 274078"/>
                <a:gd name="connsiteX2" fmla="*/ 119968 w 132860"/>
                <a:gd name="connsiteY2" fmla="*/ 266483 h 274078"/>
                <a:gd name="connsiteX3" fmla="*/ 0 w 132860"/>
                <a:gd name="connsiteY3" fmla="*/ 11469 h 274078"/>
                <a:gd name="connsiteX4" fmla="*/ 87457 w 132860"/>
                <a:gd name="connsiteY4" fmla="*/ 69940 h 274078"/>
                <a:gd name="connsiteX5" fmla="*/ 118204 w 132860"/>
                <a:gd name="connsiteY5" fmla="*/ 242614 h 274078"/>
                <a:gd name="connsiteX6" fmla="*/ 132860 w 132860"/>
                <a:gd name="connsiteY6" fmla="*/ 274078 h 27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60" h="274078">
                  <a:moveTo>
                    <a:pt x="132860" y="274078"/>
                  </a:moveTo>
                  <a:lnTo>
                    <a:pt x="122343" y="270400"/>
                  </a:lnTo>
                  <a:lnTo>
                    <a:pt x="119968" y="266483"/>
                  </a:lnTo>
                  <a:cubicBezTo>
                    <a:pt x="33479" y="121789"/>
                    <a:pt x="1" y="49842"/>
                    <a:pt x="0" y="11469"/>
                  </a:cubicBezTo>
                  <a:cubicBezTo>
                    <a:pt x="0" y="-17766"/>
                    <a:pt x="29152" y="11470"/>
                    <a:pt x="87457" y="69940"/>
                  </a:cubicBezTo>
                  <a:cubicBezTo>
                    <a:pt x="54661" y="69940"/>
                    <a:pt x="79258" y="152166"/>
                    <a:pt x="118204" y="242614"/>
                  </a:cubicBezTo>
                  <a:lnTo>
                    <a:pt x="132860" y="274078"/>
                  </a:ln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52" name="Freeform 51"/>
          <p:cNvSpPr>
            <a:spLocks/>
          </p:cNvSpPr>
          <p:nvPr userDrawn="1"/>
        </p:nvSpPr>
        <p:spPr bwMode="auto">
          <a:xfrm rot="9643583">
            <a:off x="4983372" y="10191035"/>
            <a:ext cx="615264" cy="214546"/>
          </a:xfrm>
          <a:custGeom>
            <a:avLst/>
            <a:gdLst>
              <a:gd name="connsiteX0" fmla="*/ 613551 w 614730"/>
              <a:gd name="connsiteY0" fmla="*/ 214546 h 214546"/>
              <a:gd name="connsiteX1" fmla="*/ 0 w 614730"/>
              <a:gd name="connsiteY1" fmla="*/ 0 h 214546"/>
              <a:gd name="connsiteX2" fmla="*/ 614730 w 614730"/>
              <a:gd name="connsiteY2" fmla="*/ 213952 h 214546"/>
              <a:gd name="connsiteX3" fmla="*/ 613551 w 614730"/>
              <a:gd name="connsiteY3" fmla="*/ 214546 h 214546"/>
            </a:gdLst>
            <a:ahLst/>
            <a:cxnLst>
              <a:cxn ang="0">
                <a:pos x="connsiteX0" y="connsiteY0"/>
              </a:cxn>
              <a:cxn ang="0">
                <a:pos x="connsiteX1" y="connsiteY1"/>
              </a:cxn>
              <a:cxn ang="0">
                <a:pos x="connsiteX2" y="connsiteY2"/>
              </a:cxn>
              <a:cxn ang="0">
                <a:pos x="connsiteX3" y="connsiteY3"/>
              </a:cxn>
            </a:cxnLst>
            <a:rect l="l" t="t" r="r" b="b"/>
            <a:pathLst>
              <a:path w="614730" h="214546">
                <a:moveTo>
                  <a:pt x="613551" y="214546"/>
                </a:moveTo>
                <a:lnTo>
                  <a:pt x="0" y="0"/>
                </a:lnTo>
                <a:lnTo>
                  <a:pt x="614730" y="213952"/>
                </a:lnTo>
                <a:lnTo>
                  <a:pt x="613551" y="214546"/>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9" name="Freeform 38"/>
          <p:cNvSpPr>
            <a:spLocks/>
          </p:cNvSpPr>
          <p:nvPr userDrawn="1"/>
        </p:nvSpPr>
        <p:spPr bwMode="auto">
          <a:xfrm rot="9643583">
            <a:off x="4323852" y="-1226148"/>
            <a:ext cx="15381117" cy="13311590"/>
          </a:xfrm>
          <a:custGeom>
            <a:avLst/>
            <a:gdLst>
              <a:gd name="connsiteX0" fmla="*/ 10268457 w 15367779"/>
              <a:gd name="connsiteY0" fmla="*/ 13311590 h 13311590"/>
              <a:gd name="connsiteX1" fmla="*/ 0 w 15367779"/>
              <a:gd name="connsiteY1" fmla="*/ 9720936 h 13311590"/>
              <a:gd name="connsiteX2" fmla="*/ 3399198 w 15367779"/>
              <a:gd name="connsiteY2" fmla="*/ 0 h 13311590"/>
              <a:gd name="connsiteX3" fmla="*/ 15367779 w 15367779"/>
              <a:gd name="connsiteY3" fmla="*/ 4185151 h 13311590"/>
              <a:gd name="connsiteX4" fmla="*/ 15294011 w 15367779"/>
              <a:gd name="connsiteY4" fmla="*/ 4159477 h 13311590"/>
              <a:gd name="connsiteX5" fmla="*/ 15256940 w 15367779"/>
              <a:gd name="connsiteY5" fmla="*/ 4176476 h 13311590"/>
              <a:gd name="connsiteX6" fmla="*/ 13923925 w 15367779"/>
              <a:gd name="connsiteY6" fmla="*/ 5034131 h 13311590"/>
              <a:gd name="connsiteX7" fmla="*/ 13472534 w 15367779"/>
              <a:gd name="connsiteY7" fmla="*/ 5399772 h 13311590"/>
              <a:gd name="connsiteX8" fmla="*/ 13181313 w 15367779"/>
              <a:gd name="connsiteY8" fmla="*/ 5589905 h 13311590"/>
              <a:gd name="connsiteX9" fmla="*/ 13283241 w 15367779"/>
              <a:gd name="connsiteY9" fmla="*/ 5326644 h 13311590"/>
              <a:gd name="connsiteX10" fmla="*/ 13152192 w 15367779"/>
              <a:gd name="connsiteY10" fmla="*/ 5648406 h 13311590"/>
              <a:gd name="connsiteX11" fmla="*/ 13123069 w 15367779"/>
              <a:gd name="connsiteY11" fmla="*/ 5780038 h 13311590"/>
              <a:gd name="connsiteX12" fmla="*/ 12875532 w 15367779"/>
              <a:gd name="connsiteY12" fmla="*/ 6072549 h 13311590"/>
              <a:gd name="connsiteX13" fmla="*/ 12759044 w 15367779"/>
              <a:gd name="connsiteY13" fmla="*/ 5823914 h 13311590"/>
              <a:gd name="connsiteX14" fmla="*/ 12409579 w 15367779"/>
              <a:gd name="connsiteY14" fmla="*/ 6394314 h 13311590"/>
              <a:gd name="connsiteX15" fmla="*/ 11943627 w 15367779"/>
              <a:gd name="connsiteY15" fmla="*/ 7096342 h 13311590"/>
              <a:gd name="connsiteX16" fmla="*/ 11862006 w 15367779"/>
              <a:gd name="connsiteY16" fmla="*/ 7019758 h 13311590"/>
              <a:gd name="connsiteX17" fmla="*/ 11870598 w 15367779"/>
              <a:gd name="connsiteY17" fmla="*/ 6980362 h 13311590"/>
              <a:gd name="connsiteX18" fmla="*/ 11856261 w 15367779"/>
              <a:gd name="connsiteY18" fmla="*/ 7023900 h 13311590"/>
              <a:gd name="connsiteX19" fmla="*/ 11725212 w 15367779"/>
              <a:gd name="connsiteY19" fmla="*/ 7330352 h 13311590"/>
              <a:gd name="connsiteX20" fmla="*/ 11725212 w 15367779"/>
              <a:gd name="connsiteY20" fmla="*/ 6906210 h 13311590"/>
              <a:gd name="connsiteX21" fmla="*/ 11492236 w 15367779"/>
              <a:gd name="connsiteY21" fmla="*/ 7418106 h 13311590"/>
              <a:gd name="connsiteX22" fmla="*/ 11157332 w 15367779"/>
              <a:gd name="connsiteY22" fmla="*/ 7725243 h 13311590"/>
              <a:gd name="connsiteX23" fmla="*/ 11288382 w 15367779"/>
              <a:gd name="connsiteY23" fmla="*/ 7769121 h 13311590"/>
              <a:gd name="connsiteX24" fmla="*/ 11215575 w 15367779"/>
              <a:gd name="connsiteY24" fmla="*/ 8120135 h 13311590"/>
              <a:gd name="connsiteX25" fmla="*/ 11040844 w 15367779"/>
              <a:gd name="connsiteY25" fmla="*/ 8222515 h 13311590"/>
              <a:gd name="connsiteX26" fmla="*/ 11011722 w 15367779"/>
              <a:gd name="connsiteY26" fmla="*/ 8807539 h 13311590"/>
              <a:gd name="connsiteX27" fmla="*/ 10909796 w 15367779"/>
              <a:gd name="connsiteY27" fmla="*/ 8515027 h 13311590"/>
              <a:gd name="connsiteX28" fmla="*/ 10676819 w 15367779"/>
              <a:gd name="connsiteY28" fmla="*/ 9143928 h 13311590"/>
              <a:gd name="connsiteX29" fmla="*/ 10720501 w 15367779"/>
              <a:gd name="connsiteY29" fmla="*/ 9363312 h 13311590"/>
              <a:gd name="connsiteX30" fmla="*/ 10793307 w 15367779"/>
              <a:gd name="connsiteY30" fmla="*/ 9436441 h 13311590"/>
              <a:gd name="connsiteX31" fmla="*/ 10676817 w 15367779"/>
              <a:gd name="connsiteY31" fmla="*/ 9728953 h 13311590"/>
              <a:gd name="connsiteX32" fmla="*/ 10574892 w 15367779"/>
              <a:gd name="connsiteY32" fmla="*/ 9728953 h 13311590"/>
              <a:gd name="connsiteX33" fmla="*/ 10341915 w 15367779"/>
              <a:gd name="connsiteY33" fmla="*/ 9685076 h 13311590"/>
              <a:gd name="connsiteX34" fmla="*/ 10429281 w 15367779"/>
              <a:gd name="connsiteY34" fmla="*/ 8792914 h 13311590"/>
              <a:gd name="connsiteX35" fmla="*/ 10589454 w 15367779"/>
              <a:gd name="connsiteY35" fmla="*/ 8105510 h 13311590"/>
              <a:gd name="connsiteX36" fmla="*/ 10312794 w 15367779"/>
              <a:gd name="connsiteY36" fmla="*/ 9158553 h 13311590"/>
              <a:gd name="connsiteX37" fmla="*/ 10152622 w 15367779"/>
              <a:gd name="connsiteY37" fmla="*/ 9407189 h 13311590"/>
              <a:gd name="connsiteX38" fmla="*/ 10065255 w 15367779"/>
              <a:gd name="connsiteY38" fmla="*/ 9275560 h 13311590"/>
              <a:gd name="connsiteX39" fmla="*/ 9846841 w 15367779"/>
              <a:gd name="connsiteY39" fmla="*/ 11030632 h 13311590"/>
              <a:gd name="connsiteX40" fmla="*/ 10079817 w 15367779"/>
              <a:gd name="connsiteY40" fmla="*/ 12756453 h 13311590"/>
              <a:gd name="connsiteX41" fmla="*/ 10123500 w 15367779"/>
              <a:gd name="connsiteY41" fmla="*/ 12434690 h 13311590"/>
              <a:gd name="connsiteX42" fmla="*/ 10181744 w 15367779"/>
              <a:gd name="connsiteY42" fmla="*/ 12888083 h 13311590"/>
              <a:gd name="connsiteX43" fmla="*/ 10123500 w 15367779"/>
              <a:gd name="connsiteY43" fmla="*/ 13048966 h 13311590"/>
              <a:gd name="connsiteX44" fmla="*/ 10233017 w 15367779"/>
              <a:gd name="connsiteY44" fmla="*/ 13274369 h 13311590"/>
              <a:gd name="connsiteX45" fmla="*/ 10268457 w 15367779"/>
              <a:gd name="connsiteY45" fmla="*/ 13311590 h 133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367779" h="13311590">
                <a:moveTo>
                  <a:pt x="10268457" y="13311590"/>
                </a:moveTo>
                <a:lnTo>
                  <a:pt x="0" y="9720936"/>
                </a:lnTo>
                <a:lnTo>
                  <a:pt x="3399198" y="0"/>
                </a:lnTo>
                <a:lnTo>
                  <a:pt x="15367779" y="4185151"/>
                </a:lnTo>
                <a:lnTo>
                  <a:pt x="15294011" y="4159477"/>
                </a:lnTo>
                <a:lnTo>
                  <a:pt x="15256940" y="4176476"/>
                </a:lnTo>
                <a:cubicBezTo>
                  <a:pt x="14800316" y="4400660"/>
                  <a:pt x="14349835" y="4672148"/>
                  <a:pt x="13923925" y="5034131"/>
                </a:cubicBezTo>
                <a:cubicBezTo>
                  <a:pt x="13792876" y="5151136"/>
                  <a:pt x="13618144" y="5282767"/>
                  <a:pt x="13472534" y="5399772"/>
                </a:cubicBezTo>
                <a:cubicBezTo>
                  <a:pt x="13341484" y="5516777"/>
                  <a:pt x="13224996" y="5589904"/>
                  <a:pt x="13181313" y="5589905"/>
                </a:cubicBezTo>
                <a:cubicBezTo>
                  <a:pt x="13341485" y="5399772"/>
                  <a:pt x="13166753" y="5487525"/>
                  <a:pt x="13283241" y="5326644"/>
                </a:cubicBezTo>
                <a:cubicBezTo>
                  <a:pt x="13108509" y="5531402"/>
                  <a:pt x="13152192" y="5589904"/>
                  <a:pt x="13152192" y="5648406"/>
                </a:cubicBezTo>
                <a:cubicBezTo>
                  <a:pt x="13152191" y="5692284"/>
                  <a:pt x="13152191" y="5721534"/>
                  <a:pt x="13123069" y="5780038"/>
                </a:cubicBezTo>
                <a:cubicBezTo>
                  <a:pt x="13079386" y="5853165"/>
                  <a:pt x="13006581" y="5926295"/>
                  <a:pt x="12875532" y="6072549"/>
                </a:cubicBezTo>
                <a:cubicBezTo>
                  <a:pt x="12831849" y="5984796"/>
                  <a:pt x="12788166" y="5911667"/>
                  <a:pt x="12759044" y="5823914"/>
                </a:cubicBezTo>
                <a:cubicBezTo>
                  <a:pt x="12744483" y="6028673"/>
                  <a:pt x="12584311" y="6204180"/>
                  <a:pt x="12409579" y="6394314"/>
                </a:cubicBezTo>
                <a:cubicBezTo>
                  <a:pt x="12220286" y="6584446"/>
                  <a:pt x="12016433" y="6818456"/>
                  <a:pt x="11943627" y="7096342"/>
                </a:cubicBezTo>
                <a:cubicBezTo>
                  <a:pt x="11867182" y="7134736"/>
                  <a:pt x="11846478" y="7105940"/>
                  <a:pt x="11862006" y="7019758"/>
                </a:cubicBezTo>
                <a:lnTo>
                  <a:pt x="11870598" y="6980362"/>
                </a:lnTo>
                <a:lnTo>
                  <a:pt x="11856261" y="7023900"/>
                </a:lnTo>
                <a:cubicBezTo>
                  <a:pt x="11828959" y="7113709"/>
                  <a:pt x="11801658" y="7209690"/>
                  <a:pt x="11725212" y="7330352"/>
                </a:cubicBezTo>
                <a:cubicBezTo>
                  <a:pt x="11725212" y="7184097"/>
                  <a:pt x="11725212" y="7037840"/>
                  <a:pt x="11725212" y="6906210"/>
                </a:cubicBezTo>
                <a:cubicBezTo>
                  <a:pt x="11710650" y="7140219"/>
                  <a:pt x="11608724" y="7286476"/>
                  <a:pt x="11492236" y="7418106"/>
                </a:cubicBezTo>
                <a:cubicBezTo>
                  <a:pt x="11375748" y="7535110"/>
                  <a:pt x="11244698" y="7637490"/>
                  <a:pt x="11157332" y="7725243"/>
                </a:cubicBezTo>
                <a:cubicBezTo>
                  <a:pt x="11171893" y="7754495"/>
                  <a:pt x="11244698" y="7725244"/>
                  <a:pt x="11288382" y="7769121"/>
                </a:cubicBezTo>
                <a:cubicBezTo>
                  <a:pt x="11317503" y="7798372"/>
                  <a:pt x="11317503" y="7886126"/>
                  <a:pt x="11215575" y="8120135"/>
                </a:cubicBezTo>
                <a:cubicBezTo>
                  <a:pt x="11099088" y="8310269"/>
                  <a:pt x="11099088" y="8193264"/>
                  <a:pt x="11040844" y="8222515"/>
                </a:cubicBezTo>
                <a:cubicBezTo>
                  <a:pt x="11084527" y="8281017"/>
                  <a:pt x="11099088" y="8485776"/>
                  <a:pt x="11011722" y="8807539"/>
                </a:cubicBezTo>
                <a:cubicBezTo>
                  <a:pt x="10924356" y="8851415"/>
                  <a:pt x="10968039" y="8558904"/>
                  <a:pt x="10909796" y="8515027"/>
                </a:cubicBezTo>
                <a:cubicBezTo>
                  <a:pt x="10836990" y="8763662"/>
                  <a:pt x="10793307" y="8968420"/>
                  <a:pt x="10676819" y="9143928"/>
                </a:cubicBezTo>
                <a:cubicBezTo>
                  <a:pt x="10662256" y="9377938"/>
                  <a:pt x="10691379" y="9377939"/>
                  <a:pt x="10720501" y="9363312"/>
                </a:cubicBezTo>
                <a:cubicBezTo>
                  <a:pt x="10749624" y="9334061"/>
                  <a:pt x="10793307" y="9290184"/>
                  <a:pt x="10793307" y="9436441"/>
                </a:cubicBezTo>
                <a:cubicBezTo>
                  <a:pt x="10749622" y="9611947"/>
                  <a:pt x="10705941" y="9699702"/>
                  <a:pt x="10676817" y="9728953"/>
                </a:cubicBezTo>
                <a:cubicBezTo>
                  <a:pt x="10647696" y="9772830"/>
                  <a:pt x="10604013" y="9758203"/>
                  <a:pt x="10574892" y="9728953"/>
                </a:cubicBezTo>
                <a:cubicBezTo>
                  <a:pt x="10502086" y="9685077"/>
                  <a:pt x="10443842" y="9568071"/>
                  <a:pt x="10341915" y="9685076"/>
                </a:cubicBezTo>
                <a:cubicBezTo>
                  <a:pt x="10341916" y="9407190"/>
                  <a:pt x="10385598" y="9085426"/>
                  <a:pt x="10429281" y="8792914"/>
                </a:cubicBezTo>
                <a:cubicBezTo>
                  <a:pt x="10487525" y="8515028"/>
                  <a:pt x="10560332" y="8251765"/>
                  <a:pt x="10589454" y="8105510"/>
                </a:cubicBezTo>
                <a:cubicBezTo>
                  <a:pt x="10472964" y="8456525"/>
                  <a:pt x="10385599" y="8807538"/>
                  <a:pt x="10312794" y="9158553"/>
                </a:cubicBezTo>
                <a:cubicBezTo>
                  <a:pt x="10283671" y="9114677"/>
                  <a:pt x="10210866" y="9290184"/>
                  <a:pt x="10152622" y="9407189"/>
                </a:cubicBezTo>
                <a:cubicBezTo>
                  <a:pt x="10094378" y="9524194"/>
                  <a:pt x="10036134" y="9568071"/>
                  <a:pt x="10065255" y="9275560"/>
                </a:cubicBezTo>
                <a:cubicBezTo>
                  <a:pt x="9905085" y="9802081"/>
                  <a:pt x="9832279" y="10430981"/>
                  <a:pt x="9846841" y="11030632"/>
                </a:cubicBezTo>
                <a:cubicBezTo>
                  <a:pt x="9846841" y="11644908"/>
                  <a:pt x="9948768" y="12244557"/>
                  <a:pt x="10079817" y="12756453"/>
                </a:cubicBezTo>
                <a:cubicBezTo>
                  <a:pt x="10079817" y="12610198"/>
                  <a:pt x="10065256" y="12405438"/>
                  <a:pt x="10123500" y="12434690"/>
                </a:cubicBezTo>
                <a:cubicBezTo>
                  <a:pt x="10181744" y="12697950"/>
                  <a:pt x="10196305" y="12814955"/>
                  <a:pt x="10181744" y="12888083"/>
                </a:cubicBezTo>
                <a:cubicBezTo>
                  <a:pt x="10167183" y="12961211"/>
                  <a:pt x="10138061" y="12975837"/>
                  <a:pt x="10123500" y="13048966"/>
                </a:cubicBezTo>
                <a:cubicBezTo>
                  <a:pt x="10156262" y="13155915"/>
                  <a:pt x="10193632" y="13225844"/>
                  <a:pt x="10233017" y="13274369"/>
                </a:cubicBezTo>
                <a:lnTo>
                  <a:pt x="10268457" y="13311590"/>
                </a:lnTo>
                <a:close/>
              </a:path>
            </a:pathLst>
          </a:custGeom>
          <a:gradFill flip="none" rotWithShape="1">
            <a:gsLst>
              <a:gs pos="42000">
                <a:srgbClr val="202020">
                  <a:alpha val="0"/>
                </a:srgbClr>
              </a:gs>
              <a:gs pos="76000">
                <a:srgbClr val="000000"/>
              </a:gs>
              <a:gs pos="0">
                <a:schemeClr val="tx1">
                  <a:lumMod val="50000"/>
                  <a:alpha val="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lt1"/>
              </a:solidFill>
              <a:latin typeface="+mn-lt"/>
              <a:cs typeface="+mn-cs"/>
            </a:endParaRPr>
          </a:p>
        </p:txBody>
      </p:sp>
      <p:sp>
        <p:nvSpPr>
          <p:cNvPr id="5" name="Rectangle 25"/>
          <p:cNvSpPr>
            <a:spLocks noGrp="1" noChangeArrowheads="1"/>
          </p:cNvSpPr>
          <p:nvPr>
            <p:ph type="title" hasCustomPrompt="1"/>
          </p:nvPr>
        </p:nvSpPr>
        <p:spPr bwMode="auto">
          <a:xfrm>
            <a:off x="8794463" y="338179"/>
            <a:ext cx="9051811" cy="144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a:solidFill>
                  <a:schemeClr val="bg1"/>
                </a:solidFill>
              </a:defRPr>
            </a:lvl1pPr>
          </a:lstStyle>
          <a:p>
            <a:pPr lvl="0"/>
            <a:r>
              <a:rPr lang="en-US" dirty="0"/>
              <a:t>SHORT TITLE HERE</a:t>
            </a:r>
          </a:p>
        </p:txBody>
      </p:sp>
      <p:sp>
        <p:nvSpPr>
          <p:cNvPr id="91" name="Text Placeholder 18"/>
          <p:cNvSpPr>
            <a:spLocks noGrp="1"/>
          </p:cNvSpPr>
          <p:nvPr>
            <p:ph type="body" sz="quarter" idx="12"/>
          </p:nvPr>
        </p:nvSpPr>
        <p:spPr>
          <a:xfrm>
            <a:off x="8794464" y="1930733"/>
            <a:ext cx="9051810" cy="779986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a:spcBef>
                <a:spcPts val="1200"/>
              </a:spcBef>
              <a:spcAft>
                <a:spcPts val="0"/>
              </a:spcAft>
              <a:defRPr lang="en-US" sz="3200" kern="1200" baseline="0" dirty="0" smtClean="0">
                <a:solidFill>
                  <a:schemeClr val="bg1"/>
                </a:solidFill>
                <a:latin typeface="Arial" panose="020B0604020202020204" pitchFamily="34" charset="0"/>
                <a:ea typeface="+mn-ea"/>
                <a:cs typeface="Arial" panose="020B0604020202020204" pitchFamily="34" charset="0"/>
              </a:defRPr>
            </a:lvl1pPr>
            <a:lvl2pPr marL="1079500" indent="-457200">
              <a:spcBef>
                <a:spcPts val="1200"/>
              </a:spcBef>
              <a:spcAft>
                <a:spcPts val="0"/>
              </a:spcAft>
              <a:defRPr lang="en-US" sz="2600" kern="1200" baseline="0" dirty="0" smtClean="0">
                <a:solidFill>
                  <a:schemeClr val="bg1"/>
                </a:solidFill>
                <a:latin typeface="Arial" panose="020B0604020202020204" pitchFamily="34" charset="0"/>
                <a:ea typeface="+mn-ea"/>
                <a:cs typeface="Arial" panose="020B0604020202020204" pitchFamily="34" charset="0"/>
              </a:defRPr>
            </a:lvl2pPr>
            <a:lvl3pPr>
              <a:defRPr lang="en-US" dirty="0" smtClean="0"/>
            </a:lvl3pPr>
            <a:lvl4pPr>
              <a:defRPr lang="en-US" dirty="0" smtClean="0"/>
            </a:lvl4pPr>
            <a:lvl5pPr>
              <a:defRPr lang="en-US" dirty="0"/>
            </a:lvl5pPr>
          </a:lstStyle>
          <a:p>
            <a:pPr lvl="0"/>
            <a:r>
              <a:rPr lang="en-US" dirty="0"/>
              <a:t>Click to edit Master text styles</a:t>
            </a:r>
          </a:p>
          <a:p>
            <a:pPr marL="901700" lvl="1" indent="-279400" algn="l" rtl="0" eaLnBrk="0" fontAlgn="base" hangingPunct="0">
              <a:spcBef>
                <a:spcPts val="600"/>
              </a:spcBef>
              <a:spcAft>
                <a:spcPts val="600"/>
              </a:spcAft>
              <a:buClr>
                <a:schemeClr val="bg2">
                  <a:lumMod val="75000"/>
                </a:schemeClr>
              </a:buClr>
              <a:buSzPct val="80000"/>
              <a:buFont typeface="Arial" panose="020B0604020202020204" pitchFamily="34" charset="0"/>
              <a:buChar char="•"/>
            </a:pPr>
            <a:r>
              <a:rPr lang="en-US" dirty="0"/>
              <a:t>Second level</a:t>
            </a:r>
          </a:p>
        </p:txBody>
      </p:sp>
    </p:spTree>
    <p:extLst>
      <p:ext uri="{BB962C8B-B14F-4D97-AF65-F5344CB8AC3E}">
        <p14:creationId xmlns:p14="http://schemas.microsoft.com/office/powerpoint/2010/main" val="219542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 Standar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62E4A84-A8F2-424A-AAF2-679D4EB18637}"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1453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Title and Content slide">
    <p:spTree>
      <p:nvGrpSpPr>
        <p:cNvPr id="1" name=""/>
        <p:cNvGrpSpPr/>
        <p:nvPr/>
      </p:nvGrpSpPr>
      <p:grpSpPr>
        <a:xfrm>
          <a:off x="0" y="0"/>
          <a:ext cx="0" cy="0"/>
          <a:chOff x="0" y="0"/>
          <a:chExt cx="0" cy="0"/>
        </a:xfrm>
      </p:grpSpPr>
      <p:grpSp>
        <p:nvGrpSpPr>
          <p:cNvPr id="25" name="Group 24"/>
          <p:cNvGrpSpPr/>
          <p:nvPr userDrawn="1"/>
        </p:nvGrpSpPr>
        <p:grpSpPr>
          <a:xfrm>
            <a:off x="7990491" y="4765"/>
            <a:ext cx="10321350" cy="10298113"/>
            <a:chOff x="7983538" y="4763"/>
            <a:chExt cx="10312400" cy="10298113"/>
          </a:xfrm>
          <a:solidFill>
            <a:srgbClr val="E2E2E2"/>
          </a:solidFill>
        </p:grpSpPr>
        <p:sp>
          <p:nvSpPr>
            <p:cNvPr id="26" name="Freeform 25"/>
            <p:cNvSpPr>
              <a:spLocks/>
            </p:cNvSpPr>
            <p:nvPr userDrawn="1"/>
          </p:nvSpPr>
          <p:spPr bwMode="auto">
            <a:xfrm>
              <a:off x="8851900" y="4763"/>
              <a:ext cx="8696325" cy="10298113"/>
            </a:xfrm>
            <a:custGeom>
              <a:avLst/>
              <a:gdLst>
                <a:gd name="T0" fmla="*/ 920 w 1804"/>
                <a:gd name="T1" fmla="*/ 2136 h 2136"/>
                <a:gd name="T2" fmla="*/ 1804 w 1804"/>
                <a:gd name="T3" fmla="*/ 2136 h 2136"/>
                <a:gd name="T4" fmla="*/ 1804 w 1804"/>
                <a:gd name="T5" fmla="*/ 466 h 2136"/>
                <a:gd name="T6" fmla="*/ 1653 w 1804"/>
                <a:gd name="T7" fmla="*/ 0 h 2136"/>
                <a:gd name="T8" fmla="*/ 0 w 1804"/>
                <a:gd name="T9" fmla="*/ 0 h 2136"/>
                <a:gd name="T10" fmla="*/ 0 w 1804"/>
                <a:gd name="T11" fmla="*/ 804 h 2136"/>
                <a:gd name="T12" fmla="*/ 920 w 1804"/>
                <a:gd name="T13" fmla="*/ 2136 h 2136"/>
              </a:gdLst>
              <a:ahLst/>
              <a:cxnLst>
                <a:cxn ang="0">
                  <a:pos x="T0" y="T1"/>
                </a:cxn>
                <a:cxn ang="0">
                  <a:pos x="T2" y="T3"/>
                </a:cxn>
                <a:cxn ang="0">
                  <a:pos x="T4" y="T5"/>
                </a:cxn>
                <a:cxn ang="0">
                  <a:pos x="T6" y="T7"/>
                </a:cxn>
                <a:cxn ang="0">
                  <a:pos x="T8" y="T9"/>
                </a:cxn>
                <a:cxn ang="0">
                  <a:pos x="T10" y="T11"/>
                </a:cxn>
                <a:cxn ang="0">
                  <a:pos x="T12" y="T13"/>
                </a:cxn>
              </a:cxnLst>
              <a:rect l="0" t="0" r="r" b="b"/>
              <a:pathLst>
                <a:path w="1804" h="2136">
                  <a:moveTo>
                    <a:pt x="920" y="2136"/>
                  </a:moveTo>
                  <a:cubicBezTo>
                    <a:pt x="1804" y="2136"/>
                    <a:pt x="1804" y="2136"/>
                    <a:pt x="1804" y="2136"/>
                  </a:cubicBezTo>
                  <a:cubicBezTo>
                    <a:pt x="1804" y="466"/>
                    <a:pt x="1804" y="466"/>
                    <a:pt x="1804" y="466"/>
                  </a:cubicBezTo>
                  <a:cubicBezTo>
                    <a:pt x="1738" y="321"/>
                    <a:pt x="1688" y="163"/>
                    <a:pt x="1653" y="0"/>
                  </a:cubicBezTo>
                  <a:cubicBezTo>
                    <a:pt x="0" y="0"/>
                    <a:pt x="0" y="0"/>
                    <a:pt x="0" y="0"/>
                  </a:cubicBezTo>
                  <a:cubicBezTo>
                    <a:pt x="0" y="804"/>
                    <a:pt x="0" y="804"/>
                    <a:pt x="0" y="804"/>
                  </a:cubicBezTo>
                  <a:cubicBezTo>
                    <a:pt x="184" y="1350"/>
                    <a:pt x="486" y="1812"/>
                    <a:pt x="920" y="2136"/>
                  </a:cubicBezTo>
                </a:path>
              </a:pathLst>
            </a:custGeom>
            <a:solidFill>
              <a:srgbClr val="D9D9D9">
                <a:alpha val="30196"/>
              </a:srgbClr>
            </a:solidFill>
            <a:ln>
              <a:noFill/>
            </a:ln>
            <a:extLst/>
          </p:spPr>
          <p:txBody>
            <a:bodyPr vert="horz" wrap="square" lIns="91440" tIns="45720" rIns="91440" bIns="45720" numCol="1" anchor="t" anchorCtr="0" compatLnSpc="1">
              <a:prstTxWarp prst="textNoShape">
                <a:avLst/>
              </a:prstTxWarp>
            </a:bodyPr>
            <a:lstStyle/>
            <a:p>
              <a:endParaRPr lang="en-US">
                <a:solidFill>
                  <a:srgbClr val="404041"/>
                </a:solidFill>
              </a:endParaRPr>
            </a:p>
          </p:txBody>
        </p:sp>
        <p:sp>
          <p:nvSpPr>
            <p:cNvPr id="27" name="Freeform 9"/>
            <p:cNvSpPr>
              <a:spLocks/>
            </p:cNvSpPr>
            <p:nvPr userDrawn="1"/>
          </p:nvSpPr>
          <p:spPr bwMode="auto">
            <a:xfrm>
              <a:off x="17548225" y="2251075"/>
              <a:ext cx="747713" cy="8051800"/>
            </a:xfrm>
            <a:custGeom>
              <a:avLst/>
              <a:gdLst>
                <a:gd name="T0" fmla="*/ 155 w 155"/>
                <a:gd name="T1" fmla="*/ 1670 h 1670"/>
                <a:gd name="T2" fmla="*/ 155 w 155"/>
                <a:gd name="T3" fmla="*/ 272 h 1670"/>
                <a:gd name="T4" fmla="*/ 0 w 155"/>
                <a:gd name="T5" fmla="*/ 0 h 1670"/>
                <a:gd name="T6" fmla="*/ 0 w 155"/>
                <a:gd name="T7" fmla="*/ 1670 h 1670"/>
                <a:gd name="T8" fmla="*/ 155 w 155"/>
                <a:gd name="T9" fmla="*/ 1670 h 1670"/>
              </a:gdLst>
              <a:ahLst/>
              <a:cxnLst>
                <a:cxn ang="0">
                  <a:pos x="T0" y="T1"/>
                </a:cxn>
                <a:cxn ang="0">
                  <a:pos x="T2" y="T3"/>
                </a:cxn>
                <a:cxn ang="0">
                  <a:pos x="T4" y="T5"/>
                </a:cxn>
                <a:cxn ang="0">
                  <a:pos x="T6" y="T7"/>
                </a:cxn>
                <a:cxn ang="0">
                  <a:pos x="T8" y="T9"/>
                </a:cxn>
              </a:cxnLst>
              <a:rect l="0" t="0" r="r" b="b"/>
              <a:pathLst>
                <a:path w="155" h="1670">
                  <a:moveTo>
                    <a:pt x="155" y="1670"/>
                  </a:moveTo>
                  <a:cubicBezTo>
                    <a:pt x="155" y="272"/>
                    <a:pt x="155" y="272"/>
                    <a:pt x="155" y="272"/>
                  </a:cubicBezTo>
                  <a:cubicBezTo>
                    <a:pt x="95" y="188"/>
                    <a:pt x="44" y="97"/>
                    <a:pt x="0" y="0"/>
                  </a:cubicBezTo>
                  <a:cubicBezTo>
                    <a:pt x="0" y="1670"/>
                    <a:pt x="0" y="1670"/>
                    <a:pt x="0" y="1670"/>
                  </a:cubicBezTo>
                  <a:lnTo>
                    <a:pt x="155" y="1670"/>
                  </a:lnTo>
                  <a:close/>
                </a:path>
              </a:pathLst>
            </a:custGeom>
            <a:solidFill>
              <a:srgbClr val="D9D9D9">
                <a:alpha val="30196"/>
              </a:srgbClr>
            </a:solidFill>
            <a:ln>
              <a:noFill/>
            </a:ln>
            <a:extLst/>
          </p:spPr>
          <p:txBody>
            <a:bodyPr vert="horz" wrap="square" lIns="91440" tIns="45720" rIns="91440" bIns="45720" numCol="1" anchor="t" anchorCtr="0" compatLnSpc="1">
              <a:prstTxWarp prst="textNoShape">
                <a:avLst/>
              </a:prstTxWarp>
            </a:bodyPr>
            <a:lstStyle/>
            <a:p>
              <a:endParaRPr lang="en-US">
                <a:solidFill>
                  <a:srgbClr val="404041"/>
                </a:solidFill>
              </a:endParaRPr>
            </a:p>
          </p:txBody>
        </p:sp>
        <p:sp>
          <p:nvSpPr>
            <p:cNvPr id="28" name="Freeform 10"/>
            <p:cNvSpPr>
              <a:spLocks/>
            </p:cNvSpPr>
            <p:nvPr userDrawn="1"/>
          </p:nvSpPr>
          <p:spPr bwMode="auto">
            <a:xfrm>
              <a:off x="7983538" y="4763"/>
              <a:ext cx="868363" cy="3876675"/>
            </a:xfrm>
            <a:custGeom>
              <a:avLst/>
              <a:gdLst>
                <a:gd name="T0" fmla="*/ 0 w 180"/>
                <a:gd name="T1" fmla="*/ 0 h 804"/>
                <a:gd name="T2" fmla="*/ 180 w 180"/>
                <a:gd name="T3" fmla="*/ 804 h 804"/>
                <a:gd name="T4" fmla="*/ 180 w 180"/>
                <a:gd name="T5" fmla="*/ 0 h 804"/>
                <a:gd name="T6" fmla="*/ 0 w 180"/>
                <a:gd name="T7" fmla="*/ 0 h 804"/>
              </a:gdLst>
              <a:ahLst/>
              <a:cxnLst>
                <a:cxn ang="0">
                  <a:pos x="T0" y="T1"/>
                </a:cxn>
                <a:cxn ang="0">
                  <a:pos x="T2" y="T3"/>
                </a:cxn>
                <a:cxn ang="0">
                  <a:pos x="T4" y="T5"/>
                </a:cxn>
                <a:cxn ang="0">
                  <a:pos x="T6" y="T7"/>
                </a:cxn>
              </a:cxnLst>
              <a:rect l="0" t="0" r="r" b="b"/>
              <a:pathLst>
                <a:path w="180" h="804">
                  <a:moveTo>
                    <a:pt x="0" y="0"/>
                  </a:moveTo>
                  <a:cubicBezTo>
                    <a:pt x="36" y="282"/>
                    <a:pt x="96" y="552"/>
                    <a:pt x="180" y="804"/>
                  </a:cubicBezTo>
                  <a:cubicBezTo>
                    <a:pt x="180" y="0"/>
                    <a:pt x="180" y="0"/>
                    <a:pt x="180" y="0"/>
                  </a:cubicBezTo>
                  <a:lnTo>
                    <a:pt x="0" y="0"/>
                  </a:lnTo>
                  <a:close/>
                </a:path>
              </a:pathLst>
            </a:custGeom>
            <a:solidFill>
              <a:srgbClr val="D9D9D9">
                <a:alpha val="30196"/>
              </a:srgbClr>
            </a:solidFill>
            <a:ln>
              <a:noFill/>
            </a:ln>
            <a:extLst/>
          </p:spPr>
          <p:txBody>
            <a:bodyPr vert="horz" wrap="square" lIns="91440" tIns="45720" rIns="91440" bIns="45720" numCol="1" anchor="t" anchorCtr="0" compatLnSpc="1">
              <a:prstTxWarp prst="textNoShape">
                <a:avLst/>
              </a:prstTxWarp>
            </a:bodyPr>
            <a:lstStyle/>
            <a:p>
              <a:endParaRPr lang="en-US">
                <a:solidFill>
                  <a:srgbClr val="404041"/>
                </a:solidFill>
              </a:endParaRPr>
            </a:p>
          </p:txBody>
        </p:sp>
      </p:grpSp>
      <p:sp>
        <p:nvSpPr>
          <p:cNvPr id="19" name="Text Placeholder 18"/>
          <p:cNvSpPr>
            <a:spLocks noGrp="1"/>
          </p:cNvSpPr>
          <p:nvPr>
            <p:ph type="body" sz="quarter" idx="10"/>
          </p:nvPr>
        </p:nvSpPr>
        <p:spPr>
          <a:xfrm>
            <a:off x="686515" y="1778333"/>
            <a:ext cx="16946734" cy="74342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147" tIns="81567" rIns="163147" bIns="81567" numCol="1" anchor="t" anchorCtr="0" compatLnSpc="1">
            <a:prstTxWarp prst="textNoShape">
              <a:avLst/>
            </a:prstTxWarp>
          </a:bodyPr>
          <a:lstStyle>
            <a:lvl1pPr>
              <a:spcBef>
                <a:spcPts val="676"/>
              </a:spcBef>
              <a:defRPr lang="en-US" sz="2703" dirty="0" smtClean="0">
                <a:solidFill>
                  <a:schemeClr val="tx1"/>
                </a:solidFill>
              </a:defRPr>
            </a:lvl1pPr>
            <a:lvl2pPr>
              <a:defRPr lang="en-US" sz="2177"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5" name="Rectangle 25"/>
          <p:cNvSpPr>
            <a:spLocks noGrp="1" noChangeArrowheads="1"/>
          </p:cNvSpPr>
          <p:nvPr>
            <p:ph type="title"/>
          </p:nvPr>
        </p:nvSpPr>
        <p:spPr bwMode="auto">
          <a:xfrm>
            <a:off x="738005" y="377912"/>
            <a:ext cx="16946734"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sz="3378">
                <a:solidFill>
                  <a:schemeClr val="tx1"/>
                </a:solidFill>
              </a:defRPr>
            </a:lvl1pPr>
          </a:lstStyle>
          <a:p>
            <a:pPr lvl="0"/>
            <a:r>
              <a:rPr lang="en-US" dirty="0"/>
              <a:t>Short Title Here</a:t>
            </a:r>
          </a:p>
        </p:txBody>
      </p:sp>
      <p:sp>
        <p:nvSpPr>
          <p:cNvPr id="2" name="Slide Number Placeholder 1"/>
          <p:cNvSpPr>
            <a:spLocks noGrp="1"/>
          </p:cNvSpPr>
          <p:nvPr>
            <p:ph type="sldNum" sz="quarter" idx="11"/>
          </p:nvPr>
        </p:nvSpPr>
        <p:spPr>
          <a:xfrm>
            <a:off x="8488096" y="9602369"/>
            <a:ext cx="723299" cy="548279"/>
          </a:xfrm>
          <a:prstGeom prst="rect">
            <a:avLst/>
          </a:prstGeom>
        </p:spPr>
        <p:txBody>
          <a:bodyPr/>
          <a:lstStyle/>
          <a:p>
            <a:pPr>
              <a:defRPr/>
            </a:pPr>
            <a:fld id="{162E4A84-A8F2-424A-AAF2-679D4EB18637}" type="slidenum">
              <a:rPr lang="en-US">
                <a:solidFill>
                  <a:srgbClr val="404041"/>
                </a:solidFill>
              </a:rPr>
              <a:pPr>
                <a:defRPr/>
              </a:pPr>
              <a:t>‹#›</a:t>
            </a:fld>
            <a:endParaRPr lang="en-US" dirty="0">
              <a:solidFill>
                <a:srgbClr val="404041"/>
              </a:solidFill>
            </a:endParaRPr>
          </a:p>
        </p:txBody>
      </p:sp>
      <p:grpSp>
        <p:nvGrpSpPr>
          <p:cNvPr id="18" name="Group 17"/>
          <p:cNvGrpSpPr/>
          <p:nvPr userDrawn="1"/>
        </p:nvGrpSpPr>
        <p:grpSpPr>
          <a:xfrm>
            <a:off x="17107080" y="9730154"/>
            <a:ext cx="912501" cy="356946"/>
            <a:chOff x="17092245" y="9730154"/>
            <a:chExt cx="911710" cy="356946"/>
          </a:xfrm>
        </p:grpSpPr>
        <p:sp>
          <p:nvSpPr>
            <p:cNvPr id="20" name="Freeform 8"/>
            <p:cNvSpPr>
              <a:spLocks/>
            </p:cNvSpPr>
            <p:nvPr userDrawn="1"/>
          </p:nvSpPr>
          <p:spPr bwMode="auto">
            <a:xfrm>
              <a:off x="17734471" y="9735603"/>
              <a:ext cx="191408" cy="343321"/>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1" name="Freeform 9"/>
            <p:cNvSpPr>
              <a:spLocks/>
            </p:cNvSpPr>
            <p:nvPr userDrawn="1"/>
          </p:nvSpPr>
          <p:spPr bwMode="auto">
            <a:xfrm>
              <a:off x="17464988" y="9730154"/>
              <a:ext cx="236742" cy="356946"/>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2" name="Rectangle 10"/>
            <p:cNvSpPr>
              <a:spLocks noChangeArrowheads="1"/>
            </p:cNvSpPr>
            <p:nvPr userDrawn="1"/>
          </p:nvSpPr>
          <p:spPr bwMode="auto">
            <a:xfrm>
              <a:off x="17359210" y="9735603"/>
              <a:ext cx="78074" cy="343321"/>
            </a:xfrm>
            <a:prstGeom prst="rect">
              <a:avLst/>
            </a:pr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3" name="Freeform 11"/>
            <p:cNvSpPr>
              <a:spLocks/>
            </p:cNvSpPr>
            <p:nvPr userDrawn="1"/>
          </p:nvSpPr>
          <p:spPr bwMode="auto">
            <a:xfrm>
              <a:off x="17092245" y="9735603"/>
              <a:ext cx="224149" cy="343321"/>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4" name="Rectangle 12"/>
            <p:cNvSpPr>
              <a:spLocks noChangeArrowheads="1"/>
            </p:cNvSpPr>
            <p:nvPr userDrawn="1"/>
          </p:nvSpPr>
          <p:spPr bwMode="auto">
            <a:xfrm>
              <a:off x="17701730" y="9869118"/>
              <a:ext cx="70519" cy="76293"/>
            </a:xfrm>
            <a:prstGeom prst="rect">
              <a:avLst/>
            </a:prstGeom>
            <a:solidFill>
              <a:srgbClr val="009EDB"/>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9" name="Rectangle 13"/>
            <p:cNvSpPr>
              <a:spLocks noChangeArrowheads="1"/>
            </p:cNvSpPr>
            <p:nvPr userDrawn="1"/>
          </p:nvSpPr>
          <p:spPr bwMode="auto">
            <a:xfrm>
              <a:off x="17437283" y="9869118"/>
              <a:ext cx="68001" cy="76293"/>
            </a:xfrm>
            <a:prstGeom prst="rect">
              <a:avLst/>
            </a:prstGeom>
            <a:solidFill>
              <a:srgbClr val="009EDB"/>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30" name="Rectangle 14"/>
            <p:cNvSpPr>
              <a:spLocks noChangeArrowheads="1"/>
            </p:cNvSpPr>
            <p:nvPr userDrawn="1"/>
          </p:nvSpPr>
          <p:spPr bwMode="auto">
            <a:xfrm>
              <a:off x="17291209" y="9869118"/>
              <a:ext cx="68001" cy="76293"/>
            </a:xfrm>
            <a:prstGeom prst="rect">
              <a:avLst/>
            </a:prstGeom>
            <a:solidFill>
              <a:srgbClr val="009EDB"/>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31" name="Freeform 15"/>
            <p:cNvSpPr>
              <a:spLocks noEditPoints="1"/>
            </p:cNvSpPr>
            <p:nvPr userDrawn="1"/>
          </p:nvSpPr>
          <p:spPr bwMode="auto">
            <a:xfrm>
              <a:off x="17951065" y="9732880"/>
              <a:ext cx="52890" cy="57219"/>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grpSp>
    </p:spTree>
    <p:extLst>
      <p:ext uri="{BB962C8B-B14F-4D97-AF65-F5344CB8AC3E}">
        <p14:creationId xmlns:p14="http://schemas.microsoft.com/office/powerpoint/2010/main" val="3558503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Title and Content slide">
    <p:spTree>
      <p:nvGrpSpPr>
        <p:cNvPr id="1" name=""/>
        <p:cNvGrpSpPr/>
        <p:nvPr/>
      </p:nvGrpSpPr>
      <p:grpSpPr>
        <a:xfrm>
          <a:off x="0" y="0"/>
          <a:ext cx="0" cy="0"/>
          <a:chOff x="0" y="0"/>
          <a:chExt cx="0" cy="0"/>
        </a:xfrm>
      </p:grpSpPr>
      <p:sp>
        <p:nvSpPr>
          <p:cNvPr id="18" name="Freeform 7"/>
          <p:cNvSpPr>
            <a:spLocks/>
          </p:cNvSpPr>
          <p:nvPr userDrawn="1"/>
        </p:nvSpPr>
        <p:spPr bwMode="auto">
          <a:xfrm>
            <a:off x="12713" y="2"/>
            <a:ext cx="13589673" cy="10307638"/>
          </a:xfrm>
          <a:custGeom>
            <a:avLst/>
            <a:gdLst>
              <a:gd name="T0" fmla="*/ 555 w 962"/>
              <a:gd name="T1" fmla="*/ 0 h 729"/>
              <a:gd name="T2" fmla="*/ 0 w 962"/>
              <a:gd name="T3" fmla="*/ 0 h 729"/>
              <a:gd name="T4" fmla="*/ 0 w 962"/>
              <a:gd name="T5" fmla="*/ 729 h 729"/>
              <a:gd name="T6" fmla="*/ 962 w 962"/>
              <a:gd name="T7" fmla="*/ 729 h 729"/>
              <a:gd name="T8" fmla="*/ 555 w 962"/>
              <a:gd name="T9" fmla="*/ 0 h 729"/>
              <a:gd name="T10" fmla="*/ 555 w 962"/>
              <a:gd name="T11" fmla="*/ 0 h 729"/>
            </a:gdLst>
            <a:ahLst/>
            <a:cxnLst>
              <a:cxn ang="0">
                <a:pos x="T0" y="T1"/>
              </a:cxn>
              <a:cxn ang="0">
                <a:pos x="T2" y="T3"/>
              </a:cxn>
              <a:cxn ang="0">
                <a:pos x="T4" y="T5"/>
              </a:cxn>
              <a:cxn ang="0">
                <a:pos x="T6" y="T7"/>
              </a:cxn>
              <a:cxn ang="0">
                <a:pos x="T8" y="T9"/>
              </a:cxn>
              <a:cxn ang="0">
                <a:pos x="T10" y="T11"/>
              </a:cxn>
            </a:cxnLst>
            <a:rect l="0" t="0" r="r" b="b"/>
            <a:pathLst>
              <a:path w="962" h="729">
                <a:moveTo>
                  <a:pt x="555" y="0"/>
                </a:moveTo>
                <a:cubicBezTo>
                  <a:pt x="0" y="0"/>
                  <a:pt x="0" y="0"/>
                  <a:pt x="0" y="0"/>
                </a:cubicBezTo>
                <a:cubicBezTo>
                  <a:pt x="0" y="729"/>
                  <a:pt x="0" y="729"/>
                  <a:pt x="0" y="729"/>
                </a:cubicBezTo>
                <a:cubicBezTo>
                  <a:pt x="962" y="729"/>
                  <a:pt x="962" y="729"/>
                  <a:pt x="962" y="729"/>
                </a:cubicBezTo>
                <a:cubicBezTo>
                  <a:pt x="861" y="458"/>
                  <a:pt x="724" y="214"/>
                  <a:pt x="555" y="0"/>
                </a:cubicBezTo>
                <a:cubicBezTo>
                  <a:pt x="555" y="0"/>
                  <a:pt x="555" y="0"/>
                  <a:pt x="555" y="0"/>
                </a:cubicBezTo>
              </a:path>
            </a:pathLst>
          </a:custGeom>
          <a:solidFill>
            <a:schemeClr val="bg1">
              <a:lumMod val="95000"/>
            </a:schemeClr>
          </a:solidFill>
          <a:ln>
            <a:noFill/>
          </a:ln>
        </p:spPr>
        <p:txBody>
          <a:bodyPr vert="horz" wrap="square" lIns="68607" tIns="34303" rIns="68607" bIns="34303" numCol="1" anchor="t" anchorCtr="0" compatLnSpc="1">
            <a:prstTxWarp prst="textNoShape">
              <a:avLst/>
            </a:prstTxWarp>
          </a:bodyPr>
          <a:lstStyle/>
          <a:p>
            <a:endParaRPr lang="en-US">
              <a:solidFill>
                <a:srgbClr val="404041"/>
              </a:solidFill>
            </a:endParaRPr>
          </a:p>
        </p:txBody>
      </p:sp>
      <p:sp>
        <p:nvSpPr>
          <p:cNvPr id="7" name="Freeform 5"/>
          <p:cNvSpPr>
            <a:spLocks/>
          </p:cNvSpPr>
          <p:nvPr userDrawn="1"/>
        </p:nvSpPr>
        <p:spPr bwMode="auto">
          <a:xfrm>
            <a:off x="7853848" y="2"/>
            <a:ext cx="10453228" cy="10307638"/>
          </a:xfrm>
          <a:custGeom>
            <a:avLst/>
            <a:gdLst>
              <a:gd name="T0" fmla="*/ 0 w 740"/>
              <a:gd name="T1" fmla="*/ 0 h 729"/>
              <a:gd name="T2" fmla="*/ 407 w 740"/>
              <a:gd name="T3" fmla="*/ 729 h 729"/>
              <a:gd name="T4" fmla="*/ 740 w 740"/>
              <a:gd name="T5" fmla="*/ 729 h 729"/>
              <a:gd name="T6" fmla="*/ 740 w 740"/>
              <a:gd name="T7" fmla="*/ 519 h 729"/>
              <a:gd name="T8" fmla="*/ 599 w 740"/>
              <a:gd name="T9" fmla="*/ 0 h 729"/>
              <a:gd name="T10" fmla="*/ 0 w 740"/>
              <a:gd name="T11" fmla="*/ 0 h 729"/>
            </a:gdLst>
            <a:ahLst/>
            <a:cxnLst>
              <a:cxn ang="0">
                <a:pos x="T0" y="T1"/>
              </a:cxn>
              <a:cxn ang="0">
                <a:pos x="T2" y="T3"/>
              </a:cxn>
              <a:cxn ang="0">
                <a:pos x="T4" y="T5"/>
              </a:cxn>
              <a:cxn ang="0">
                <a:pos x="T6" y="T7"/>
              </a:cxn>
              <a:cxn ang="0">
                <a:pos x="T8" y="T9"/>
              </a:cxn>
              <a:cxn ang="0">
                <a:pos x="T10" y="T11"/>
              </a:cxn>
            </a:cxnLst>
            <a:rect l="0" t="0" r="r" b="b"/>
            <a:pathLst>
              <a:path w="740" h="729">
                <a:moveTo>
                  <a:pt x="0" y="0"/>
                </a:moveTo>
                <a:cubicBezTo>
                  <a:pt x="169" y="214"/>
                  <a:pt x="306" y="458"/>
                  <a:pt x="407" y="729"/>
                </a:cubicBezTo>
                <a:cubicBezTo>
                  <a:pt x="740" y="729"/>
                  <a:pt x="740" y="729"/>
                  <a:pt x="740" y="729"/>
                </a:cubicBezTo>
                <a:cubicBezTo>
                  <a:pt x="740" y="519"/>
                  <a:pt x="740" y="519"/>
                  <a:pt x="740" y="519"/>
                </a:cubicBezTo>
                <a:cubicBezTo>
                  <a:pt x="599" y="0"/>
                  <a:pt x="599" y="0"/>
                  <a:pt x="599" y="0"/>
                </a:cubicBezTo>
                <a:cubicBezTo>
                  <a:pt x="0" y="0"/>
                  <a:pt x="0" y="0"/>
                  <a:pt x="0" y="0"/>
                </a:cubicBezTo>
              </a:path>
            </a:pathLst>
          </a:custGeom>
          <a:solidFill>
            <a:srgbClr val="D9D9D9">
              <a:alpha val="30196"/>
            </a:srgbClr>
          </a:solidFill>
          <a:ln>
            <a:noFill/>
          </a:ln>
        </p:spPr>
        <p:txBody>
          <a:bodyPr vert="horz" wrap="square" lIns="68607" tIns="34303" rIns="68607" bIns="34303" numCol="1" anchor="t" anchorCtr="0" compatLnSpc="1">
            <a:prstTxWarp prst="textNoShape">
              <a:avLst/>
            </a:prstTxWarp>
          </a:bodyPr>
          <a:lstStyle/>
          <a:p>
            <a:endParaRPr lang="en-US">
              <a:solidFill>
                <a:srgbClr val="404041"/>
              </a:solidFill>
            </a:endParaRPr>
          </a:p>
        </p:txBody>
      </p:sp>
      <p:sp>
        <p:nvSpPr>
          <p:cNvPr id="19" name="Text Placeholder 18"/>
          <p:cNvSpPr>
            <a:spLocks noGrp="1"/>
          </p:cNvSpPr>
          <p:nvPr>
            <p:ph type="body" sz="quarter" idx="10"/>
          </p:nvPr>
        </p:nvSpPr>
        <p:spPr>
          <a:xfrm>
            <a:off x="686515" y="1778333"/>
            <a:ext cx="16946734" cy="74342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147" tIns="81567" rIns="163147" bIns="81567" numCol="1" anchor="t" anchorCtr="0" compatLnSpc="1">
            <a:prstTxWarp prst="textNoShape">
              <a:avLst/>
            </a:prstTxWarp>
          </a:bodyPr>
          <a:lstStyle>
            <a:lvl1pPr>
              <a:spcBef>
                <a:spcPts val="676"/>
              </a:spcBef>
              <a:defRPr lang="en-US" sz="2703" dirty="0" smtClean="0">
                <a:solidFill>
                  <a:schemeClr val="tx1"/>
                </a:solidFill>
              </a:defRPr>
            </a:lvl1pPr>
            <a:lvl2pPr>
              <a:defRPr lang="en-US" sz="2177"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5" name="Rectangle 25"/>
          <p:cNvSpPr>
            <a:spLocks noGrp="1" noChangeArrowheads="1"/>
          </p:cNvSpPr>
          <p:nvPr>
            <p:ph type="title"/>
          </p:nvPr>
        </p:nvSpPr>
        <p:spPr bwMode="auto">
          <a:xfrm>
            <a:off x="738005" y="377912"/>
            <a:ext cx="16946734"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sz="3378">
                <a:solidFill>
                  <a:schemeClr val="tx1"/>
                </a:solidFill>
              </a:defRPr>
            </a:lvl1pPr>
          </a:lstStyle>
          <a:p>
            <a:pPr lvl="0"/>
            <a:r>
              <a:rPr lang="en-US" dirty="0"/>
              <a:t>Short Title Here</a:t>
            </a:r>
          </a:p>
        </p:txBody>
      </p:sp>
      <p:sp>
        <p:nvSpPr>
          <p:cNvPr id="2" name="Slide Number Placeholder 1"/>
          <p:cNvSpPr>
            <a:spLocks noGrp="1"/>
          </p:cNvSpPr>
          <p:nvPr>
            <p:ph type="sldNum" sz="quarter" idx="11"/>
          </p:nvPr>
        </p:nvSpPr>
        <p:spPr>
          <a:xfrm>
            <a:off x="8488096" y="9602369"/>
            <a:ext cx="723299" cy="548279"/>
          </a:xfrm>
          <a:prstGeom prst="rect">
            <a:avLst/>
          </a:prstGeom>
        </p:spPr>
        <p:txBody>
          <a:bodyPr/>
          <a:lstStyle/>
          <a:p>
            <a:pPr>
              <a:defRPr/>
            </a:pPr>
            <a:fld id="{162E4A84-A8F2-424A-AAF2-679D4EB18637}" type="slidenum">
              <a:rPr lang="en-US">
                <a:solidFill>
                  <a:srgbClr val="404041"/>
                </a:solidFill>
              </a:rPr>
              <a:pPr>
                <a:defRPr/>
              </a:pPr>
              <a:t>‹#›</a:t>
            </a:fld>
            <a:endParaRPr lang="en-US" dirty="0">
              <a:solidFill>
                <a:srgbClr val="404041"/>
              </a:solidFill>
            </a:endParaRPr>
          </a:p>
        </p:txBody>
      </p:sp>
      <p:grpSp>
        <p:nvGrpSpPr>
          <p:cNvPr id="31" name="Group 30"/>
          <p:cNvGrpSpPr/>
          <p:nvPr userDrawn="1"/>
        </p:nvGrpSpPr>
        <p:grpSpPr>
          <a:xfrm>
            <a:off x="17107080" y="9730154"/>
            <a:ext cx="912501" cy="356946"/>
            <a:chOff x="17092245" y="9730154"/>
            <a:chExt cx="911710" cy="356946"/>
          </a:xfrm>
        </p:grpSpPr>
        <p:sp>
          <p:nvSpPr>
            <p:cNvPr id="32" name="Freeform 8"/>
            <p:cNvSpPr>
              <a:spLocks/>
            </p:cNvSpPr>
            <p:nvPr userDrawn="1"/>
          </p:nvSpPr>
          <p:spPr bwMode="auto">
            <a:xfrm>
              <a:off x="17734471" y="9735603"/>
              <a:ext cx="191408" cy="343321"/>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33" name="Freeform 9"/>
            <p:cNvSpPr>
              <a:spLocks/>
            </p:cNvSpPr>
            <p:nvPr userDrawn="1"/>
          </p:nvSpPr>
          <p:spPr bwMode="auto">
            <a:xfrm>
              <a:off x="17464988" y="9730154"/>
              <a:ext cx="236742" cy="356946"/>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34" name="Rectangle 10"/>
            <p:cNvSpPr>
              <a:spLocks noChangeArrowheads="1"/>
            </p:cNvSpPr>
            <p:nvPr userDrawn="1"/>
          </p:nvSpPr>
          <p:spPr bwMode="auto">
            <a:xfrm>
              <a:off x="17359210" y="9735603"/>
              <a:ext cx="78074" cy="343321"/>
            </a:xfrm>
            <a:prstGeom prst="rect">
              <a:avLst/>
            </a:pr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35" name="Freeform 11"/>
            <p:cNvSpPr>
              <a:spLocks/>
            </p:cNvSpPr>
            <p:nvPr userDrawn="1"/>
          </p:nvSpPr>
          <p:spPr bwMode="auto">
            <a:xfrm>
              <a:off x="17092245" y="9735603"/>
              <a:ext cx="224149" cy="343321"/>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50" name="Rectangle 12"/>
            <p:cNvSpPr>
              <a:spLocks noChangeArrowheads="1"/>
            </p:cNvSpPr>
            <p:nvPr userDrawn="1"/>
          </p:nvSpPr>
          <p:spPr bwMode="auto">
            <a:xfrm>
              <a:off x="17701730" y="9869118"/>
              <a:ext cx="70519" cy="76293"/>
            </a:xfrm>
            <a:prstGeom prst="rect">
              <a:avLst/>
            </a:prstGeom>
            <a:solidFill>
              <a:srgbClr val="009EDB"/>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51" name="Rectangle 13"/>
            <p:cNvSpPr>
              <a:spLocks noChangeArrowheads="1"/>
            </p:cNvSpPr>
            <p:nvPr userDrawn="1"/>
          </p:nvSpPr>
          <p:spPr bwMode="auto">
            <a:xfrm>
              <a:off x="17437283" y="9869118"/>
              <a:ext cx="68001" cy="76293"/>
            </a:xfrm>
            <a:prstGeom prst="rect">
              <a:avLst/>
            </a:prstGeom>
            <a:solidFill>
              <a:srgbClr val="009EDB"/>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52" name="Rectangle 14"/>
            <p:cNvSpPr>
              <a:spLocks noChangeArrowheads="1"/>
            </p:cNvSpPr>
            <p:nvPr userDrawn="1"/>
          </p:nvSpPr>
          <p:spPr bwMode="auto">
            <a:xfrm>
              <a:off x="17291209" y="9869118"/>
              <a:ext cx="68001" cy="76293"/>
            </a:xfrm>
            <a:prstGeom prst="rect">
              <a:avLst/>
            </a:prstGeom>
            <a:solidFill>
              <a:srgbClr val="009EDB"/>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53" name="Freeform 15"/>
            <p:cNvSpPr>
              <a:spLocks noEditPoints="1"/>
            </p:cNvSpPr>
            <p:nvPr userDrawn="1"/>
          </p:nvSpPr>
          <p:spPr bwMode="auto">
            <a:xfrm>
              <a:off x="17951065" y="9732880"/>
              <a:ext cx="52890" cy="57219"/>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grpSp>
    </p:spTree>
    <p:extLst>
      <p:ext uri="{BB962C8B-B14F-4D97-AF65-F5344CB8AC3E}">
        <p14:creationId xmlns:p14="http://schemas.microsoft.com/office/powerpoint/2010/main" val="1137972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8_Title and Content slide">
    <p:spTree>
      <p:nvGrpSpPr>
        <p:cNvPr id="1" name=""/>
        <p:cNvGrpSpPr/>
        <p:nvPr/>
      </p:nvGrpSpPr>
      <p:grpSpPr>
        <a:xfrm>
          <a:off x="0" y="0"/>
          <a:ext cx="0" cy="0"/>
          <a:chOff x="0" y="0"/>
          <a:chExt cx="0" cy="0"/>
        </a:xfrm>
      </p:grpSpPr>
      <p:grpSp>
        <p:nvGrpSpPr>
          <p:cNvPr id="9" name="Group 8"/>
          <p:cNvGrpSpPr/>
          <p:nvPr userDrawn="1"/>
        </p:nvGrpSpPr>
        <p:grpSpPr>
          <a:xfrm>
            <a:off x="17107080" y="9730154"/>
            <a:ext cx="912501" cy="356946"/>
            <a:chOff x="6790450" y="359210"/>
            <a:chExt cx="2176366" cy="787582"/>
          </a:xfrm>
        </p:grpSpPr>
        <p:sp>
          <p:nvSpPr>
            <p:cNvPr id="10" name="Freeform 8"/>
            <p:cNvSpPr>
              <a:spLocks/>
            </p:cNvSpPr>
            <p:nvPr userDrawn="1"/>
          </p:nvSpPr>
          <p:spPr bwMode="auto">
            <a:xfrm>
              <a:off x="8323524" y="371234"/>
              <a:ext cx="456916" cy="757520"/>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chemeClr val="tx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11" name="Freeform 9"/>
            <p:cNvSpPr>
              <a:spLocks/>
            </p:cNvSpPr>
            <p:nvPr userDrawn="1"/>
          </p:nvSpPr>
          <p:spPr bwMode="auto">
            <a:xfrm>
              <a:off x="7680235" y="359210"/>
              <a:ext cx="565134" cy="787582"/>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chemeClr val="tx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12" name="Rectangle 10"/>
            <p:cNvSpPr>
              <a:spLocks noChangeArrowheads="1"/>
            </p:cNvSpPr>
            <p:nvPr userDrawn="1"/>
          </p:nvSpPr>
          <p:spPr bwMode="auto">
            <a:xfrm>
              <a:off x="7427729" y="371234"/>
              <a:ext cx="186372" cy="757520"/>
            </a:xfrm>
            <a:prstGeom prst="rect">
              <a:avLst/>
            </a:prstGeom>
            <a:solidFill>
              <a:schemeClr val="tx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13" name="Freeform 11"/>
            <p:cNvSpPr>
              <a:spLocks/>
            </p:cNvSpPr>
            <p:nvPr userDrawn="1"/>
          </p:nvSpPr>
          <p:spPr bwMode="auto">
            <a:xfrm>
              <a:off x="6790450" y="371234"/>
              <a:ext cx="535071" cy="757520"/>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chemeClr val="tx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14" name="Rectangle 12"/>
            <p:cNvSpPr>
              <a:spLocks noChangeArrowheads="1"/>
            </p:cNvSpPr>
            <p:nvPr userDrawn="1"/>
          </p:nvSpPr>
          <p:spPr bwMode="auto">
            <a:xfrm>
              <a:off x="8245368" y="665827"/>
              <a:ext cx="168338" cy="168337"/>
            </a:xfrm>
            <a:prstGeom prst="rect">
              <a:avLst/>
            </a:prstGeom>
            <a:solidFill>
              <a:srgbClr val="009EDB"/>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15" name="Rectangle 13"/>
            <p:cNvSpPr>
              <a:spLocks noChangeArrowheads="1"/>
            </p:cNvSpPr>
            <p:nvPr userDrawn="1"/>
          </p:nvSpPr>
          <p:spPr bwMode="auto">
            <a:xfrm>
              <a:off x="7614100" y="665827"/>
              <a:ext cx="162327" cy="168337"/>
            </a:xfrm>
            <a:prstGeom prst="rect">
              <a:avLst/>
            </a:prstGeom>
            <a:solidFill>
              <a:srgbClr val="009EDB"/>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16" name="Rectangle 14"/>
            <p:cNvSpPr>
              <a:spLocks noChangeArrowheads="1"/>
            </p:cNvSpPr>
            <p:nvPr userDrawn="1"/>
          </p:nvSpPr>
          <p:spPr bwMode="auto">
            <a:xfrm>
              <a:off x="7265401" y="665827"/>
              <a:ext cx="162327" cy="168337"/>
            </a:xfrm>
            <a:prstGeom prst="rect">
              <a:avLst/>
            </a:prstGeom>
            <a:solidFill>
              <a:srgbClr val="009EDB"/>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17" name="Freeform 15"/>
            <p:cNvSpPr>
              <a:spLocks noEditPoints="1"/>
            </p:cNvSpPr>
            <p:nvPr userDrawn="1"/>
          </p:nvSpPr>
          <p:spPr bwMode="auto">
            <a:xfrm>
              <a:off x="8840561" y="365224"/>
              <a:ext cx="126255" cy="126251"/>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223233">
                <a:defRPr/>
              </a:pPr>
              <a:endParaRPr lang="en-US" dirty="0">
                <a:solidFill>
                  <a:srgbClr val="000000"/>
                </a:solidFill>
                <a:latin typeface="Arial"/>
                <a:cs typeface="Arial" pitchFamily="34" charset="0"/>
              </a:endParaRPr>
            </a:p>
          </p:txBody>
        </p:sp>
      </p:grpSp>
      <p:sp>
        <p:nvSpPr>
          <p:cNvPr id="5" name="Rectangle 25"/>
          <p:cNvSpPr>
            <a:spLocks noGrp="1" noChangeArrowheads="1"/>
          </p:cNvSpPr>
          <p:nvPr>
            <p:ph type="title"/>
          </p:nvPr>
        </p:nvSpPr>
        <p:spPr bwMode="auto">
          <a:xfrm>
            <a:off x="738005" y="377912"/>
            <a:ext cx="16946734"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sz="3378">
                <a:solidFill>
                  <a:schemeClr val="tx1"/>
                </a:solidFill>
              </a:defRPr>
            </a:lvl1pPr>
          </a:lstStyle>
          <a:p>
            <a:pPr lvl="0"/>
            <a:r>
              <a:rPr lang="en-US" dirty="0"/>
              <a:t>Short Title Here</a:t>
            </a:r>
          </a:p>
        </p:txBody>
      </p:sp>
      <p:sp>
        <p:nvSpPr>
          <p:cNvPr id="2" name="Slide Number Placeholder 1"/>
          <p:cNvSpPr>
            <a:spLocks noGrp="1"/>
          </p:cNvSpPr>
          <p:nvPr>
            <p:ph type="sldNum" sz="quarter" idx="11"/>
          </p:nvPr>
        </p:nvSpPr>
        <p:spPr>
          <a:xfrm>
            <a:off x="8488096" y="9602369"/>
            <a:ext cx="723299" cy="548279"/>
          </a:xfrm>
          <a:prstGeom prst="rect">
            <a:avLst/>
          </a:prstGeom>
        </p:spPr>
        <p:txBody>
          <a:bodyPr/>
          <a:lstStyle/>
          <a:p>
            <a:pPr>
              <a:defRPr/>
            </a:pPr>
            <a:fld id="{162E4A84-A8F2-424A-AAF2-679D4EB18637}" type="slidenum">
              <a:rPr lang="en-US">
                <a:solidFill>
                  <a:srgbClr val="404041"/>
                </a:solidFill>
              </a:rPr>
              <a:pPr>
                <a:defRPr/>
              </a:pPr>
              <a:t>‹#›</a:t>
            </a:fld>
            <a:endParaRPr lang="en-US" dirty="0">
              <a:solidFill>
                <a:srgbClr val="404041"/>
              </a:solidFill>
            </a:endParaRPr>
          </a:p>
        </p:txBody>
      </p:sp>
      <p:sp>
        <p:nvSpPr>
          <p:cNvPr id="8" name="Freeform 6"/>
          <p:cNvSpPr>
            <a:spLocks/>
          </p:cNvSpPr>
          <p:nvPr userDrawn="1"/>
        </p:nvSpPr>
        <p:spPr bwMode="auto">
          <a:xfrm>
            <a:off x="16800795" y="19"/>
            <a:ext cx="1410924" cy="1662013"/>
          </a:xfrm>
          <a:custGeom>
            <a:avLst/>
            <a:gdLst>
              <a:gd name="T0" fmla="*/ 0 w 73"/>
              <a:gd name="T1" fmla="*/ 0 h 86"/>
              <a:gd name="T2" fmla="*/ 40 w 73"/>
              <a:gd name="T3" fmla="*/ 86 h 86"/>
              <a:gd name="T4" fmla="*/ 73 w 73"/>
              <a:gd name="T5" fmla="*/ 0 h 86"/>
              <a:gd name="T6" fmla="*/ 0 w 73"/>
              <a:gd name="T7" fmla="*/ 0 h 86"/>
            </a:gdLst>
            <a:ahLst/>
            <a:cxnLst>
              <a:cxn ang="0">
                <a:pos x="T0" y="T1"/>
              </a:cxn>
              <a:cxn ang="0">
                <a:pos x="T2" y="T3"/>
              </a:cxn>
              <a:cxn ang="0">
                <a:pos x="T4" y="T5"/>
              </a:cxn>
              <a:cxn ang="0">
                <a:pos x="T6" y="T7"/>
              </a:cxn>
            </a:cxnLst>
            <a:rect l="0" t="0" r="r" b="b"/>
            <a:pathLst>
              <a:path w="73" h="86">
                <a:moveTo>
                  <a:pt x="0" y="0"/>
                </a:moveTo>
                <a:cubicBezTo>
                  <a:pt x="15" y="25"/>
                  <a:pt x="29" y="54"/>
                  <a:pt x="40" y="86"/>
                </a:cubicBezTo>
                <a:cubicBezTo>
                  <a:pt x="50" y="56"/>
                  <a:pt x="61" y="28"/>
                  <a:pt x="73" y="0"/>
                </a:cubicBezTo>
                <a:cubicBezTo>
                  <a:pt x="0" y="0"/>
                  <a:pt x="0" y="0"/>
                  <a:pt x="0" y="0"/>
                </a:cubicBezTo>
              </a:path>
            </a:pathLst>
          </a:custGeom>
          <a:solidFill>
            <a:schemeClr val="bg2"/>
          </a:solidFill>
          <a:ln>
            <a:noFill/>
          </a:ln>
        </p:spPr>
        <p:txBody>
          <a:bodyPr vert="horz" wrap="square" lIns="68607" tIns="34303" rIns="68607" bIns="34303" numCol="1" anchor="t" anchorCtr="0" compatLnSpc="1">
            <a:prstTxWarp prst="textNoShape">
              <a:avLst/>
            </a:prstTxWarp>
          </a:bodyPr>
          <a:lstStyle/>
          <a:p>
            <a:endParaRPr lang="en-US">
              <a:solidFill>
                <a:srgbClr val="404041"/>
              </a:solidFill>
            </a:endParaRPr>
          </a:p>
        </p:txBody>
      </p:sp>
      <p:sp>
        <p:nvSpPr>
          <p:cNvPr id="18" name="Freeform 7"/>
          <p:cNvSpPr>
            <a:spLocks/>
          </p:cNvSpPr>
          <p:nvPr userDrawn="1"/>
        </p:nvSpPr>
        <p:spPr bwMode="auto">
          <a:xfrm>
            <a:off x="16028601" y="1662015"/>
            <a:ext cx="2297516" cy="8634513"/>
          </a:xfrm>
          <a:custGeom>
            <a:avLst/>
            <a:gdLst>
              <a:gd name="T0" fmla="*/ 119 w 119"/>
              <a:gd name="T1" fmla="*/ 447 h 447"/>
              <a:gd name="T2" fmla="*/ 119 w 119"/>
              <a:gd name="T3" fmla="*/ 190 h 447"/>
              <a:gd name="T4" fmla="*/ 80 w 119"/>
              <a:gd name="T5" fmla="*/ 0 h 447"/>
              <a:gd name="T6" fmla="*/ 0 w 119"/>
              <a:gd name="T7" fmla="*/ 447 h 447"/>
              <a:gd name="T8" fmla="*/ 119 w 119"/>
              <a:gd name="T9" fmla="*/ 447 h 447"/>
            </a:gdLst>
            <a:ahLst/>
            <a:cxnLst>
              <a:cxn ang="0">
                <a:pos x="T0" y="T1"/>
              </a:cxn>
              <a:cxn ang="0">
                <a:pos x="T2" y="T3"/>
              </a:cxn>
              <a:cxn ang="0">
                <a:pos x="T4" y="T5"/>
              </a:cxn>
              <a:cxn ang="0">
                <a:pos x="T6" y="T7"/>
              </a:cxn>
              <a:cxn ang="0">
                <a:pos x="T8" y="T9"/>
              </a:cxn>
            </a:cxnLst>
            <a:rect l="0" t="0" r="r" b="b"/>
            <a:pathLst>
              <a:path w="119" h="447">
                <a:moveTo>
                  <a:pt x="119" y="447"/>
                </a:moveTo>
                <a:cubicBezTo>
                  <a:pt x="119" y="190"/>
                  <a:pt x="119" y="190"/>
                  <a:pt x="119" y="190"/>
                </a:cubicBezTo>
                <a:cubicBezTo>
                  <a:pt x="111" y="118"/>
                  <a:pt x="99" y="54"/>
                  <a:pt x="80" y="0"/>
                </a:cubicBezTo>
                <a:cubicBezTo>
                  <a:pt x="33" y="135"/>
                  <a:pt x="5" y="285"/>
                  <a:pt x="0" y="447"/>
                </a:cubicBezTo>
                <a:cubicBezTo>
                  <a:pt x="119" y="447"/>
                  <a:pt x="119" y="447"/>
                  <a:pt x="119" y="447"/>
                </a:cubicBezTo>
              </a:path>
            </a:pathLst>
          </a:custGeom>
          <a:solidFill>
            <a:srgbClr val="099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7" tIns="34303" rIns="68607" bIns="34303" numCol="1" anchor="t" anchorCtr="0" compatLnSpc="1">
            <a:prstTxWarp prst="textNoShape">
              <a:avLst/>
            </a:prstTxWarp>
          </a:bodyPr>
          <a:lstStyle/>
          <a:p>
            <a:endParaRPr lang="en-US">
              <a:solidFill>
                <a:srgbClr val="404041"/>
              </a:solidFill>
            </a:endParaRPr>
          </a:p>
        </p:txBody>
      </p:sp>
      <p:sp>
        <p:nvSpPr>
          <p:cNvPr id="24" name="Freeform 8"/>
          <p:cNvSpPr>
            <a:spLocks/>
          </p:cNvSpPr>
          <p:nvPr userDrawn="1"/>
        </p:nvSpPr>
        <p:spPr bwMode="auto">
          <a:xfrm>
            <a:off x="17572990" y="2"/>
            <a:ext cx="753128" cy="5332754"/>
          </a:xfrm>
          <a:custGeom>
            <a:avLst/>
            <a:gdLst>
              <a:gd name="T0" fmla="*/ 39 w 39"/>
              <a:gd name="T1" fmla="*/ 0 h 276"/>
              <a:gd name="T2" fmla="*/ 33 w 39"/>
              <a:gd name="T3" fmla="*/ 0 h 276"/>
              <a:gd name="T4" fmla="*/ 33 w 39"/>
              <a:gd name="T5" fmla="*/ 0 h 276"/>
              <a:gd name="T6" fmla="*/ 33 w 39"/>
              <a:gd name="T7" fmla="*/ 0 h 276"/>
              <a:gd name="T8" fmla="*/ 0 w 39"/>
              <a:gd name="T9" fmla="*/ 86 h 276"/>
              <a:gd name="T10" fmla="*/ 39 w 39"/>
              <a:gd name="T11" fmla="*/ 276 h 276"/>
              <a:gd name="T12" fmla="*/ 39 w 39"/>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39" h="276">
                <a:moveTo>
                  <a:pt x="39" y="0"/>
                </a:moveTo>
                <a:cubicBezTo>
                  <a:pt x="33" y="0"/>
                  <a:pt x="33" y="0"/>
                  <a:pt x="33" y="0"/>
                </a:cubicBezTo>
                <a:cubicBezTo>
                  <a:pt x="33" y="0"/>
                  <a:pt x="33" y="0"/>
                  <a:pt x="33" y="0"/>
                </a:cubicBezTo>
                <a:cubicBezTo>
                  <a:pt x="33" y="0"/>
                  <a:pt x="33" y="0"/>
                  <a:pt x="33" y="0"/>
                </a:cubicBezTo>
                <a:cubicBezTo>
                  <a:pt x="21" y="28"/>
                  <a:pt x="10" y="56"/>
                  <a:pt x="0" y="86"/>
                </a:cubicBezTo>
                <a:cubicBezTo>
                  <a:pt x="19" y="140"/>
                  <a:pt x="31" y="204"/>
                  <a:pt x="39" y="276"/>
                </a:cubicBezTo>
                <a:cubicBezTo>
                  <a:pt x="39" y="0"/>
                  <a:pt x="39" y="0"/>
                  <a:pt x="39" y="0"/>
                </a:cubicBezTo>
              </a:path>
            </a:pathLst>
          </a:custGeom>
          <a:solidFill>
            <a:srgbClr val="0082B6"/>
          </a:solidFill>
          <a:ln>
            <a:noFill/>
          </a:ln>
        </p:spPr>
        <p:txBody>
          <a:bodyPr vert="horz" wrap="square" lIns="68607" tIns="34303" rIns="68607" bIns="34303" numCol="1" anchor="t" anchorCtr="0" compatLnSpc="1">
            <a:prstTxWarp prst="textNoShape">
              <a:avLst/>
            </a:prstTxWarp>
          </a:bodyPr>
          <a:lstStyle/>
          <a:p>
            <a:endParaRPr lang="en-US">
              <a:solidFill>
                <a:srgbClr val="404041"/>
              </a:solidFill>
            </a:endParaRPr>
          </a:p>
        </p:txBody>
      </p:sp>
      <p:sp>
        <p:nvSpPr>
          <p:cNvPr id="28" name="Freeform 27"/>
          <p:cNvSpPr/>
          <p:nvPr userDrawn="1"/>
        </p:nvSpPr>
        <p:spPr>
          <a:xfrm>
            <a:off x="-19066" y="19"/>
            <a:ext cx="1275075" cy="2504209"/>
          </a:xfrm>
          <a:custGeom>
            <a:avLst/>
            <a:gdLst>
              <a:gd name="connsiteX0" fmla="*/ 0 w 1273969"/>
              <a:gd name="connsiteY0" fmla="*/ 0 h 2504209"/>
              <a:gd name="connsiteX1" fmla="*/ 92686 w 1273969"/>
              <a:gd name="connsiteY1" fmla="*/ 0 h 2504209"/>
              <a:gd name="connsiteX2" fmla="*/ 1273969 w 1273969"/>
              <a:gd name="connsiteY2" fmla="*/ 0 h 2504209"/>
              <a:gd name="connsiteX3" fmla="*/ 48403 w 1273969"/>
              <a:gd name="connsiteY3" fmla="*/ 2360826 h 2504209"/>
              <a:gd name="connsiteX4" fmla="*/ 0 w 1273969"/>
              <a:gd name="connsiteY4" fmla="*/ 2504209 h 2504209"/>
              <a:gd name="connsiteX5" fmla="*/ 0 w 1273969"/>
              <a:gd name="connsiteY5" fmla="*/ 0 h 250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3969" h="2504209">
                <a:moveTo>
                  <a:pt x="0" y="0"/>
                </a:moveTo>
                <a:lnTo>
                  <a:pt x="92686" y="0"/>
                </a:lnTo>
                <a:cubicBezTo>
                  <a:pt x="408068" y="0"/>
                  <a:pt x="796231" y="0"/>
                  <a:pt x="1273969" y="0"/>
                </a:cubicBezTo>
                <a:cubicBezTo>
                  <a:pt x="785373" y="670095"/>
                  <a:pt x="377833" y="1455269"/>
                  <a:pt x="48403" y="2360826"/>
                </a:cubicBezTo>
                <a:lnTo>
                  <a:pt x="0" y="250420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607" tIns="34303" rIns="68607" bIns="34303" rtlCol="0" anchor="ctr"/>
          <a:lstStyle/>
          <a:p>
            <a:pPr algn="ctr"/>
            <a:endParaRPr lang="en-US">
              <a:solidFill>
                <a:prstClr val="white"/>
              </a:solidFill>
            </a:endParaRPr>
          </a:p>
        </p:txBody>
      </p:sp>
      <p:sp>
        <p:nvSpPr>
          <p:cNvPr id="19" name="Text Placeholder 18"/>
          <p:cNvSpPr>
            <a:spLocks noGrp="1"/>
          </p:cNvSpPr>
          <p:nvPr>
            <p:ph type="body" sz="quarter" idx="10"/>
          </p:nvPr>
        </p:nvSpPr>
        <p:spPr>
          <a:xfrm>
            <a:off x="686515" y="1778333"/>
            <a:ext cx="16946734" cy="74342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147" tIns="81567" rIns="163147" bIns="81567" numCol="1" anchor="t" anchorCtr="0" compatLnSpc="1">
            <a:prstTxWarp prst="textNoShape">
              <a:avLst/>
            </a:prstTxWarp>
          </a:bodyPr>
          <a:lstStyle>
            <a:lvl1pPr>
              <a:spcBef>
                <a:spcPts val="676"/>
              </a:spcBef>
              <a:defRPr lang="en-US" sz="2703" dirty="0" smtClean="0">
                <a:solidFill>
                  <a:schemeClr val="tx1"/>
                </a:solidFill>
              </a:defRPr>
            </a:lvl1pPr>
            <a:lvl2pPr>
              <a:defRPr lang="en-US" sz="2177"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grpSp>
        <p:nvGrpSpPr>
          <p:cNvPr id="27" name="Group 26"/>
          <p:cNvGrpSpPr/>
          <p:nvPr userDrawn="1"/>
        </p:nvGrpSpPr>
        <p:grpSpPr>
          <a:xfrm>
            <a:off x="17107080" y="9735372"/>
            <a:ext cx="912501" cy="356946"/>
            <a:chOff x="6790450" y="359210"/>
            <a:chExt cx="2176366" cy="787582"/>
          </a:xfrm>
        </p:grpSpPr>
        <p:sp>
          <p:nvSpPr>
            <p:cNvPr id="29" name="Freeform 8"/>
            <p:cNvSpPr>
              <a:spLocks/>
            </p:cNvSpPr>
            <p:nvPr userDrawn="1"/>
          </p:nvSpPr>
          <p:spPr bwMode="auto">
            <a:xfrm>
              <a:off x="8323524" y="371234"/>
              <a:ext cx="456916" cy="757520"/>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30" name="Freeform 9"/>
            <p:cNvSpPr>
              <a:spLocks/>
            </p:cNvSpPr>
            <p:nvPr userDrawn="1"/>
          </p:nvSpPr>
          <p:spPr bwMode="auto">
            <a:xfrm>
              <a:off x="7680235" y="359210"/>
              <a:ext cx="565134" cy="787582"/>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31" name="Rectangle 10"/>
            <p:cNvSpPr>
              <a:spLocks noChangeArrowheads="1"/>
            </p:cNvSpPr>
            <p:nvPr userDrawn="1"/>
          </p:nvSpPr>
          <p:spPr bwMode="auto">
            <a:xfrm>
              <a:off x="7427729" y="371234"/>
              <a:ext cx="186372" cy="757520"/>
            </a:xfrm>
            <a:prstGeom prst="rect">
              <a:avLst/>
            </a:pr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41" name="Freeform 11"/>
            <p:cNvSpPr>
              <a:spLocks/>
            </p:cNvSpPr>
            <p:nvPr userDrawn="1"/>
          </p:nvSpPr>
          <p:spPr bwMode="auto">
            <a:xfrm>
              <a:off x="6790450" y="371234"/>
              <a:ext cx="535071" cy="757520"/>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42" name="Rectangle 12"/>
            <p:cNvSpPr>
              <a:spLocks noChangeArrowheads="1"/>
            </p:cNvSpPr>
            <p:nvPr userDrawn="1"/>
          </p:nvSpPr>
          <p:spPr bwMode="auto">
            <a:xfrm>
              <a:off x="8245368" y="665827"/>
              <a:ext cx="168338" cy="168337"/>
            </a:xfrm>
            <a:prstGeom prst="rect">
              <a:avLst/>
            </a:prstGeom>
            <a:solidFill>
              <a:schemeClr val="bg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43" name="Rectangle 13"/>
            <p:cNvSpPr>
              <a:spLocks noChangeArrowheads="1"/>
            </p:cNvSpPr>
            <p:nvPr userDrawn="1"/>
          </p:nvSpPr>
          <p:spPr bwMode="auto">
            <a:xfrm>
              <a:off x="7614100" y="665827"/>
              <a:ext cx="162327" cy="168337"/>
            </a:xfrm>
            <a:prstGeom prst="rect">
              <a:avLst/>
            </a:prstGeom>
            <a:solidFill>
              <a:schemeClr val="bg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44" name="Rectangle 14"/>
            <p:cNvSpPr>
              <a:spLocks noChangeArrowheads="1"/>
            </p:cNvSpPr>
            <p:nvPr userDrawn="1"/>
          </p:nvSpPr>
          <p:spPr bwMode="auto">
            <a:xfrm>
              <a:off x="7265401" y="665827"/>
              <a:ext cx="162327" cy="168337"/>
            </a:xfrm>
            <a:prstGeom prst="rect">
              <a:avLst/>
            </a:prstGeom>
            <a:solidFill>
              <a:schemeClr val="bg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45" name="Freeform 15"/>
            <p:cNvSpPr>
              <a:spLocks noEditPoints="1"/>
            </p:cNvSpPr>
            <p:nvPr userDrawn="1"/>
          </p:nvSpPr>
          <p:spPr bwMode="auto">
            <a:xfrm>
              <a:off x="8840561" y="365224"/>
              <a:ext cx="126255" cy="126251"/>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223233">
                <a:defRPr/>
              </a:pPr>
              <a:endParaRPr lang="en-US" dirty="0">
                <a:solidFill>
                  <a:srgbClr val="000000"/>
                </a:solidFill>
                <a:latin typeface="Arial"/>
                <a:cs typeface="Arial" pitchFamily="34" charset="0"/>
              </a:endParaRPr>
            </a:p>
          </p:txBody>
        </p:sp>
      </p:grpSp>
    </p:spTree>
    <p:extLst>
      <p:ext uri="{BB962C8B-B14F-4D97-AF65-F5344CB8AC3E}">
        <p14:creationId xmlns:p14="http://schemas.microsoft.com/office/powerpoint/2010/main" val="3271145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Title and Content slide">
    <p:spTree>
      <p:nvGrpSpPr>
        <p:cNvPr id="1" name=""/>
        <p:cNvGrpSpPr/>
        <p:nvPr/>
      </p:nvGrpSpPr>
      <p:grpSpPr>
        <a:xfrm>
          <a:off x="0" y="0"/>
          <a:ext cx="0" cy="0"/>
          <a:chOff x="0" y="0"/>
          <a:chExt cx="0" cy="0"/>
        </a:xfrm>
      </p:grpSpPr>
      <p:sp>
        <p:nvSpPr>
          <p:cNvPr id="20" name="Freeform 5"/>
          <p:cNvSpPr>
            <a:spLocks/>
          </p:cNvSpPr>
          <p:nvPr userDrawn="1"/>
        </p:nvSpPr>
        <p:spPr bwMode="auto">
          <a:xfrm>
            <a:off x="17698510" y="3633788"/>
            <a:ext cx="608541" cy="6673850"/>
          </a:xfrm>
          <a:custGeom>
            <a:avLst/>
            <a:gdLst>
              <a:gd name="T0" fmla="*/ 0 w 43"/>
              <a:gd name="T1" fmla="*/ 472 h 472"/>
              <a:gd name="T2" fmla="*/ 43 w 43"/>
              <a:gd name="T3" fmla="*/ 472 h 472"/>
              <a:gd name="T4" fmla="*/ 43 w 43"/>
              <a:gd name="T5" fmla="*/ 89 h 472"/>
              <a:gd name="T6" fmla="*/ 0 w 43"/>
              <a:gd name="T7" fmla="*/ 0 h 472"/>
              <a:gd name="T8" fmla="*/ 0 w 43"/>
              <a:gd name="T9" fmla="*/ 472 h 472"/>
            </a:gdLst>
            <a:ahLst/>
            <a:cxnLst>
              <a:cxn ang="0">
                <a:pos x="T0" y="T1"/>
              </a:cxn>
              <a:cxn ang="0">
                <a:pos x="T2" y="T3"/>
              </a:cxn>
              <a:cxn ang="0">
                <a:pos x="T4" y="T5"/>
              </a:cxn>
              <a:cxn ang="0">
                <a:pos x="T6" y="T7"/>
              </a:cxn>
              <a:cxn ang="0">
                <a:pos x="T8" y="T9"/>
              </a:cxn>
            </a:cxnLst>
            <a:rect l="0" t="0" r="r" b="b"/>
            <a:pathLst>
              <a:path w="43" h="472">
                <a:moveTo>
                  <a:pt x="0" y="472"/>
                </a:moveTo>
                <a:cubicBezTo>
                  <a:pt x="43" y="472"/>
                  <a:pt x="43" y="472"/>
                  <a:pt x="43" y="472"/>
                </a:cubicBezTo>
                <a:cubicBezTo>
                  <a:pt x="43" y="89"/>
                  <a:pt x="43" y="89"/>
                  <a:pt x="43" y="89"/>
                </a:cubicBezTo>
                <a:cubicBezTo>
                  <a:pt x="28" y="59"/>
                  <a:pt x="14" y="30"/>
                  <a:pt x="0" y="0"/>
                </a:cubicBezTo>
                <a:cubicBezTo>
                  <a:pt x="0" y="472"/>
                  <a:pt x="0" y="472"/>
                  <a:pt x="0" y="472"/>
                </a:cubicBezTo>
              </a:path>
            </a:pathLst>
          </a:custGeom>
          <a:solidFill>
            <a:schemeClr val="bg2"/>
          </a:solidFill>
          <a:ln>
            <a:noFill/>
          </a:ln>
        </p:spPr>
        <p:txBody>
          <a:bodyPr vert="horz" wrap="square" lIns="68607" tIns="34303" rIns="68607" bIns="34303" numCol="1" anchor="t" anchorCtr="0" compatLnSpc="1">
            <a:prstTxWarp prst="textNoShape">
              <a:avLst/>
            </a:prstTxWarp>
          </a:bodyPr>
          <a:lstStyle/>
          <a:p>
            <a:endParaRPr lang="en-US">
              <a:solidFill>
                <a:srgbClr val="404041"/>
              </a:solidFill>
            </a:endParaRPr>
          </a:p>
        </p:txBody>
      </p:sp>
      <p:sp>
        <p:nvSpPr>
          <p:cNvPr id="19" name="Text Placeholder 18"/>
          <p:cNvSpPr>
            <a:spLocks noGrp="1"/>
          </p:cNvSpPr>
          <p:nvPr>
            <p:ph type="body" sz="quarter" idx="10"/>
          </p:nvPr>
        </p:nvSpPr>
        <p:spPr>
          <a:xfrm>
            <a:off x="686515" y="1778333"/>
            <a:ext cx="16946734" cy="74342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147" tIns="81567" rIns="163147" bIns="81567" numCol="1" anchor="t" anchorCtr="0" compatLnSpc="1">
            <a:prstTxWarp prst="textNoShape">
              <a:avLst/>
            </a:prstTxWarp>
          </a:bodyPr>
          <a:lstStyle>
            <a:lvl1pPr>
              <a:spcBef>
                <a:spcPts val="676"/>
              </a:spcBef>
              <a:defRPr lang="en-US" sz="2703" dirty="0" smtClean="0">
                <a:solidFill>
                  <a:schemeClr val="tx1"/>
                </a:solidFill>
              </a:defRPr>
            </a:lvl1pPr>
            <a:lvl2pPr>
              <a:defRPr lang="en-US" sz="2177" dirty="0" smtClean="0">
                <a:solidFill>
                  <a:schemeClr val="tx1"/>
                </a:solidFill>
              </a:defRPr>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p:txBody>
      </p:sp>
      <p:sp>
        <p:nvSpPr>
          <p:cNvPr id="5" name="Rectangle 25"/>
          <p:cNvSpPr>
            <a:spLocks noGrp="1" noChangeArrowheads="1"/>
          </p:cNvSpPr>
          <p:nvPr>
            <p:ph type="title"/>
          </p:nvPr>
        </p:nvSpPr>
        <p:spPr bwMode="auto">
          <a:xfrm>
            <a:off x="738005" y="377912"/>
            <a:ext cx="16946734"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defRPr sz="3378">
                <a:solidFill>
                  <a:schemeClr val="tx1"/>
                </a:solidFill>
              </a:defRPr>
            </a:lvl1pPr>
          </a:lstStyle>
          <a:p>
            <a:pPr lvl="0"/>
            <a:r>
              <a:rPr lang="en-US" dirty="0"/>
              <a:t>Short Title Here</a:t>
            </a:r>
          </a:p>
        </p:txBody>
      </p:sp>
      <p:sp>
        <p:nvSpPr>
          <p:cNvPr id="2" name="Slide Number Placeholder 1"/>
          <p:cNvSpPr>
            <a:spLocks noGrp="1"/>
          </p:cNvSpPr>
          <p:nvPr>
            <p:ph type="sldNum" sz="quarter" idx="11"/>
          </p:nvPr>
        </p:nvSpPr>
        <p:spPr>
          <a:xfrm>
            <a:off x="8488096" y="9602369"/>
            <a:ext cx="723299" cy="548279"/>
          </a:xfrm>
          <a:prstGeom prst="rect">
            <a:avLst/>
          </a:prstGeom>
        </p:spPr>
        <p:txBody>
          <a:bodyPr/>
          <a:lstStyle/>
          <a:p>
            <a:pPr>
              <a:defRPr/>
            </a:pPr>
            <a:fld id="{162E4A84-A8F2-424A-AAF2-679D4EB18637}" type="slidenum">
              <a:rPr lang="en-US">
                <a:solidFill>
                  <a:srgbClr val="404041"/>
                </a:solidFill>
              </a:rPr>
              <a:pPr>
                <a:defRPr/>
              </a:pPr>
              <a:t>‹#›</a:t>
            </a:fld>
            <a:endParaRPr lang="en-US" dirty="0">
              <a:solidFill>
                <a:srgbClr val="404041"/>
              </a:solidFill>
            </a:endParaRPr>
          </a:p>
        </p:txBody>
      </p:sp>
      <p:sp>
        <p:nvSpPr>
          <p:cNvPr id="22" name="Freeform 6"/>
          <p:cNvSpPr>
            <a:spLocks/>
          </p:cNvSpPr>
          <p:nvPr userDrawn="1"/>
        </p:nvSpPr>
        <p:spPr bwMode="auto">
          <a:xfrm>
            <a:off x="16230388" y="2"/>
            <a:ext cx="1468124" cy="3633788"/>
          </a:xfrm>
          <a:custGeom>
            <a:avLst/>
            <a:gdLst>
              <a:gd name="T0" fmla="*/ 104 w 104"/>
              <a:gd name="T1" fmla="*/ 0 h 257"/>
              <a:gd name="T2" fmla="*/ 0 w 104"/>
              <a:gd name="T3" fmla="*/ 0 h 257"/>
              <a:gd name="T4" fmla="*/ 104 w 104"/>
              <a:gd name="T5" fmla="*/ 257 h 257"/>
              <a:gd name="T6" fmla="*/ 104 w 104"/>
              <a:gd name="T7" fmla="*/ 0 h 257"/>
            </a:gdLst>
            <a:ahLst/>
            <a:cxnLst>
              <a:cxn ang="0">
                <a:pos x="T0" y="T1"/>
              </a:cxn>
              <a:cxn ang="0">
                <a:pos x="T2" y="T3"/>
              </a:cxn>
              <a:cxn ang="0">
                <a:pos x="T4" y="T5"/>
              </a:cxn>
              <a:cxn ang="0">
                <a:pos x="T6" y="T7"/>
              </a:cxn>
            </a:cxnLst>
            <a:rect l="0" t="0" r="r" b="b"/>
            <a:pathLst>
              <a:path w="104" h="257">
                <a:moveTo>
                  <a:pt x="104" y="0"/>
                </a:moveTo>
                <a:cubicBezTo>
                  <a:pt x="0" y="0"/>
                  <a:pt x="0" y="0"/>
                  <a:pt x="0" y="0"/>
                </a:cubicBezTo>
                <a:cubicBezTo>
                  <a:pt x="31" y="88"/>
                  <a:pt x="65" y="174"/>
                  <a:pt x="104" y="257"/>
                </a:cubicBezTo>
                <a:lnTo>
                  <a:pt x="104" y="0"/>
                </a:lnTo>
                <a:close/>
              </a:path>
            </a:pathLst>
          </a:custGeom>
          <a:solidFill>
            <a:schemeClr val="accent3"/>
          </a:solidFill>
          <a:ln>
            <a:noFill/>
          </a:ln>
        </p:spPr>
        <p:txBody>
          <a:bodyPr vert="horz" wrap="square" lIns="68607" tIns="34303" rIns="68607" bIns="34303" numCol="1" anchor="t" anchorCtr="0" compatLnSpc="1">
            <a:prstTxWarp prst="textNoShape">
              <a:avLst/>
            </a:prstTxWarp>
          </a:bodyPr>
          <a:lstStyle/>
          <a:p>
            <a:endParaRPr lang="en-US">
              <a:solidFill>
                <a:srgbClr val="404041"/>
              </a:solidFill>
            </a:endParaRPr>
          </a:p>
        </p:txBody>
      </p:sp>
      <p:sp>
        <p:nvSpPr>
          <p:cNvPr id="23" name="Freeform 7"/>
          <p:cNvSpPr>
            <a:spLocks/>
          </p:cNvSpPr>
          <p:nvPr userDrawn="1"/>
        </p:nvSpPr>
        <p:spPr bwMode="auto">
          <a:xfrm>
            <a:off x="17698510" y="19"/>
            <a:ext cx="608541" cy="4891089"/>
          </a:xfrm>
          <a:custGeom>
            <a:avLst/>
            <a:gdLst>
              <a:gd name="T0" fmla="*/ 43 w 43"/>
              <a:gd name="T1" fmla="*/ 0 h 346"/>
              <a:gd name="T2" fmla="*/ 0 w 43"/>
              <a:gd name="T3" fmla="*/ 0 h 346"/>
              <a:gd name="T4" fmla="*/ 0 w 43"/>
              <a:gd name="T5" fmla="*/ 257 h 346"/>
              <a:gd name="T6" fmla="*/ 43 w 43"/>
              <a:gd name="T7" fmla="*/ 346 h 346"/>
              <a:gd name="T8" fmla="*/ 43 w 43"/>
              <a:gd name="T9" fmla="*/ 0 h 346"/>
            </a:gdLst>
            <a:ahLst/>
            <a:cxnLst>
              <a:cxn ang="0">
                <a:pos x="T0" y="T1"/>
              </a:cxn>
              <a:cxn ang="0">
                <a:pos x="T2" y="T3"/>
              </a:cxn>
              <a:cxn ang="0">
                <a:pos x="T4" y="T5"/>
              </a:cxn>
              <a:cxn ang="0">
                <a:pos x="T6" y="T7"/>
              </a:cxn>
              <a:cxn ang="0">
                <a:pos x="T8" y="T9"/>
              </a:cxn>
            </a:cxnLst>
            <a:rect l="0" t="0" r="r" b="b"/>
            <a:pathLst>
              <a:path w="43" h="346">
                <a:moveTo>
                  <a:pt x="43" y="0"/>
                </a:moveTo>
                <a:cubicBezTo>
                  <a:pt x="0" y="0"/>
                  <a:pt x="0" y="0"/>
                  <a:pt x="0" y="0"/>
                </a:cubicBezTo>
                <a:cubicBezTo>
                  <a:pt x="0" y="257"/>
                  <a:pt x="0" y="257"/>
                  <a:pt x="0" y="257"/>
                </a:cubicBezTo>
                <a:cubicBezTo>
                  <a:pt x="14" y="287"/>
                  <a:pt x="28" y="316"/>
                  <a:pt x="43" y="346"/>
                </a:cubicBezTo>
                <a:cubicBezTo>
                  <a:pt x="43" y="0"/>
                  <a:pt x="43" y="0"/>
                  <a:pt x="43" y="0"/>
                </a:cubicBezTo>
              </a:path>
            </a:pathLst>
          </a:custGeom>
          <a:solidFill>
            <a:schemeClr val="accent3">
              <a:lumMod val="75000"/>
              <a:alpha val="89020"/>
            </a:schemeClr>
          </a:solidFill>
          <a:ln>
            <a:noFill/>
          </a:ln>
        </p:spPr>
        <p:txBody>
          <a:bodyPr vert="horz" wrap="square" lIns="68607" tIns="34303" rIns="68607" bIns="34303" numCol="1" anchor="t" anchorCtr="0" compatLnSpc="1">
            <a:prstTxWarp prst="textNoShape">
              <a:avLst/>
            </a:prstTxWarp>
          </a:bodyPr>
          <a:lstStyle/>
          <a:p>
            <a:endParaRPr lang="en-US">
              <a:solidFill>
                <a:srgbClr val="404041"/>
              </a:solidFill>
            </a:endParaRPr>
          </a:p>
        </p:txBody>
      </p:sp>
      <p:grpSp>
        <p:nvGrpSpPr>
          <p:cNvPr id="18" name="Group 17"/>
          <p:cNvGrpSpPr/>
          <p:nvPr userDrawn="1"/>
        </p:nvGrpSpPr>
        <p:grpSpPr>
          <a:xfrm>
            <a:off x="17107080" y="9735372"/>
            <a:ext cx="912501" cy="356946"/>
            <a:chOff x="6790450" y="359210"/>
            <a:chExt cx="2176366" cy="787582"/>
          </a:xfrm>
        </p:grpSpPr>
        <p:sp>
          <p:nvSpPr>
            <p:cNvPr id="21" name="Freeform 8"/>
            <p:cNvSpPr>
              <a:spLocks/>
            </p:cNvSpPr>
            <p:nvPr userDrawn="1"/>
          </p:nvSpPr>
          <p:spPr bwMode="auto">
            <a:xfrm>
              <a:off x="8323524" y="371234"/>
              <a:ext cx="456916" cy="757520"/>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4" name="Freeform 9"/>
            <p:cNvSpPr>
              <a:spLocks/>
            </p:cNvSpPr>
            <p:nvPr userDrawn="1"/>
          </p:nvSpPr>
          <p:spPr bwMode="auto">
            <a:xfrm>
              <a:off x="7680235" y="359210"/>
              <a:ext cx="565134" cy="787582"/>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5" name="Rectangle 10"/>
            <p:cNvSpPr>
              <a:spLocks noChangeArrowheads="1"/>
            </p:cNvSpPr>
            <p:nvPr userDrawn="1"/>
          </p:nvSpPr>
          <p:spPr bwMode="auto">
            <a:xfrm>
              <a:off x="7427729" y="371234"/>
              <a:ext cx="186372" cy="757520"/>
            </a:xfrm>
            <a:prstGeom prst="rect">
              <a:avLst/>
            </a:pr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6" name="Freeform 11"/>
            <p:cNvSpPr>
              <a:spLocks/>
            </p:cNvSpPr>
            <p:nvPr userDrawn="1"/>
          </p:nvSpPr>
          <p:spPr bwMode="auto">
            <a:xfrm>
              <a:off x="6790450" y="371234"/>
              <a:ext cx="535071" cy="757520"/>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7" name="Rectangle 12"/>
            <p:cNvSpPr>
              <a:spLocks noChangeArrowheads="1"/>
            </p:cNvSpPr>
            <p:nvPr userDrawn="1"/>
          </p:nvSpPr>
          <p:spPr bwMode="auto">
            <a:xfrm>
              <a:off x="8245368" y="665827"/>
              <a:ext cx="168338" cy="168337"/>
            </a:xfrm>
            <a:prstGeom prst="rect">
              <a:avLst/>
            </a:prstGeom>
            <a:solidFill>
              <a:schemeClr val="accent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8" name="Rectangle 13"/>
            <p:cNvSpPr>
              <a:spLocks noChangeArrowheads="1"/>
            </p:cNvSpPr>
            <p:nvPr userDrawn="1"/>
          </p:nvSpPr>
          <p:spPr bwMode="auto">
            <a:xfrm>
              <a:off x="7614100" y="665827"/>
              <a:ext cx="162327" cy="168337"/>
            </a:xfrm>
            <a:prstGeom prst="rect">
              <a:avLst/>
            </a:prstGeom>
            <a:solidFill>
              <a:schemeClr val="accent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9" name="Rectangle 14"/>
            <p:cNvSpPr>
              <a:spLocks noChangeArrowheads="1"/>
            </p:cNvSpPr>
            <p:nvPr userDrawn="1"/>
          </p:nvSpPr>
          <p:spPr bwMode="auto">
            <a:xfrm>
              <a:off x="7265401" y="665827"/>
              <a:ext cx="162327" cy="168337"/>
            </a:xfrm>
            <a:prstGeom prst="rect">
              <a:avLst/>
            </a:prstGeom>
            <a:solidFill>
              <a:schemeClr val="accent1"/>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30" name="Freeform 15"/>
            <p:cNvSpPr>
              <a:spLocks noEditPoints="1"/>
            </p:cNvSpPr>
            <p:nvPr userDrawn="1"/>
          </p:nvSpPr>
          <p:spPr bwMode="auto">
            <a:xfrm>
              <a:off x="8840561" y="365224"/>
              <a:ext cx="126255" cy="126251"/>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223233">
                <a:defRPr/>
              </a:pPr>
              <a:endParaRPr lang="en-US" dirty="0">
                <a:solidFill>
                  <a:srgbClr val="000000"/>
                </a:solidFill>
                <a:latin typeface="Arial"/>
                <a:cs typeface="Arial" pitchFamily="34" charset="0"/>
              </a:endParaRPr>
            </a:p>
          </p:txBody>
        </p:sp>
      </p:grpSp>
    </p:spTree>
    <p:extLst>
      <p:ext uri="{BB962C8B-B14F-4D97-AF65-F5344CB8AC3E}">
        <p14:creationId xmlns:p14="http://schemas.microsoft.com/office/powerpoint/2010/main" val="3204649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a:defRPr/>
            </a:pPr>
            <a:fld id="{162E4A84-A8F2-424A-AAF2-679D4EB18637}" type="slidenum">
              <a:rPr lang="en-US">
                <a:solidFill>
                  <a:srgbClr val="404041"/>
                </a:solidFill>
              </a:rPr>
              <a:pPr>
                <a:defRPr/>
              </a:pPr>
              <a:t>‹#›</a:t>
            </a:fld>
            <a:endParaRPr lang="en-US" dirty="0">
              <a:solidFill>
                <a:srgbClr val="404041"/>
              </a:solidFill>
            </a:endParaRPr>
          </a:p>
        </p:txBody>
      </p:sp>
    </p:spTree>
    <p:extLst>
      <p:ext uri="{BB962C8B-B14F-4D97-AF65-F5344CB8AC3E}">
        <p14:creationId xmlns:p14="http://schemas.microsoft.com/office/powerpoint/2010/main" val="3455252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4" name="Slide Number Placeholder 6"/>
          <p:cNvSpPr>
            <a:spLocks noGrp="1"/>
          </p:cNvSpPr>
          <p:nvPr>
            <p:ph type="sldNum" sz="quarter" idx="10"/>
          </p:nvPr>
        </p:nvSpPr>
        <p:spPr/>
        <p:txBody>
          <a:bodyPr/>
          <a:lstStyle>
            <a:lvl1pPr>
              <a:defRPr/>
            </a:lvl1pPr>
          </a:lstStyle>
          <a:p>
            <a:pPr>
              <a:defRPr/>
            </a:pPr>
            <a:fld id="{9DB0966F-258A-4E8A-8CAB-708CF757257F}" type="slidenum">
              <a:rPr lang="en-US">
                <a:solidFill>
                  <a:srgbClr val="404041"/>
                </a:solidFill>
              </a:rPr>
              <a:pPr>
                <a:defRPr/>
              </a:pPr>
              <a:t>‹#›</a:t>
            </a:fld>
            <a:endParaRPr lang="en-US">
              <a:solidFill>
                <a:srgbClr val="404041"/>
              </a:solidFill>
            </a:endParaRPr>
          </a:p>
        </p:txBody>
      </p:sp>
    </p:spTree>
    <p:extLst>
      <p:ext uri="{BB962C8B-B14F-4D97-AF65-F5344CB8AC3E}">
        <p14:creationId xmlns:p14="http://schemas.microsoft.com/office/powerpoint/2010/main" val="1850987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slide">
    <p:spTree>
      <p:nvGrpSpPr>
        <p:cNvPr id="1" name=""/>
        <p:cNvGrpSpPr/>
        <p:nvPr/>
      </p:nvGrpSpPr>
      <p:grpSpPr>
        <a:xfrm>
          <a:off x="0" y="0"/>
          <a:ext cx="0" cy="0"/>
          <a:chOff x="0" y="0"/>
          <a:chExt cx="0" cy="0"/>
        </a:xfrm>
      </p:grpSpPr>
      <p:sp>
        <p:nvSpPr>
          <p:cNvPr id="4" name="Slide Number Placeholder 6"/>
          <p:cNvSpPr>
            <a:spLocks noGrp="1"/>
          </p:cNvSpPr>
          <p:nvPr>
            <p:ph type="sldNum" sz="quarter" idx="10"/>
          </p:nvPr>
        </p:nvSpPr>
        <p:spPr/>
        <p:txBody>
          <a:bodyPr/>
          <a:lstStyle>
            <a:lvl1pPr>
              <a:defRPr/>
            </a:lvl1pPr>
          </a:lstStyle>
          <a:p>
            <a:pPr>
              <a:defRPr/>
            </a:pPr>
            <a:fld id="{9DB0966F-258A-4E8A-8CAB-708CF757257F}" type="slidenum">
              <a:rPr lang="en-US">
                <a:solidFill>
                  <a:srgbClr val="404041"/>
                </a:solidFill>
              </a:rPr>
              <a:pPr>
                <a:defRPr/>
              </a:pPr>
              <a:t>‹#›</a:t>
            </a:fld>
            <a:endParaRPr lang="en-US">
              <a:solidFill>
                <a:srgbClr val="404041"/>
              </a:solidFill>
            </a:endParaRPr>
          </a:p>
        </p:txBody>
      </p:sp>
      <p:sp>
        <p:nvSpPr>
          <p:cNvPr id="5" name="Title 8"/>
          <p:cNvSpPr>
            <a:spLocks noGrp="1"/>
          </p:cNvSpPr>
          <p:nvPr>
            <p:ph type="title" hasCustomPrompt="1"/>
          </p:nvPr>
        </p:nvSpPr>
        <p:spPr>
          <a:xfrm>
            <a:off x="900593" y="1354714"/>
            <a:ext cx="8589569" cy="7033496"/>
          </a:xfrm>
          <a:prstGeom prst="rect">
            <a:avLst/>
          </a:prstGeom>
          <a:noFill/>
          <a:ln w="9525">
            <a:noFill/>
            <a:miter lim="800000"/>
            <a:headEnd/>
            <a:tailEnd/>
          </a:ln>
        </p:spPr>
        <p:txBody>
          <a:bodyPr vert="horz" wrap="square" lIns="720016" tIns="720016" rIns="720016" bIns="720016" numCol="1" rtlCol="0" anchor="ctr" anchorCtr="0" compatLnSpc="1">
            <a:prstTxWarp prst="textNoShape">
              <a:avLst/>
            </a:prstTxWarp>
            <a:noAutofit/>
          </a:bodyPr>
          <a:lstStyle>
            <a:lvl1pPr marL="0" marR="0" indent="0" algn="l" defTabSz="1372906" rtl="0" eaLnBrk="0" fontAlgn="base" latinLnBrk="0" hangingPunct="0">
              <a:lnSpc>
                <a:spcPts val="5480"/>
              </a:lnSpc>
              <a:spcBef>
                <a:spcPts val="0"/>
              </a:spcBef>
              <a:spcAft>
                <a:spcPct val="0"/>
              </a:spcAft>
              <a:buNone/>
              <a:tabLst/>
              <a:defRPr lang="en-US" sz="5330" b="0" kern="1200" cap="none" spc="0" baseline="0" dirty="0" smtClean="0">
                <a:solidFill>
                  <a:schemeClr val="bg1"/>
                </a:solidFill>
                <a:latin typeface="Arial" panose="020B0604020202020204" pitchFamily="34" charset="0"/>
                <a:ea typeface="+mn-ea"/>
                <a:cs typeface="Arial" panose="020B0604020202020204" pitchFamily="34" charset="0"/>
              </a:defRPr>
            </a:lvl1pPr>
          </a:lstStyle>
          <a:p>
            <a:pPr marL="0" marR="0" lvl="0" indent="0" defTabSz="1372906" rtl="0" eaLnBrk="0" fontAlgn="base" latinLnBrk="0" hangingPunct="0">
              <a:lnSpc>
                <a:spcPct val="75000"/>
              </a:lnSpc>
              <a:spcBef>
                <a:spcPts val="0"/>
              </a:spcBef>
              <a:spcAft>
                <a:spcPct val="0"/>
              </a:spcAft>
              <a:tabLst/>
              <a:defRPr/>
            </a:pPr>
            <a:r>
              <a:rPr lang="en-US" dirty="0"/>
              <a:t>Click to edit text of divider or messaging slides</a:t>
            </a:r>
          </a:p>
        </p:txBody>
      </p:sp>
      <p:pic>
        <p:nvPicPr>
          <p:cNvPr id="3" name="Picture 2">
            <a:extLst>
              <a:ext uri="{FF2B5EF4-FFF2-40B4-BE49-F238E27FC236}">
                <a16:creationId xmlns:a16="http://schemas.microsoft.com/office/drawing/2014/main" xmlns="" id="{06EFDB72-C9F3-A24B-88D0-4C731FA5AF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56" y="-1"/>
            <a:ext cx="18301594" cy="10301183"/>
          </a:xfrm>
          <a:prstGeom prst="rect">
            <a:avLst/>
          </a:prstGeom>
        </p:spPr>
      </p:pic>
    </p:spTree>
    <p:extLst>
      <p:ext uri="{BB962C8B-B14F-4D97-AF65-F5344CB8AC3E}">
        <p14:creationId xmlns:p14="http://schemas.microsoft.com/office/powerpoint/2010/main" val="349135604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theme" Target="../theme/theme2.xml"/><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2"/>
            <a:ext cx="18307050" cy="102981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607" tIns="34303" rIns="68607" bIns="34303" rtlCol="0" anchor="ctr"/>
          <a:lstStyle/>
          <a:p>
            <a:pPr algn="ctr"/>
            <a:endParaRPr lang="en-US">
              <a:solidFill>
                <a:prstClr val="white"/>
              </a:solidFill>
            </a:endParaRPr>
          </a:p>
        </p:txBody>
      </p:sp>
      <p:sp>
        <p:nvSpPr>
          <p:cNvPr id="5122" name="Text Placeholder 2"/>
          <p:cNvSpPr>
            <a:spLocks noGrp="1"/>
          </p:cNvSpPr>
          <p:nvPr>
            <p:ph type="body" idx="1"/>
          </p:nvPr>
        </p:nvSpPr>
        <p:spPr bwMode="auto">
          <a:xfrm>
            <a:off x="715122" y="1771181"/>
            <a:ext cx="16946734" cy="780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147" tIns="81567" rIns="163147" bIns="81567" numCol="1" anchor="t" anchorCtr="0" compatLnSpc="1">
            <a:prstTxWarp prst="textNoShape">
              <a:avLst/>
            </a:prstTxWarp>
          </a:bodyPr>
          <a:lstStyle/>
          <a:p>
            <a:pPr lvl="0"/>
            <a:r>
              <a:rPr lang="en-US" dirty="0"/>
              <a:t>First Bullet</a:t>
            </a:r>
          </a:p>
          <a:p>
            <a:pPr lvl="1"/>
            <a:r>
              <a:rPr lang="en-US" dirty="0"/>
              <a:t>Second level</a:t>
            </a:r>
          </a:p>
        </p:txBody>
      </p:sp>
      <p:sp>
        <p:nvSpPr>
          <p:cNvPr id="5125" name="Rectangle 25"/>
          <p:cNvSpPr>
            <a:spLocks noGrp="1" noChangeArrowheads="1"/>
          </p:cNvSpPr>
          <p:nvPr>
            <p:ph type="title"/>
          </p:nvPr>
        </p:nvSpPr>
        <p:spPr bwMode="auto">
          <a:xfrm>
            <a:off x="738005" y="377912"/>
            <a:ext cx="16946734"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Short Title Here</a:t>
            </a:r>
          </a:p>
        </p:txBody>
      </p:sp>
      <p:sp>
        <p:nvSpPr>
          <p:cNvPr id="7" name="Slide Number Placeholder 6"/>
          <p:cNvSpPr>
            <a:spLocks noGrp="1"/>
          </p:cNvSpPr>
          <p:nvPr>
            <p:ph type="sldNum" sz="quarter" idx="4"/>
          </p:nvPr>
        </p:nvSpPr>
        <p:spPr>
          <a:xfrm>
            <a:off x="8832633" y="9602369"/>
            <a:ext cx="723299" cy="548279"/>
          </a:xfrm>
          <a:prstGeom prst="rect">
            <a:avLst/>
          </a:prstGeom>
        </p:spPr>
        <p:txBody>
          <a:bodyPr vert="horz" wrap="square" lIns="163147" tIns="81567" rIns="163147" bIns="81567" numCol="1" anchor="ctr" anchorCtr="0" compatLnSpc="1">
            <a:prstTxWarp prst="textNoShape">
              <a:avLst/>
            </a:prstTxWarp>
          </a:bodyPr>
          <a:lstStyle>
            <a:lvl1pPr algn="r">
              <a:defRPr sz="1201" smtClean="0">
                <a:solidFill>
                  <a:schemeClr val="tx2"/>
                </a:solidFill>
                <a:latin typeface="Arial MT Std Light" panose="020B0302030403020204" pitchFamily="34" charset="0"/>
              </a:defRPr>
            </a:lvl1pPr>
          </a:lstStyle>
          <a:p>
            <a:pPr>
              <a:defRPr/>
            </a:pPr>
            <a:fld id="{162E4A84-A8F2-424A-AAF2-679D4EB18637}" type="slidenum">
              <a:rPr lang="en-US">
                <a:solidFill>
                  <a:srgbClr val="404041"/>
                </a:solidFill>
              </a:rPr>
              <a:pPr>
                <a:defRPr/>
              </a:pPr>
              <a:t>‹#›</a:t>
            </a:fld>
            <a:endParaRPr lang="en-US" dirty="0">
              <a:solidFill>
                <a:srgbClr val="404041"/>
              </a:solidFill>
            </a:endParaRPr>
          </a:p>
        </p:txBody>
      </p:sp>
      <p:grpSp>
        <p:nvGrpSpPr>
          <p:cNvPr id="3" name="Group 2"/>
          <p:cNvGrpSpPr/>
          <p:nvPr/>
        </p:nvGrpSpPr>
        <p:grpSpPr>
          <a:xfrm>
            <a:off x="17107080" y="9730154"/>
            <a:ext cx="912501" cy="356946"/>
            <a:chOff x="17092245" y="9730154"/>
            <a:chExt cx="911710" cy="356946"/>
          </a:xfrm>
        </p:grpSpPr>
        <p:sp>
          <p:nvSpPr>
            <p:cNvPr id="16" name="Freeform 8"/>
            <p:cNvSpPr>
              <a:spLocks/>
            </p:cNvSpPr>
            <p:nvPr userDrawn="1"/>
          </p:nvSpPr>
          <p:spPr bwMode="auto">
            <a:xfrm>
              <a:off x="17734471" y="9735603"/>
              <a:ext cx="191408" cy="343321"/>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17" name="Freeform 9"/>
            <p:cNvSpPr>
              <a:spLocks/>
            </p:cNvSpPr>
            <p:nvPr userDrawn="1"/>
          </p:nvSpPr>
          <p:spPr bwMode="auto">
            <a:xfrm>
              <a:off x="17464988" y="9730154"/>
              <a:ext cx="236742" cy="356946"/>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18" name="Rectangle 10"/>
            <p:cNvSpPr>
              <a:spLocks noChangeArrowheads="1"/>
            </p:cNvSpPr>
            <p:nvPr userDrawn="1"/>
          </p:nvSpPr>
          <p:spPr bwMode="auto">
            <a:xfrm>
              <a:off x="17359210" y="9735603"/>
              <a:ext cx="78074" cy="343321"/>
            </a:xfrm>
            <a:prstGeom prst="rect">
              <a:avLst/>
            </a:pr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19" name="Freeform 11"/>
            <p:cNvSpPr>
              <a:spLocks/>
            </p:cNvSpPr>
            <p:nvPr userDrawn="1"/>
          </p:nvSpPr>
          <p:spPr bwMode="auto">
            <a:xfrm>
              <a:off x="17092245" y="9735603"/>
              <a:ext cx="224149" cy="343321"/>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0" name="Rectangle 12"/>
            <p:cNvSpPr>
              <a:spLocks noChangeArrowheads="1"/>
            </p:cNvSpPr>
            <p:nvPr userDrawn="1"/>
          </p:nvSpPr>
          <p:spPr bwMode="auto">
            <a:xfrm>
              <a:off x="17701730" y="9869118"/>
              <a:ext cx="70519" cy="76293"/>
            </a:xfrm>
            <a:prstGeom prst="rect">
              <a:avLst/>
            </a:prstGeom>
            <a:solidFill>
              <a:srgbClr val="009EDB"/>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1" name="Rectangle 13"/>
            <p:cNvSpPr>
              <a:spLocks noChangeArrowheads="1"/>
            </p:cNvSpPr>
            <p:nvPr userDrawn="1"/>
          </p:nvSpPr>
          <p:spPr bwMode="auto">
            <a:xfrm>
              <a:off x="17437283" y="9869118"/>
              <a:ext cx="68001" cy="76293"/>
            </a:xfrm>
            <a:prstGeom prst="rect">
              <a:avLst/>
            </a:prstGeom>
            <a:solidFill>
              <a:srgbClr val="009EDB"/>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2" name="Rectangle 14"/>
            <p:cNvSpPr>
              <a:spLocks noChangeArrowheads="1"/>
            </p:cNvSpPr>
            <p:nvPr userDrawn="1"/>
          </p:nvSpPr>
          <p:spPr bwMode="auto">
            <a:xfrm>
              <a:off x="17291209" y="9869118"/>
              <a:ext cx="68001" cy="76293"/>
            </a:xfrm>
            <a:prstGeom prst="rect">
              <a:avLst/>
            </a:prstGeom>
            <a:solidFill>
              <a:srgbClr val="009EDB"/>
            </a:solidFill>
            <a:ln>
              <a:noFill/>
            </a:ln>
            <a:extLst/>
          </p:spPr>
          <p:txBody>
            <a:bodyPr/>
            <a:lstStyle/>
            <a:p>
              <a:pPr defTabSz="1223233">
                <a:defRPr/>
              </a:pPr>
              <a:endParaRPr lang="en-US" dirty="0">
                <a:solidFill>
                  <a:srgbClr val="000000"/>
                </a:solidFill>
                <a:latin typeface="Arial"/>
                <a:cs typeface="Arial" pitchFamily="34" charset="0"/>
              </a:endParaRPr>
            </a:p>
          </p:txBody>
        </p:sp>
        <p:sp>
          <p:nvSpPr>
            <p:cNvPr id="23" name="Freeform 15"/>
            <p:cNvSpPr>
              <a:spLocks noEditPoints="1"/>
            </p:cNvSpPr>
            <p:nvPr userDrawn="1"/>
          </p:nvSpPr>
          <p:spPr bwMode="auto">
            <a:xfrm>
              <a:off x="17951065" y="9732880"/>
              <a:ext cx="52890" cy="57219"/>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rgbClr val="000000"/>
            </a:solidFill>
            <a:ln>
              <a:noFill/>
            </a:ln>
            <a:extLst/>
          </p:spPr>
          <p:txBody>
            <a:bodyPr/>
            <a:lstStyle/>
            <a:p>
              <a:pPr defTabSz="1223233">
                <a:defRPr/>
              </a:pPr>
              <a:endParaRPr lang="en-US" dirty="0">
                <a:solidFill>
                  <a:srgbClr val="000000"/>
                </a:solidFill>
                <a:latin typeface="Arial"/>
                <a:cs typeface="Arial" pitchFamily="34" charset="0"/>
              </a:endParaRPr>
            </a:p>
          </p:txBody>
        </p:sp>
      </p:grpSp>
    </p:spTree>
    <p:extLst>
      <p:ext uri="{BB962C8B-B14F-4D97-AF65-F5344CB8AC3E}">
        <p14:creationId xmlns:p14="http://schemas.microsoft.com/office/powerpoint/2010/main" val="3081850401"/>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8" r:id="rId5"/>
    <p:sldLayoutId id="2147484467" r:id="rId6"/>
    <p:sldLayoutId id="2147484433" r:id="rId7"/>
    <p:sldLayoutId id="2147484434" r:id="rId8"/>
    <p:sldLayoutId id="2147484435" r:id="rId9"/>
    <p:sldLayoutId id="2147484457" r:id="rId10"/>
    <p:sldLayoutId id="2147484458" r:id="rId11"/>
    <p:sldLayoutId id="2147484459" r:id="rId12"/>
    <p:sldLayoutId id="2147484460" r:id="rId13"/>
    <p:sldLayoutId id="2147484462" r:id="rId14"/>
    <p:sldLayoutId id="2147484468" r:id="rId15"/>
    <p:sldLayoutId id="2147484469" r:id="rId16"/>
    <p:sldLayoutId id="2147484480" r:id="rId17"/>
    <p:sldLayoutId id="2147484497" r:id="rId18"/>
    <p:sldLayoutId id="2147484498" r:id="rId19"/>
  </p:sldLayoutIdLst>
  <p:hf hdr="0" ftr="0" dt="0"/>
  <p:txStyles>
    <p:titleStyle>
      <a:lvl1pPr marL="0" indent="119129" algn="l" rtl="0" eaLnBrk="0" fontAlgn="base" hangingPunct="0">
        <a:spcBef>
          <a:spcPct val="0"/>
        </a:spcBef>
        <a:spcAft>
          <a:spcPct val="0"/>
        </a:spcAft>
        <a:defRPr sz="3378" b="0" kern="1200" cap="none" baseline="0">
          <a:solidFill>
            <a:schemeClr val="tx1">
              <a:lumMod val="95000"/>
              <a:lumOff val="5000"/>
            </a:schemeClr>
          </a:solidFill>
          <a:latin typeface="Arial" panose="020B0604020202020204" pitchFamily="34" charset="0"/>
          <a:ea typeface="+mj-ea"/>
          <a:cs typeface="Arial" panose="020B0604020202020204" pitchFamily="34" charset="0"/>
        </a:defRPr>
      </a:lvl1pPr>
      <a:lvl2pPr marL="112751" indent="125510" algn="l" rtl="0" eaLnBrk="0" fontAlgn="base" hangingPunct="0">
        <a:spcBef>
          <a:spcPct val="0"/>
        </a:spcBef>
        <a:spcAft>
          <a:spcPct val="0"/>
        </a:spcAft>
        <a:defRPr sz="3228">
          <a:solidFill>
            <a:schemeClr val="bg1"/>
          </a:solidFill>
          <a:latin typeface="Arial" pitchFamily="34" charset="0"/>
        </a:defRPr>
      </a:lvl2pPr>
      <a:lvl3pPr marL="112751" indent="125510" algn="l" rtl="0" eaLnBrk="0" fontAlgn="base" hangingPunct="0">
        <a:spcBef>
          <a:spcPct val="0"/>
        </a:spcBef>
        <a:spcAft>
          <a:spcPct val="0"/>
        </a:spcAft>
        <a:defRPr sz="3228">
          <a:solidFill>
            <a:schemeClr val="bg1"/>
          </a:solidFill>
          <a:latin typeface="Arial" pitchFamily="34" charset="0"/>
        </a:defRPr>
      </a:lvl3pPr>
      <a:lvl4pPr marL="112751" indent="125510" algn="l" rtl="0" eaLnBrk="0" fontAlgn="base" hangingPunct="0">
        <a:spcBef>
          <a:spcPct val="0"/>
        </a:spcBef>
        <a:spcAft>
          <a:spcPct val="0"/>
        </a:spcAft>
        <a:defRPr sz="3228">
          <a:solidFill>
            <a:schemeClr val="bg1"/>
          </a:solidFill>
          <a:latin typeface="Arial" pitchFamily="34" charset="0"/>
        </a:defRPr>
      </a:lvl4pPr>
      <a:lvl5pPr marL="112751" indent="125510" algn="l" rtl="0" eaLnBrk="0" fontAlgn="base" hangingPunct="0">
        <a:spcBef>
          <a:spcPct val="0"/>
        </a:spcBef>
        <a:spcAft>
          <a:spcPct val="0"/>
        </a:spcAft>
        <a:defRPr sz="3228">
          <a:solidFill>
            <a:schemeClr val="bg1"/>
          </a:solidFill>
          <a:latin typeface="Arial" pitchFamily="34" charset="0"/>
        </a:defRPr>
      </a:lvl5pPr>
      <a:lvl6pPr marL="612398" algn="l" rtl="0" fontAlgn="base">
        <a:spcBef>
          <a:spcPct val="0"/>
        </a:spcBef>
        <a:spcAft>
          <a:spcPct val="0"/>
        </a:spcAft>
        <a:defRPr sz="2703" b="1">
          <a:solidFill>
            <a:schemeClr val="tx1"/>
          </a:solidFill>
          <a:latin typeface="Arial" pitchFamily="34" charset="0"/>
        </a:defRPr>
      </a:lvl6pPr>
      <a:lvl7pPr marL="1224779" algn="l" rtl="0" fontAlgn="base">
        <a:spcBef>
          <a:spcPct val="0"/>
        </a:spcBef>
        <a:spcAft>
          <a:spcPct val="0"/>
        </a:spcAft>
        <a:defRPr sz="2703" b="1">
          <a:solidFill>
            <a:schemeClr val="tx1"/>
          </a:solidFill>
          <a:latin typeface="Arial" pitchFamily="34" charset="0"/>
        </a:defRPr>
      </a:lvl7pPr>
      <a:lvl8pPr marL="1837165" algn="l" rtl="0" fontAlgn="base">
        <a:spcBef>
          <a:spcPct val="0"/>
        </a:spcBef>
        <a:spcAft>
          <a:spcPct val="0"/>
        </a:spcAft>
        <a:defRPr sz="2703" b="1">
          <a:solidFill>
            <a:schemeClr val="tx1"/>
          </a:solidFill>
          <a:latin typeface="Arial" pitchFamily="34" charset="0"/>
        </a:defRPr>
      </a:lvl8pPr>
      <a:lvl9pPr marL="2449563" algn="l" rtl="0" fontAlgn="base">
        <a:spcBef>
          <a:spcPct val="0"/>
        </a:spcBef>
        <a:spcAft>
          <a:spcPct val="0"/>
        </a:spcAft>
        <a:defRPr sz="2703" b="1">
          <a:solidFill>
            <a:schemeClr val="tx1"/>
          </a:solidFill>
          <a:latin typeface="Arial" pitchFamily="34" charset="0"/>
        </a:defRPr>
      </a:lvl9pPr>
    </p:titleStyle>
    <p:bodyStyle>
      <a:lvl1pPr marL="336125" indent="-336125" algn="l" defTabSz="1061335" rtl="0" eaLnBrk="0" fontAlgn="base" hangingPunct="0">
        <a:spcBef>
          <a:spcPts val="720"/>
        </a:spcBef>
        <a:spcAft>
          <a:spcPct val="0"/>
        </a:spcAft>
        <a:buClr>
          <a:srgbClr val="009EDB"/>
        </a:buClr>
        <a:buSzPct val="100000"/>
        <a:buFont typeface="Arial" panose="020B0604020202020204" pitchFamily="34" charset="0"/>
        <a:buChar char="•"/>
        <a:defRPr sz="2928" kern="1200" baseline="0">
          <a:solidFill>
            <a:schemeClr val="tx2"/>
          </a:solidFill>
          <a:latin typeface="Arial" panose="020B0604020202020204" pitchFamily="34" charset="0"/>
          <a:ea typeface="+mn-ea"/>
          <a:cs typeface="Arial" panose="020B0604020202020204" pitchFamily="34" charset="0"/>
        </a:defRPr>
      </a:lvl1pPr>
      <a:lvl2pPr marL="721176" indent="-361647" algn="l" rtl="0" eaLnBrk="0" fontAlgn="base" hangingPunct="0">
        <a:spcBef>
          <a:spcPts val="578"/>
        </a:spcBef>
        <a:spcAft>
          <a:spcPct val="0"/>
        </a:spcAft>
        <a:buClr>
          <a:schemeClr val="bg2">
            <a:lumMod val="90000"/>
          </a:schemeClr>
        </a:buClr>
        <a:buSzPct val="80000"/>
        <a:buFont typeface="Arial" panose="020B0604020202020204" pitchFamily="34" charset="0"/>
        <a:buChar char="•"/>
        <a:defRPr sz="2402" kern="1200" baseline="0">
          <a:solidFill>
            <a:schemeClr val="bg2">
              <a:lumMod val="50000"/>
            </a:schemeClr>
          </a:solidFill>
          <a:latin typeface="Arial" panose="020B0604020202020204" pitchFamily="34" charset="0"/>
          <a:ea typeface="+mn-ea"/>
          <a:cs typeface="Arial" panose="020B0604020202020204" pitchFamily="34" charset="0"/>
        </a:defRPr>
      </a:lvl2pPr>
      <a:lvl3pPr marL="840313" indent="-240398" algn="l" rtl="0" eaLnBrk="0" fontAlgn="base" hangingPunct="0">
        <a:spcBef>
          <a:spcPct val="20000"/>
        </a:spcBef>
        <a:spcAft>
          <a:spcPct val="0"/>
        </a:spcAft>
        <a:buClr>
          <a:schemeClr val="accent1"/>
        </a:buClr>
        <a:buSzPct val="50000"/>
        <a:buFont typeface="Wingdings" pitchFamily="2" charset="2"/>
        <a:buChar char="§"/>
        <a:defRPr kern="1200">
          <a:solidFill>
            <a:schemeClr val="tx1"/>
          </a:solidFill>
          <a:latin typeface="+mn-lt"/>
          <a:ea typeface="+mn-ea"/>
          <a:cs typeface="+mn-cs"/>
        </a:defRPr>
      </a:lvl3pPr>
      <a:lvl4pPr marL="1082837" indent="-240398" algn="l" rtl="0" eaLnBrk="0" fontAlgn="base" hangingPunct="0">
        <a:spcBef>
          <a:spcPct val="20000"/>
        </a:spcBef>
        <a:spcAft>
          <a:spcPct val="0"/>
        </a:spcAft>
        <a:buClr>
          <a:srgbClr val="7685C2"/>
        </a:buClr>
        <a:buSzPct val="75000"/>
        <a:buFont typeface="Wingdings" pitchFamily="2" charset="2"/>
        <a:buChar char="§"/>
        <a:defRPr kern="1200">
          <a:solidFill>
            <a:schemeClr val="tx1"/>
          </a:solidFill>
          <a:latin typeface="+mn-lt"/>
          <a:ea typeface="+mn-ea"/>
          <a:cs typeface="+mn-cs"/>
        </a:defRPr>
      </a:lvl4pPr>
      <a:lvl5pPr marL="1325353" indent="-240398" algn="l" rtl="0" eaLnBrk="0" fontAlgn="base" hangingPunct="0">
        <a:spcBef>
          <a:spcPct val="20000"/>
        </a:spcBef>
        <a:spcAft>
          <a:spcPct val="0"/>
        </a:spcAft>
        <a:buClr>
          <a:srgbClr val="AFB7DB"/>
        </a:buClr>
        <a:buSzPct val="80000"/>
        <a:buFont typeface="Wingdings" pitchFamily="2" charset="2"/>
        <a:buChar char="§"/>
        <a:defRPr sz="2177" kern="1200">
          <a:solidFill>
            <a:schemeClr val="tx1"/>
          </a:solidFill>
          <a:latin typeface="+mn-lt"/>
          <a:ea typeface="+mn-ea"/>
          <a:cs typeface="+mn-cs"/>
        </a:defRPr>
      </a:lvl5pPr>
      <a:lvl6pPr marL="3368149"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6pPr>
      <a:lvl7pPr marL="3980536"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7pPr>
      <a:lvl8pPr marL="4592930"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8pPr>
      <a:lvl9pPr marL="5205323"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9pPr>
    </p:bodyStyle>
    <p:otherStyle>
      <a:defPPr>
        <a:defRPr lang="en-US"/>
      </a:defPPr>
      <a:lvl1pPr marL="0" algn="l" defTabSz="1224779" rtl="0" eaLnBrk="1" latinLnBrk="0" hangingPunct="1">
        <a:defRPr sz="2402" kern="1200">
          <a:solidFill>
            <a:schemeClr val="tx1"/>
          </a:solidFill>
          <a:latin typeface="+mn-lt"/>
          <a:ea typeface="+mn-ea"/>
          <a:cs typeface="+mn-cs"/>
        </a:defRPr>
      </a:lvl1pPr>
      <a:lvl2pPr marL="612398" algn="l" defTabSz="1224779" rtl="0" eaLnBrk="1" latinLnBrk="0" hangingPunct="1">
        <a:defRPr sz="2402" kern="1200">
          <a:solidFill>
            <a:schemeClr val="tx1"/>
          </a:solidFill>
          <a:latin typeface="+mn-lt"/>
          <a:ea typeface="+mn-ea"/>
          <a:cs typeface="+mn-cs"/>
        </a:defRPr>
      </a:lvl2pPr>
      <a:lvl3pPr marL="1224779" algn="l" defTabSz="1224779" rtl="0" eaLnBrk="1" latinLnBrk="0" hangingPunct="1">
        <a:defRPr sz="2402" kern="1200">
          <a:solidFill>
            <a:schemeClr val="tx1"/>
          </a:solidFill>
          <a:latin typeface="+mn-lt"/>
          <a:ea typeface="+mn-ea"/>
          <a:cs typeface="+mn-cs"/>
        </a:defRPr>
      </a:lvl3pPr>
      <a:lvl4pPr marL="1837165" algn="l" defTabSz="1224779" rtl="0" eaLnBrk="1" latinLnBrk="0" hangingPunct="1">
        <a:defRPr sz="2402" kern="1200">
          <a:solidFill>
            <a:schemeClr val="tx1"/>
          </a:solidFill>
          <a:latin typeface="+mn-lt"/>
          <a:ea typeface="+mn-ea"/>
          <a:cs typeface="+mn-cs"/>
        </a:defRPr>
      </a:lvl4pPr>
      <a:lvl5pPr marL="2449563" algn="l" defTabSz="1224779" rtl="0" eaLnBrk="1" latinLnBrk="0" hangingPunct="1">
        <a:defRPr sz="2402" kern="1200">
          <a:solidFill>
            <a:schemeClr val="tx1"/>
          </a:solidFill>
          <a:latin typeface="+mn-lt"/>
          <a:ea typeface="+mn-ea"/>
          <a:cs typeface="+mn-cs"/>
        </a:defRPr>
      </a:lvl5pPr>
      <a:lvl6pPr marL="3061953" algn="l" defTabSz="1224779" rtl="0" eaLnBrk="1" latinLnBrk="0" hangingPunct="1">
        <a:defRPr sz="2402" kern="1200">
          <a:solidFill>
            <a:schemeClr val="tx1"/>
          </a:solidFill>
          <a:latin typeface="+mn-lt"/>
          <a:ea typeface="+mn-ea"/>
          <a:cs typeface="+mn-cs"/>
        </a:defRPr>
      </a:lvl6pPr>
      <a:lvl7pPr marL="3674344" algn="l" defTabSz="1224779" rtl="0" eaLnBrk="1" latinLnBrk="0" hangingPunct="1">
        <a:defRPr sz="2402" kern="1200">
          <a:solidFill>
            <a:schemeClr val="tx1"/>
          </a:solidFill>
          <a:latin typeface="+mn-lt"/>
          <a:ea typeface="+mn-ea"/>
          <a:cs typeface="+mn-cs"/>
        </a:defRPr>
      </a:lvl7pPr>
      <a:lvl8pPr marL="4286729" algn="l" defTabSz="1224779" rtl="0" eaLnBrk="1" latinLnBrk="0" hangingPunct="1">
        <a:defRPr sz="2402" kern="1200">
          <a:solidFill>
            <a:schemeClr val="tx1"/>
          </a:solidFill>
          <a:latin typeface="+mn-lt"/>
          <a:ea typeface="+mn-ea"/>
          <a:cs typeface="+mn-cs"/>
        </a:defRPr>
      </a:lvl8pPr>
      <a:lvl9pPr marL="4899130" algn="l" defTabSz="1224779" rtl="0" eaLnBrk="1" latinLnBrk="0" hangingPunct="1">
        <a:defRPr sz="240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270F00D-C097-7640-BD77-C78B3C305625}"/>
              </a:ext>
            </a:extLst>
          </p:cNvPr>
          <p:cNvSpPr>
            <a:spLocks noGrp="1"/>
          </p:cNvSpPr>
          <p:nvPr>
            <p:ph type="title"/>
          </p:nvPr>
        </p:nvSpPr>
        <p:spPr>
          <a:xfrm>
            <a:off x="1258888" y="547688"/>
            <a:ext cx="15789275" cy="19907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E4C0F58-3572-D245-9EBC-07A9F80000D5}"/>
              </a:ext>
            </a:extLst>
          </p:cNvPr>
          <p:cNvSpPr>
            <a:spLocks noGrp="1"/>
          </p:cNvSpPr>
          <p:nvPr>
            <p:ph type="body" idx="1"/>
          </p:nvPr>
        </p:nvSpPr>
        <p:spPr>
          <a:xfrm>
            <a:off x="1258888" y="2741613"/>
            <a:ext cx="15789275" cy="65341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8BB746-2ECA-F344-98ED-1729A321C084}"/>
              </a:ext>
            </a:extLst>
          </p:cNvPr>
          <p:cNvSpPr>
            <a:spLocks noGrp="1"/>
          </p:cNvSpPr>
          <p:nvPr>
            <p:ph type="dt" sz="half" idx="2"/>
          </p:nvPr>
        </p:nvSpPr>
        <p:spPr>
          <a:xfrm>
            <a:off x="1258888" y="9544050"/>
            <a:ext cx="4119562" cy="549275"/>
          </a:xfrm>
          <a:prstGeom prst="rect">
            <a:avLst/>
          </a:prstGeom>
        </p:spPr>
        <p:txBody>
          <a:bodyPr vert="horz" lIns="91440" tIns="45720" rIns="91440" bIns="45720" rtlCol="0" anchor="ctr"/>
          <a:lstStyle>
            <a:lvl1pPr algn="l">
              <a:defRPr sz="1200">
                <a:solidFill>
                  <a:schemeClr val="tx1">
                    <a:tint val="75000"/>
                  </a:schemeClr>
                </a:solidFill>
              </a:defRPr>
            </a:lvl1pPr>
          </a:lstStyle>
          <a:p>
            <a:fld id="{6F8925C2-630C-564F-9F5E-B125260E54A1}" type="datetimeFigureOut">
              <a:rPr lang="en-US" smtClean="0"/>
              <a:t>11/15/18</a:t>
            </a:fld>
            <a:endParaRPr lang="en-US"/>
          </a:p>
        </p:txBody>
      </p:sp>
      <p:sp>
        <p:nvSpPr>
          <p:cNvPr id="5" name="Footer Placeholder 4">
            <a:extLst>
              <a:ext uri="{FF2B5EF4-FFF2-40B4-BE49-F238E27FC236}">
                <a16:creationId xmlns:a16="http://schemas.microsoft.com/office/drawing/2014/main" xmlns="" id="{3FCB3CEC-FF62-C149-81C2-943606F7B1EC}"/>
              </a:ext>
            </a:extLst>
          </p:cNvPr>
          <p:cNvSpPr>
            <a:spLocks noGrp="1"/>
          </p:cNvSpPr>
          <p:nvPr>
            <p:ph type="ftr" sz="quarter" idx="3"/>
          </p:nvPr>
        </p:nvSpPr>
        <p:spPr>
          <a:xfrm>
            <a:off x="6064250" y="9544050"/>
            <a:ext cx="6178550" cy="5492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0E6FE0A-2030-EC46-A2C0-8B6FC6090D2D}"/>
              </a:ext>
            </a:extLst>
          </p:cNvPr>
          <p:cNvSpPr>
            <a:spLocks noGrp="1"/>
          </p:cNvSpPr>
          <p:nvPr>
            <p:ph type="sldNum" sz="quarter" idx="4"/>
          </p:nvPr>
        </p:nvSpPr>
        <p:spPr>
          <a:xfrm>
            <a:off x="12928600" y="9544050"/>
            <a:ext cx="4119563" cy="549275"/>
          </a:xfrm>
          <a:prstGeom prst="rect">
            <a:avLst/>
          </a:prstGeom>
        </p:spPr>
        <p:txBody>
          <a:bodyPr vert="horz" lIns="91440" tIns="45720" rIns="91440" bIns="45720" rtlCol="0" anchor="ctr"/>
          <a:lstStyle>
            <a:lvl1pPr algn="r">
              <a:defRPr sz="1200">
                <a:solidFill>
                  <a:schemeClr val="tx1">
                    <a:tint val="75000"/>
                  </a:schemeClr>
                </a:solidFill>
              </a:defRPr>
            </a:lvl1pPr>
          </a:lstStyle>
          <a:p>
            <a:fld id="{EBF02EE4-CEC8-9844-825F-8C42D8DA0DBE}" type="slidenum">
              <a:rPr lang="en-US" smtClean="0"/>
              <a:t>‹#›</a:t>
            </a:fld>
            <a:endParaRPr lang="en-US"/>
          </a:p>
        </p:txBody>
      </p:sp>
    </p:spTree>
    <p:extLst>
      <p:ext uri="{BB962C8B-B14F-4D97-AF65-F5344CB8AC3E}">
        <p14:creationId xmlns:p14="http://schemas.microsoft.com/office/powerpoint/2010/main" val="2430768806"/>
      </p:ext>
    </p:extLst>
  </p:cSld>
  <p:clrMap bg1="lt1" tx1="dk1" bg2="lt2" tx2="dk2" accent1="accent1" accent2="accent2" accent3="accent3" accent4="accent4" accent5="accent5" accent6="accent6" hlink="hlink" folHlink="folHlink"/>
  <p:sldLayoutIdLst>
    <p:sldLayoutId id="2147484483" r:id="rId1"/>
    <p:sldLayoutId id="2147484494" r:id="rId2"/>
    <p:sldLayoutId id="2147484495" r:id="rId3"/>
    <p:sldLayoutId id="2147484496" r:id="rId4"/>
    <p:sldLayoutId id="2147484484" r:id="rId5"/>
    <p:sldLayoutId id="2147484485" r:id="rId6"/>
    <p:sldLayoutId id="2147484486" r:id="rId7"/>
    <p:sldLayoutId id="2147484499" r:id="rId8"/>
    <p:sldLayoutId id="214748450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9.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7.png"/><Relationship Id="rId3" Type="http://schemas.openxmlformats.org/officeDocument/2006/relationships/image" Target="../media/image2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8.png"/><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8.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1" Type="http://schemas.openxmlformats.org/officeDocument/2006/relationships/slideLayout" Target="../slideLayouts/slideLayout21.xml"/><Relationship Id="rId2"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18.xml"/><Relationship Id="rId2"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4.png"/><Relationship Id="rId1" Type="http://schemas.openxmlformats.org/officeDocument/2006/relationships/slideLayout" Target="../slideLayouts/slideLayout18.xml"/><Relationship Id="rId2"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7.jpg"/><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1" Type="http://schemas.openxmlformats.org/officeDocument/2006/relationships/slideLayout" Target="../slideLayouts/slideLayout15.xml"/><Relationship Id="rId2"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22.emf"/><Relationship Id="rId1" Type="http://schemas.openxmlformats.org/officeDocument/2006/relationships/slideLayout" Target="../slideLayouts/slideLayout17.xml"/><Relationship Id="rId2"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26.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4.xml"/><Relationship Id="rId2"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26.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4.xml"/><Relationship Id="rId2"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22.emf"/><Relationship Id="rId1" Type="http://schemas.openxmlformats.org/officeDocument/2006/relationships/slideLayout" Target="../slideLayouts/slideLayout17.xml"/><Relationship Id="rId2"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62E4A84-A8F2-424A-AAF2-679D4EB18637}" type="slidenum">
              <a:rPr lang="en-US" smtClean="0"/>
              <a:pPr>
                <a:defRPr/>
              </a:pPr>
              <a:t>1</a:t>
            </a:fld>
            <a:endParaRPr lang="en-US" dirty="0"/>
          </a:p>
        </p:txBody>
      </p:sp>
      <p:pic>
        <p:nvPicPr>
          <p:cNvPr id="25" name="Picture 24">
            <a:extLst>
              <a:ext uri="{FF2B5EF4-FFF2-40B4-BE49-F238E27FC236}">
                <a16:creationId xmlns:a16="http://schemas.microsoft.com/office/drawing/2014/main" xmlns="" id="{2EFCA265-70C6-B345-933F-A3E3E2613D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56507" y="9550772"/>
            <a:ext cx="932338" cy="720444"/>
          </a:xfrm>
          <a:prstGeom prst="rect">
            <a:avLst/>
          </a:prstGeom>
        </p:spPr>
      </p:pic>
      <p:grpSp>
        <p:nvGrpSpPr>
          <p:cNvPr id="6" name="Group 5"/>
          <p:cNvGrpSpPr/>
          <p:nvPr/>
        </p:nvGrpSpPr>
        <p:grpSpPr>
          <a:xfrm>
            <a:off x="-1" y="-1"/>
            <a:ext cx="13324115" cy="5992587"/>
            <a:chOff x="474854" y="939501"/>
            <a:chExt cx="17341466" cy="8419111"/>
          </a:xfrm>
        </p:grpSpPr>
        <p:pic>
          <p:nvPicPr>
            <p:cNvPr id="7" name="Picture 6">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854" y="939501"/>
              <a:ext cx="17341466" cy="8419111"/>
            </a:xfrm>
            <a:prstGeom prst="rect">
              <a:avLst/>
            </a:prstGeom>
          </p:spPr>
        </p:pic>
        <p:sp>
          <p:nvSpPr>
            <p:cNvPr id="8" name="Oval 7">
              <a:extLst/>
            </p:cNvPr>
            <p:cNvSpPr/>
            <p:nvPr/>
          </p:nvSpPr>
          <p:spPr>
            <a:xfrm>
              <a:off x="5562093" y="2535382"/>
              <a:ext cx="1399309" cy="1399309"/>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p:cNvPr>
            <p:cNvSpPr/>
            <p:nvPr/>
          </p:nvSpPr>
          <p:spPr>
            <a:xfrm>
              <a:off x="3317657" y="6986663"/>
              <a:ext cx="803565" cy="803565"/>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p:cNvPr>
            <p:cNvSpPr/>
            <p:nvPr/>
          </p:nvSpPr>
          <p:spPr>
            <a:xfrm>
              <a:off x="3161792" y="2944774"/>
              <a:ext cx="1100754" cy="1100754"/>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p:cNvPr>
            <p:cNvSpPr/>
            <p:nvPr/>
          </p:nvSpPr>
          <p:spPr>
            <a:xfrm>
              <a:off x="1457682" y="4316376"/>
              <a:ext cx="1291941" cy="1291941"/>
            </a:xfrm>
            <a:prstGeom prst="ellipse">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p:cNvPr>
            <p:cNvGrpSpPr/>
            <p:nvPr/>
          </p:nvGrpSpPr>
          <p:grpSpPr>
            <a:xfrm>
              <a:off x="3500364" y="7148733"/>
              <a:ext cx="438150" cy="479425"/>
              <a:chOff x="5959475" y="-660400"/>
              <a:chExt cx="438150" cy="479425"/>
            </a:xfrm>
          </p:grpSpPr>
          <p:sp>
            <p:nvSpPr>
              <p:cNvPr id="101" name="Freeform 5">
                <a:extLst/>
              </p:cNvPr>
              <p:cNvSpPr>
                <a:spLocks/>
              </p:cNvSpPr>
              <p:nvPr/>
            </p:nvSpPr>
            <p:spPr bwMode="auto">
              <a:xfrm>
                <a:off x="6169025" y="-396875"/>
                <a:ext cx="19050" cy="3175"/>
              </a:xfrm>
              <a:custGeom>
                <a:avLst/>
                <a:gdLst>
                  <a:gd name="T0" fmla="*/ 12 w 12"/>
                  <a:gd name="T1" fmla="*/ 0 h 2"/>
                  <a:gd name="T2" fmla="*/ 12 w 12"/>
                  <a:gd name="T3" fmla="*/ 0 h 2"/>
                  <a:gd name="T4" fmla="*/ 6 w 12"/>
                  <a:gd name="T5" fmla="*/ 2 h 2"/>
                  <a:gd name="T6" fmla="*/ 6 w 12"/>
                  <a:gd name="T7" fmla="*/ 2 h 2"/>
                  <a:gd name="T8" fmla="*/ 2 w 12"/>
                  <a:gd name="T9" fmla="*/ 0 h 2"/>
                  <a:gd name="T10" fmla="*/ 0 w 12"/>
                  <a:gd name="T11" fmla="*/ 0 h 2"/>
                </a:gdLst>
                <a:ahLst/>
                <a:cxnLst>
                  <a:cxn ang="0">
                    <a:pos x="T0" y="T1"/>
                  </a:cxn>
                  <a:cxn ang="0">
                    <a:pos x="T2" y="T3"/>
                  </a:cxn>
                  <a:cxn ang="0">
                    <a:pos x="T4" y="T5"/>
                  </a:cxn>
                  <a:cxn ang="0">
                    <a:pos x="T6" y="T7"/>
                  </a:cxn>
                  <a:cxn ang="0">
                    <a:pos x="T8" y="T9"/>
                  </a:cxn>
                  <a:cxn ang="0">
                    <a:pos x="T10" y="T11"/>
                  </a:cxn>
                </a:cxnLst>
                <a:rect l="0" t="0" r="r" b="b"/>
                <a:pathLst>
                  <a:path w="12" h="2">
                    <a:moveTo>
                      <a:pt x="12" y="0"/>
                    </a:moveTo>
                    <a:lnTo>
                      <a:pt x="12" y="0"/>
                    </a:lnTo>
                    <a:lnTo>
                      <a:pt x="6" y="2"/>
                    </a:lnTo>
                    <a:lnTo>
                      <a:pt x="6" y="2"/>
                    </a:lnTo>
                    <a:lnTo>
                      <a:pt x="2" y="0"/>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6">
                <a:extLst/>
              </p:cNvPr>
              <p:cNvSpPr>
                <a:spLocks/>
              </p:cNvSpPr>
              <p:nvPr/>
            </p:nvSpPr>
            <p:spPr bwMode="auto">
              <a:xfrm>
                <a:off x="6200775" y="-479425"/>
                <a:ext cx="44450" cy="12700"/>
              </a:xfrm>
              <a:custGeom>
                <a:avLst/>
                <a:gdLst>
                  <a:gd name="T0" fmla="*/ 28 w 28"/>
                  <a:gd name="T1" fmla="*/ 8 h 8"/>
                  <a:gd name="T2" fmla="*/ 28 w 28"/>
                  <a:gd name="T3" fmla="*/ 8 h 8"/>
                  <a:gd name="T4" fmla="*/ 22 w 28"/>
                  <a:gd name="T5" fmla="*/ 4 h 8"/>
                  <a:gd name="T6" fmla="*/ 16 w 28"/>
                  <a:gd name="T7" fmla="*/ 2 h 8"/>
                  <a:gd name="T8" fmla="*/ 12 w 28"/>
                  <a:gd name="T9" fmla="*/ 0 h 8"/>
                  <a:gd name="T10" fmla="*/ 8 w 28"/>
                  <a:gd name="T11" fmla="*/ 2 h 8"/>
                  <a:gd name="T12" fmla="*/ 2 w 28"/>
                  <a:gd name="T13" fmla="*/ 4 h 8"/>
                  <a:gd name="T14" fmla="*/ 0 w 28"/>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8">
                    <a:moveTo>
                      <a:pt x="28" y="8"/>
                    </a:moveTo>
                    <a:lnTo>
                      <a:pt x="28" y="8"/>
                    </a:lnTo>
                    <a:lnTo>
                      <a:pt x="22" y="4"/>
                    </a:lnTo>
                    <a:lnTo>
                      <a:pt x="16" y="2"/>
                    </a:lnTo>
                    <a:lnTo>
                      <a:pt x="12" y="0"/>
                    </a:lnTo>
                    <a:lnTo>
                      <a:pt x="8" y="2"/>
                    </a:lnTo>
                    <a:lnTo>
                      <a:pt x="2" y="4"/>
                    </a:lnTo>
                    <a:lnTo>
                      <a:pt x="0" y="6"/>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7">
                <a:extLst/>
              </p:cNvPr>
              <p:cNvSpPr>
                <a:spLocks/>
              </p:cNvSpPr>
              <p:nvPr/>
            </p:nvSpPr>
            <p:spPr bwMode="auto">
              <a:xfrm>
                <a:off x="6216650" y="-476250"/>
                <a:ext cx="12700" cy="15875"/>
              </a:xfrm>
              <a:custGeom>
                <a:avLst/>
                <a:gdLst>
                  <a:gd name="T0" fmla="*/ 0 w 8"/>
                  <a:gd name="T1" fmla="*/ 6 h 10"/>
                  <a:gd name="T2" fmla="*/ 0 w 8"/>
                  <a:gd name="T3" fmla="*/ 6 h 10"/>
                  <a:gd name="T4" fmla="*/ 0 w 8"/>
                  <a:gd name="T5" fmla="*/ 2 h 10"/>
                  <a:gd name="T6" fmla="*/ 4 w 8"/>
                  <a:gd name="T7" fmla="*/ 0 h 10"/>
                  <a:gd name="T8" fmla="*/ 4 w 8"/>
                  <a:gd name="T9" fmla="*/ 0 h 10"/>
                  <a:gd name="T10" fmla="*/ 6 w 8"/>
                  <a:gd name="T11" fmla="*/ 2 h 10"/>
                  <a:gd name="T12" fmla="*/ 8 w 8"/>
                  <a:gd name="T13" fmla="*/ 6 h 10"/>
                  <a:gd name="T14" fmla="*/ 8 w 8"/>
                  <a:gd name="T15" fmla="*/ 6 h 10"/>
                  <a:gd name="T16" fmla="*/ 6 w 8"/>
                  <a:gd name="T17" fmla="*/ 8 h 10"/>
                  <a:gd name="T18" fmla="*/ 4 w 8"/>
                  <a:gd name="T19" fmla="*/ 10 h 10"/>
                  <a:gd name="T20" fmla="*/ 4 w 8"/>
                  <a:gd name="T21" fmla="*/ 10 h 10"/>
                  <a:gd name="T22" fmla="*/ 0 w 8"/>
                  <a:gd name="T23" fmla="*/ 8 h 10"/>
                  <a:gd name="T24" fmla="*/ 0 w 8"/>
                  <a:gd name="T25" fmla="*/ 6 h 10"/>
                  <a:gd name="T26" fmla="*/ 0 w 8"/>
                  <a:gd name="T2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0">
                    <a:moveTo>
                      <a:pt x="0" y="6"/>
                    </a:moveTo>
                    <a:lnTo>
                      <a:pt x="0" y="6"/>
                    </a:lnTo>
                    <a:lnTo>
                      <a:pt x="0" y="2"/>
                    </a:lnTo>
                    <a:lnTo>
                      <a:pt x="4" y="0"/>
                    </a:lnTo>
                    <a:lnTo>
                      <a:pt x="4" y="0"/>
                    </a:lnTo>
                    <a:lnTo>
                      <a:pt x="6" y="2"/>
                    </a:lnTo>
                    <a:lnTo>
                      <a:pt x="8" y="6"/>
                    </a:lnTo>
                    <a:lnTo>
                      <a:pt x="8" y="6"/>
                    </a:lnTo>
                    <a:lnTo>
                      <a:pt x="6" y="8"/>
                    </a:lnTo>
                    <a:lnTo>
                      <a:pt x="4" y="10"/>
                    </a:lnTo>
                    <a:lnTo>
                      <a:pt x="4" y="10"/>
                    </a:lnTo>
                    <a:lnTo>
                      <a:pt x="0" y="8"/>
                    </a:lnTo>
                    <a:lnTo>
                      <a:pt x="0" y="6"/>
                    </a:lnTo>
                    <a:lnTo>
                      <a:pt x="0" y="6"/>
                    </a:lnTo>
                    <a:close/>
                  </a:path>
                </a:pathLst>
              </a:custGeom>
              <a:solidFill>
                <a:srgbClr val="414141"/>
              </a:solidFill>
              <a:ln w="127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8">
                <a:extLst/>
              </p:cNvPr>
              <p:cNvSpPr>
                <a:spLocks/>
              </p:cNvSpPr>
              <p:nvPr/>
            </p:nvSpPr>
            <p:spPr bwMode="auto">
              <a:xfrm>
                <a:off x="6216650" y="-476250"/>
                <a:ext cx="12700" cy="15875"/>
              </a:xfrm>
              <a:custGeom>
                <a:avLst/>
                <a:gdLst>
                  <a:gd name="T0" fmla="*/ 0 w 8"/>
                  <a:gd name="T1" fmla="*/ 6 h 10"/>
                  <a:gd name="T2" fmla="*/ 0 w 8"/>
                  <a:gd name="T3" fmla="*/ 6 h 10"/>
                  <a:gd name="T4" fmla="*/ 0 w 8"/>
                  <a:gd name="T5" fmla="*/ 2 h 10"/>
                  <a:gd name="T6" fmla="*/ 4 w 8"/>
                  <a:gd name="T7" fmla="*/ 0 h 10"/>
                  <a:gd name="T8" fmla="*/ 4 w 8"/>
                  <a:gd name="T9" fmla="*/ 0 h 10"/>
                  <a:gd name="T10" fmla="*/ 6 w 8"/>
                  <a:gd name="T11" fmla="*/ 2 h 10"/>
                  <a:gd name="T12" fmla="*/ 8 w 8"/>
                  <a:gd name="T13" fmla="*/ 6 h 10"/>
                  <a:gd name="T14" fmla="*/ 8 w 8"/>
                  <a:gd name="T15" fmla="*/ 6 h 10"/>
                  <a:gd name="T16" fmla="*/ 6 w 8"/>
                  <a:gd name="T17" fmla="*/ 8 h 10"/>
                  <a:gd name="T18" fmla="*/ 4 w 8"/>
                  <a:gd name="T19" fmla="*/ 10 h 10"/>
                  <a:gd name="T20" fmla="*/ 4 w 8"/>
                  <a:gd name="T21" fmla="*/ 10 h 10"/>
                  <a:gd name="T22" fmla="*/ 0 w 8"/>
                  <a:gd name="T23" fmla="*/ 8 h 10"/>
                  <a:gd name="T24" fmla="*/ 0 w 8"/>
                  <a:gd name="T25" fmla="*/ 6 h 10"/>
                  <a:gd name="T26" fmla="*/ 0 w 8"/>
                  <a:gd name="T2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0">
                    <a:moveTo>
                      <a:pt x="0" y="6"/>
                    </a:moveTo>
                    <a:lnTo>
                      <a:pt x="0" y="6"/>
                    </a:lnTo>
                    <a:lnTo>
                      <a:pt x="0" y="2"/>
                    </a:lnTo>
                    <a:lnTo>
                      <a:pt x="4" y="0"/>
                    </a:lnTo>
                    <a:lnTo>
                      <a:pt x="4" y="0"/>
                    </a:lnTo>
                    <a:lnTo>
                      <a:pt x="6" y="2"/>
                    </a:lnTo>
                    <a:lnTo>
                      <a:pt x="8" y="6"/>
                    </a:lnTo>
                    <a:lnTo>
                      <a:pt x="8" y="6"/>
                    </a:lnTo>
                    <a:lnTo>
                      <a:pt x="6" y="8"/>
                    </a:lnTo>
                    <a:lnTo>
                      <a:pt x="4" y="10"/>
                    </a:lnTo>
                    <a:lnTo>
                      <a:pt x="4" y="10"/>
                    </a:lnTo>
                    <a:lnTo>
                      <a:pt x="0" y="8"/>
                    </a:lnTo>
                    <a:lnTo>
                      <a:pt x="0" y="6"/>
                    </a:lnTo>
                    <a:lnTo>
                      <a:pt x="0" y="6"/>
                    </a:lnTo>
                    <a:close/>
                  </a:path>
                </a:pathLst>
              </a:custGeom>
              <a:solidFill>
                <a:srgbClr val="FFFFFF"/>
              </a:solidFill>
              <a:ln w="127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9">
                <a:extLst/>
              </p:cNvPr>
              <p:cNvSpPr>
                <a:spLocks/>
              </p:cNvSpPr>
              <p:nvPr/>
            </p:nvSpPr>
            <p:spPr bwMode="auto">
              <a:xfrm>
                <a:off x="6108700" y="-479425"/>
                <a:ext cx="47625" cy="12700"/>
              </a:xfrm>
              <a:custGeom>
                <a:avLst/>
                <a:gdLst>
                  <a:gd name="T0" fmla="*/ 0 w 30"/>
                  <a:gd name="T1" fmla="*/ 6 h 8"/>
                  <a:gd name="T2" fmla="*/ 0 w 30"/>
                  <a:gd name="T3" fmla="*/ 6 h 8"/>
                  <a:gd name="T4" fmla="*/ 4 w 30"/>
                  <a:gd name="T5" fmla="*/ 4 h 8"/>
                  <a:gd name="T6" fmla="*/ 10 w 30"/>
                  <a:gd name="T7" fmla="*/ 2 h 8"/>
                  <a:gd name="T8" fmla="*/ 14 w 30"/>
                  <a:gd name="T9" fmla="*/ 0 h 8"/>
                  <a:gd name="T10" fmla="*/ 18 w 30"/>
                  <a:gd name="T11" fmla="*/ 2 h 8"/>
                  <a:gd name="T12" fmla="*/ 24 w 30"/>
                  <a:gd name="T13" fmla="*/ 4 h 8"/>
                  <a:gd name="T14" fmla="*/ 30 w 30"/>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8">
                    <a:moveTo>
                      <a:pt x="0" y="6"/>
                    </a:moveTo>
                    <a:lnTo>
                      <a:pt x="0" y="6"/>
                    </a:lnTo>
                    <a:lnTo>
                      <a:pt x="4" y="4"/>
                    </a:lnTo>
                    <a:lnTo>
                      <a:pt x="10" y="2"/>
                    </a:lnTo>
                    <a:lnTo>
                      <a:pt x="14" y="0"/>
                    </a:lnTo>
                    <a:lnTo>
                      <a:pt x="18" y="2"/>
                    </a:lnTo>
                    <a:lnTo>
                      <a:pt x="24" y="4"/>
                    </a:lnTo>
                    <a:lnTo>
                      <a:pt x="30" y="8"/>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
                <a:extLst/>
              </p:cNvPr>
              <p:cNvSpPr>
                <a:spLocks/>
              </p:cNvSpPr>
              <p:nvPr/>
            </p:nvSpPr>
            <p:spPr bwMode="auto">
              <a:xfrm>
                <a:off x="6127750" y="-476250"/>
                <a:ext cx="12700" cy="15875"/>
              </a:xfrm>
              <a:custGeom>
                <a:avLst/>
                <a:gdLst>
                  <a:gd name="T0" fmla="*/ 0 w 8"/>
                  <a:gd name="T1" fmla="*/ 6 h 10"/>
                  <a:gd name="T2" fmla="*/ 0 w 8"/>
                  <a:gd name="T3" fmla="*/ 6 h 10"/>
                  <a:gd name="T4" fmla="*/ 0 w 8"/>
                  <a:gd name="T5" fmla="*/ 2 h 10"/>
                  <a:gd name="T6" fmla="*/ 4 w 8"/>
                  <a:gd name="T7" fmla="*/ 0 h 10"/>
                  <a:gd name="T8" fmla="*/ 4 w 8"/>
                  <a:gd name="T9" fmla="*/ 0 h 10"/>
                  <a:gd name="T10" fmla="*/ 6 w 8"/>
                  <a:gd name="T11" fmla="*/ 2 h 10"/>
                  <a:gd name="T12" fmla="*/ 8 w 8"/>
                  <a:gd name="T13" fmla="*/ 6 h 10"/>
                  <a:gd name="T14" fmla="*/ 8 w 8"/>
                  <a:gd name="T15" fmla="*/ 6 h 10"/>
                  <a:gd name="T16" fmla="*/ 6 w 8"/>
                  <a:gd name="T17" fmla="*/ 8 h 10"/>
                  <a:gd name="T18" fmla="*/ 4 w 8"/>
                  <a:gd name="T19" fmla="*/ 10 h 10"/>
                  <a:gd name="T20" fmla="*/ 4 w 8"/>
                  <a:gd name="T21" fmla="*/ 10 h 10"/>
                  <a:gd name="T22" fmla="*/ 0 w 8"/>
                  <a:gd name="T23" fmla="*/ 8 h 10"/>
                  <a:gd name="T24" fmla="*/ 0 w 8"/>
                  <a:gd name="T25" fmla="*/ 6 h 10"/>
                  <a:gd name="T26" fmla="*/ 0 w 8"/>
                  <a:gd name="T2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0">
                    <a:moveTo>
                      <a:pt x="0" y="6"/>
                    </a:moveTo>
                    <a:lnTo>
                      <a:pt x="0" y="6"/>
                    </a:lnTo>
                    <a:lnTo>
                      <a:pt x="0" y="2"/>
                    </a:lnTo>
                    <a:lnTo>
                      <a:pt x="4" y="0"/>
                    </a:lnTo>
                    <a:lnTo>
                      <a:pt x="4" y="0"/>
                    </a:lnTo>
                    <a:lnTo>
                      <a:pt x="6" y="2"/>
                    </a:lnTo>
                    <a:lnTo>
                      <a:pt x="8" y="6"/>
                    </a:lnTo>
                    <a:lnTo>
                      <a:pt x="8" y="6"/>
                    </a:lnTo>
                    <a:lnTo>
                      <a:pt x="6" y="8"/>
                    </a:lnTo>
                    <a:lnTo>
                      <a:pt x="4" y="10"/>
                    </a:lnTo>
                    <a:lnTo>
                      <a:pt x="4" y="10"/>
                    </a:lnTo>
                    <a:lnTo>
                      <a:pt x="0" y="8"/>
                    </a:lnTo>
                    <a:lnTo>
                      <a:pt x="0" y="6"/>
                    </a:lnTo>
                    <a:lnTo>
                      <a:pt x="0" y="6"/>
                    </a:lnTo>
                    <a:close/>
                  </a:path>
                </a:pathLst>
              </a:custGeom>
              <a:solidFill>
                <a:srgbClr val="414141"/>
              </a:solidFill>
              <a:ln w="127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1">
                <a:extLst/>
              </p:cNvPr>
              <p:cNvSpPr>
                <a:spLocks/>
              </p:cNvSpPr>
              <p:nvPr/>
            </p:nvSpPr>
            <p:spPr bwMode="auto">
              <a:xfrm>
                <a:off x="6127750" y="-476250"/>
                <a:ext cx="12700" cy="15875"/>
              </a:xfrm>
              <a:custGeom>
                <a:avLst/>
                <a:gdLst>
                  <a:gd name="T0" fmla="*/ 0 w 8"/>
                  <a:gd name="T1" fmla="*/ 6 h 10"/>
                  <a:gd name="T2" fmla="*/ 0 w 8"/>
                  <a:gd name="T3" fmla="*/ 6 h 10"/>
                  <a:gd name="T4" fmla="*/ 0 w 8"/>
                  <a:gd name="T5" fmla="*/ 2 h 10"/>
                  <a:gd name="T6" fmla="*/ 4 w 8"/>
                  <a:gd name="T7" fmla="*/ 0 h 10"/>
                  <a:gd name="T8" fmla="*/ 4 w 8"/>
                  <a:gd name="T9" fmla="*/ 0 h 10"/>
                  <a:gd name="T10" fmla="*/ 6 w 8"/>
                  <a:gd name="T11" fmla="*/ 2 h 10"/>
                  <a:gd name="T12" fmla="*/ 8 w 8"/>
                  <a:gd name="T13" fmla="*/ 6 h 10"/>
                  <a:gd name="T14" fmla="*/ 8 w 8"/>
                  <a:gd name="T15" fmla="*/ 6 h 10"/>
                  <a:gd name="T16" fmla="*/ 6 w 8"/>
                  <a:gd name="T17" fmla="*/ 8 h 10"/>
                  <a:gd name="T18" fmla="*/ 4 w 8"/>
                  <a:gd name="T19" fmla="*/ 10 h 10"/>
                  <a:gd name="T20" fmla="*/ 4 w 8"/>
                  <a:gd name="T21" fmla="*/ 10 h 10"/>
                  <a:gd name="T22" fmla="*/ 0 w 8"/>
                  <a:gd name="T23" fmla="*/ 8 h 10"/>
                  <a:gd name="T24" fmla="*/ 0 w 8"/>
                  <a:gd name="T25" fmla="*/ 6 h 10"/>
                  <a:gd name="T26" fmla="*/ 0 w 8"/>
                  <a:gd name="T2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0">
                    <a:moveTo>
                      <a:pt x="0" y="6"/>
                    </a:moveTo>
                    <a:lnTo>
                      <a:pt x="0" y="6"/>
                    </a:lnTo>
                    <a:lnTo>
                      <a:pt x="0" y="2"/>
                    </a:lnTo>
                    <a:lnTo>
                      <a:pt x="4" y="0"/>
                    </a:lnTo>
                    <a:lnTo>
                      <a:pt x="4" y="0"/>
                    </a:lnTo>
                    <a:lnTo>
                      <a:pt x="6" y="2"/>
                    </a:lnTo>
                    <a:lnTo>
                      <a:pt x="8" y="6"/>
                    </a:lnTo>
                    <a:lnTo>
                      <a:pt x="8" y="6"/>
                    </a:lnTo>
                    <a:lnTo>
                      <a:pt x="6" y="8"/>
                    </a:lnTo>
                    <a:lnTo>
                      <a:pt x="4" y="10"/>
                    </a:lnTo>
                    <a:lnTo>
                      <a:pt x="4" y="10"/>
                    </a:lnTo>
                    <a:lnTo>
                      <a:pt x="0" y="8"/>
                    </a:lnTo>
                    <a:lnTo>
                      <a:pt x="0" y="6"/>
                    </a:lnTo>
                    <a:lnTo>
                      <a:pt x="0" y="6"/>
                    </a:lnTo>
                    <a:close/>
                  </a:path>
                </a:pathLst>
              </a:custGeom>
              <a:solidFill>
                <a:srgbClr val="FFFFFF"/>
              </a:solidFill>
              <a:ln w="127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2">
                <a:extLst/>
              </p:cNvPr>
              <p:cNvSpPr>
                <a:spLocks/>
              </p:cNvSpPr>
              <p:nvPr/>
            </p:nvSpPr>
            <p:spPr bwMode="auto">
              <a:xfrm>
                <a:off x="6172200" y="-349250"/>
                <a:ext cx="15875" cy="3175"/>
              </a:xfrm>
              <a:custGeom>
                <a:avLst/>
                <a:gdLst>
                  <a:gd name="T0" fmla="*/ 10 w 10"/>
                  <a:gd name="T1" fmla="*/ 0 h 2"/>
                  <a:gd name="T2" fmla="*/ 10 w 10"/>
                  <a:gd name="T3" fmla="*/ 0 h 2"/>
                  <a:gd name="T4" fmla="*/ 4 w 10"/>
                  <a:gd name="T5" fmla="*/ 2 h 2"/>
                  <a:gd name="T6" fmla="*/ 4 w 10"/>
                  <a:gd name="T7" fmla="*/ 2 h 2"/>
                  <a:gd name="T8" fmla="*/ 2 w 10"/>
                  <a:gd name="T9" fmla="*/ 2 h 2"/>
                  <a:gd name="T10" fmla="*/ 0 w 10"/>
                  <a:gd name="T11" fmla="*/ 0 h 2"/>
                </a:gdLst>
                <a:ahLst/>
                <a:cxnLst>
                  <a:cxn ang="0">
                    <a:pos x="T0" y="T1"/>
                  </a:cxn>
                  <a:cxn ang="0">
                    <a:pos x="T2" y="T3"/>
                  </a:cxn>
                  <a:cxn ang="0">
                    <a:pos x="T4" y="T5"/>
                  </a:cxn>
                  <a:cxn ang="0">
                    <a:pos x="T6" y="T7"/>
                  </a:cxn>
                  <a:cxn ang="0">
                    <a:pos x="T8" y="T9"/>
                  </a:cxn>
                  <a:cxn ang="0">
                    <a:pos x="T10" y="T11"/>
                  </a:cxn>
                </a:cxnLst>
                <a:rect l="0" t="0" r="r" b="b"/>
                <a:pathLst>
                  <a:path w="10" h="2">
                    <a:moveTo>
                      <a:pt x="10" y="0"/>
                    </a:moveTo>
                    <a:lnTo>
                      <a:pt x="10" y="0"/>
                    </a:lnTo>
                    <a:lnTo>
                      <a:pt x="4" y="2"/>
                    </a:lnTo>
                    <a:lnTo>
                      <a:pt x="4" y="2"/>
                    </a:lnTo>
                    <a:lnTo>
                      <a:pt x="2" y="2"/>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13">
                <a:extLst/>
              </p:cNvPr>
              <p:cNvSpPr>
                <a:spLocks/>
              </p:cNvSpPr>
              <p:nvPr/>
            </p:nvSpPr>
            <p:spPr bwMode="auto">
              <a:xfrm>
                <a:off x="5959475" y="-314325"/>
                <a:ext cx="149225" cy="133350"/>
              </a:xfrm>
              <a:custGeom>
                <a:avLst/>
                <a:gdLst>
                  <a:gd name="T0" fmla="*/ 0 w 94"/>
                  <a:gd name="T1" fmla="*/ 84 h 84"/>
                  <a:gd name="T2" fmla="*/ 0 w 94"/>
                  <a:gd name="T3" fmla="*/ 84 h 84"/>
                  <a:gd name="T4" fmla="*/ 2 w 94"/>
                  <a:gd name="T5" fmla="*/ 74 h 84"/>
                  <a:gd name="T6" fmla="*/ 4 w 94"/>
                  <a:gd name="T7" fmla="*/ 60 h 84"/>
                  <a:gd name="T8" fmla="*/ 8 w 94"/>
                  <a:gd name="T9" fmla="*/ 46 h 84"/>
                  <a:gd name="T10" fmla="*/ 10 w 94"/>
                  <a:gd name="T11" fmla="*/ 42 h 84"/>
                  <a:gd name="T12" fmla="*/ 14 w 94"/>
                  <a:gd name="T13" fmla="*/ 36 h 84"/>
                  <a:gd name="T14" fmla="*/ 14 w 94"/>
                  <a:gd name="T15" fmla="*/ 36 h 84"/>
                  <a:gd name="T16" fmla="*/ 30 w 94"/>
                  <a:gd name="T17" fmla="*/ 26 h 84"/>
                  <a:gd name="T18" fmla="*/ 54 w 94"/>
                  <a:gd name="T19" fmla="*/ 16 h 84"/>
                  <a:gd name="T20" fmla="*/ 94 w 94"/>
                  <a:gd name="T2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84">
                    <a:moveTo>
                      <a:pt x="0" y="84"/>
                    </a:moveTo>
                    <a:lnTo>
                      <a:pt x="0" y="84"/>
                    </a:lnTo>
                    <a:lnTo>
                      <a:pt x="2" y="74"/>
                    </a:lnTo>
                    <a:lnTo>
                      <a:pt x="4" y="60"/>
                    </a:lnTo>
                    <a:lnTo>
                      <a:pt x="8" y="46"/>
                    </a:lnTo>
                    <a:lnTo>
                      <a:pt x="10" y="42"/>
                    </a:lnTo>
                    <a:lnTo>
                      <a:pt x="14" y="36"/>
                    </a:lnTo>
                    <a:lnTo>
                      <a:pt x="14" y="36"/>
                    </a:lnTo>
                    <a:lnTo>
                      <a:pt x="30" y="26"/>
                    </a:lnTo>
                    <a:lnTo>
                      <a:pt x="54" y="16"/>
                    </a:lnTo>
                    <a:lnTo>
                      <a:pt x="94"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14">
                <a:extLst/>
              </p:cNvPr>
              <p:cNvSpPr>
                <a:spLocks/>
              </p:cNvSpPr>
              <p:nvPr/>
            </p:nvSpPr>
            <p:spPr bwMode="auto">
              <a:xfrm>
                <a:off x="6245225" y="-320675"/>
                <a:ext cx="152400" cy="139700"/>
              </a:xfrm>
              <a:custGeom>
                <a:avLst/>
                <a:gdLst>
                  <a:gd name="T0" fmla="*/ 0 w 96"/>
                  <a:gd name="T1" fmla="*/ 0 h 88"/>
                  <a:gd name="T2" fmla="*/ 0 w 96"/>
                  <a:gd name="T3" fmla="*/ 0 h 88"/>
                  <a:gd name="T4" fmla="*/ 40 w 96"/>
                  <a:gd name="T5" fmla="*/ 18 h 88"/>
                  <a:gd name="T6" fmla="*/ 64 w 96"/>
                  <a:gd name="T7" fmla="*/ 30 h 88"/>
                  <a:gd name="T8" fmla="*/ 80 w 96"/>
                  <a:gd name="T9" fmla="*/ 40 h 88"/>
                  <a:gd name="T10" fmla="*/ 80 w 96"/>
                  <a:gd name="T11" fmla="*/ 40 h 88"/>
                  <a:gd name="T12" fmla="*/ 84 w 96"/>
                  <a:gd name="T13" fmla="*/ 46 h 88"/>
                  <a:gd name="T14" fmla="*/ 88 w 96"/>
                  <a:gd name="T15" fmla="*/ 52 h 88"/>
                  <a:gd name="T16" fmla="*/ 92 w 96"/>
                  <a:gd name="T17" fmla="*/ 64 h 88"/>
                  <a:gd name="T18" fmla="*/ 96 w 96"/>
                  <a:gd name="T1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88">
                    <a:moveTo>
                      <a:pt x="0" y="0"/>
                    </a:moveTo>
                    <a:lnTo>
                      <a:pt x="0" y="0"/>
                    </a:lnTo>
                    <a:lnTo>
                      <a:pt x="40" y="18"/>
                    </a:lnTo>
                    <a:lnTo>
                      <a:pt x="64" y="30"/>
                    </a:lnTo>
                    <a:lnTo>
                      <a:pt x="80" y="40"/>
                    </a:lnTo>
                    <a:lnTo>
                      <a:pt x="80" y="40"/>
                    </a:lnTo>
                    <a:lnTo>
                      <a:pt x="84" y="46"/>
                    </a:lnTo>
                    <a:lnTo>
                      <a:pt x="88" y="52"/>
                    </a:lnTo>
                    <a:lnTo>
                      <a:pt x="92" y="64"/>
                    </a:lnTo>
                    <a:lnTo>
                      <a:pt x="96" y="88"/>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5">
                <a:extLst/>
              </p:cNvPr>
              <p:cNvSpPr>
                <a:spLocks/>
              </p:cNvSpPr>
              <p:nvPr/>
            </p:nvSpPr>
            <p:spPr bwMode="auto">
              <a:xfrm>
                <a:off x="6076950" y="-546100"/>
                <a:ext cx="209550" cy="234950"/>
              </a:xfrm>
              <a:custGeom>
                <a:avLst/>
                <a:gdLst>
                  <a:gd name="T0" fmla="*/ 116 w 132"/>
                  <a:gd name="T1" fmla="*/ 0 h 148"/>
                  <a:gd name="T2" fmla="*/ 116 w 132"/>
                  <a:gd name="T3" fmla="*/ 0 h 148"/>
                  <a:gd name="T4" fmla="*/ 124 w 132"/>
                  <a:gd name="T5" fmla="*/ 18 h 148"/>
                  <a:gd name="T6" fmla="*/ 128 w 132"/>
                  <a:gd name="T7" fmla="*/ 36 h 148"/>
                  <a:gd name="T8" fmla="*/ 132 w 132"/>
                  <a:gd name="T9" fmla="*/ 54 h 148"/>
                  <a:gd name="T10" fmla="*/ 132 w 132"/>
                  <a:gd name="T11" fmla="*/ 68 h 148"/>
                  <a:gd name="T12" fmla="*/ 132 w 132"/>
                  <a:gd name="T13" fmla="*/ 68 h 148"/>
                  <a:gd name="T14" fmla="*/ 130 w 132"/>
                  <a:gd name="T15" fmla="*/ 74 h 148"/>
                  <a:gd name="T16" fmla="*/ 126 w 132"/>
                  <a:gd name="T17" fmla="*/ 90 h 148"/>
                  <a:gd name="T18" fmla="*/ 126 w 132"/>
                  <a:gd name="T19" fmla="*/ 90 h 148"/>
                  <a:gd name="T20" fmla="*/ 120 w 132"/>
                  <a:gd name="T21" fmla="*/ 106 h 148"/>
                  <a:gd name="T22" fmla="*/ 114 w 132"/>
                  <a:gd name="T23" fmla="*/ 116 h 148"/>
                  <a:gd name="T24" fmla="*/ 108 w 132"/>
                  <a:gd name="T25" fmla="*/ 124 h 148"/>
                  <a:gd name="T26" fmla="*/ 108 w 132"/>
                  <a:gd name="T27" fmla="*/ 124 h 148"/>
                  <a:gd name="T28" fmla="*/ 108 w 132"/>
                  <a:gd name="T29" fmla="*/ 124 h 148"/>
                  <a:gd name="T30" fmla="*/ 98 w 132"/>
                  <a:gd name="T31" fmla="*/ 134 h 148"/>
                  <a:gd name="T32" fmla="*/ 86 w 132"/>
                  <a:gd name="T33" fmla="*/ 142 h 148"/>
                  <a:gd name="T34" fmla="*/ 76 w 132"/>
                  <a:gd name="T35" fmla="*/ 146 h 148"/>
                  <a:gd name="T36" fmla="*/ 64 w 132"/>
                  <a:gd name="T37" fmla="*/ 148 h 148"/>
                  <a:gd name="T38" fmla="*/ 64 w 132"/>
                  <a:gd name="T39" fmla="*/ 148 h 148"/>
                  <a:gd name="T40" fmla="*/ 52 w 132"/>
                  <a:gd name="T41" fmla="*/ 146 h 148"/>
                  <a:gd name="T42" fmla="*/ 40 w 132"/>
                  <a:gd name="T43" fmla="*/ 140 h 148"/>
                  <a:gd name="T44" fmla="*/ 28 w 132"/>
                  <a:gd name="T45" fmla="*/ 130 h 148"/>
                  <a:gd name="T46" fmla="*/ 18 w 132"/>
                  <a:gd name="T47" fmla="*/ 120 h 148"/>
                  <a:gd name="T48" fmla="*/ 18 w 132"/>
                  <a:gd name="T49" fmla="*/ 120 h 148"/>
                  <a:gd name="T50" fmla="*/ 10 w 132"/>
                  <a:gd name="T51" fmla="*/ 110 h 148"/>
                  <a:gd name="T52" fmla="*/ 4 w 132"/>
                  <a:gd name="T53" fmla="*/ 100 h 148"/>
                  <a:gd name="T54" fmla="*/ 0 w 132"/>
                  <a:gd name="T55" fmla="*/ 9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2" h="148">
                    <a:moveTo>
                      <a:pt x="116" y="0"/>
                    </a:moveTo>
                    <a:lnTo>
                      <a:pt x="116" y="0"/>
                    </a:lnTo>
                    <a:lnTo>
                      <a:pt x="124" y="18"/>
                    </a:lnTo>
                    <a:lnTo>
                      <a:pt x="128" y="36"/>
                    </a:lnTo>
                    <a:lnTo>
                      <a:pt x="132" y="54"/>
                    </a:lnTo>
                    <a:lnTo>
                      <a:pt x="132" y="68"/>
                    </a:lnTo>
                    <a:lnTo>
                      <a:pt x="132" y="68"/>
                    </a:lnTo>
                    <a:lnTo>
                      <a:pt x="130" y="74"/>
                    </a:lnTo>
                    <a:lnTo>
                      <a:pt x="126" y="90"/>
                    </a:lnTo>
                    <a:lnTo>
                      <a:pt x="126" y="90"/>
                    </a:lnTo>
                    <a:lnTo>
                      <a:pt x="120" y="106"/>
                    </a:lnTo>
                    <a:lnTo>
                      <a:pt x="114" y="116"/>
                    </a:lnTo>
                    <a:lnTo>
                      <a:pt x="108" y="124"/>
                    </a:lnTo>
                    <a:lnTo>
                      <a:pt x="108" y="124"/>
                    </a:lnTo>
                    <a:lnTo>
                      <a:pt x="108" y="124"/>
                    </a:lnTo>
                    <a:lnTo>
                      <a:pt x="98" y="134"/>
                    </a:lnTo>
                    <a:lnTo>
                      <a:pt x="86" y="142"/>
                    </a:lnTo>
                    <a:lnTo>
                      <a:pt x="76" y="146"/>
                    </a:lnTo>
                    <a:lnTo>
                      <a:pt x="64" y="148"/>
                    </a:lnTo>
                    <a:lnTo>
                      <a:pt x="64" y="148"/>
                    </a:lnTo>
                    <a:lnTo>
                      <a:pt x="52" y="146"/>
                    </a:lnTo>
                    <a:lnTo>
                      <a:pt x="40" y="140"/>
                    </a:lnTo>
                    <a:lnTo>
                      <a:pt x="28" y="130"/>
                    </a:lnTo>
                    <a:lnTo>
                      <a:pt x="18" y="120"/>
                    </a:lnTo>
                    <a:lnTo>
                      <a:pt x="18" y="120"/>
                    </a:lnTo>
                    <a:lnTo>
                      <a:pt x="10" y="110"/>
                    </a:lnTo>
                    <a:lnTo>
                      <a:pt x="4" y="100"/>
                    </a:lnTo>
                    <a:lnTo>
                      <a:pt x="0" y="9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16">
                <a:extLst/>
              </p:cNvPr>
              <p:cNvSpPr>
                <a:spLocks/>
              </p:cNvSpPr>
              <p:nvPr/>
            </p:nvSpPr>
            <p:spPr bwMode="auto">
              <a:xfrm>
                <a:off x="6073775" y="-565150"/>
                <a:ext cx="168275" cy="161925"/>
              </a:xfrm>
              <a:custGeom>
                <a:avLst/>
                <a:gdLst>
                  <a:gd name="T0" fmla="*/ 2 w 106"/>
                  <a:gd name="T1" fmla="*/ 102 h 102"/>
                  <a:gd name="T2" fmla="*/ 2 w 106"/>
                  <a:gd name="T3" fmla="*/ 102 h 102"/>
                  <a:gd name="T4" fmla="*/ 0 w 106"/>
                  <a:gd name="T5" fmla="*/ 90 h 102"/>
                  <a:gd name="T6" fmla="*/ 0 w 106"/>
                  <a:gd name="T7" fmla="*/ 78 h 102"/>
                  <a:gd name="T8" fmla="*/ 2 w 106"/>
                  <a:gd name="T9" fmla="*/ 66 h 102"/>
                  <a:gd name="T10" fmla="*/ 2 w 106"/>
                  <a:gd name="T11" fmla="*/ 66 h 102"/>
                  <a:gd name="T12" fmla="*/ 6 w 106"/>
                  <a:gd name="T13" fmla="*/ 60 h 102"/>
                  <a:gd name="T14" fmla="*/ 10 w 106"/>
                  <a:gd name="T15" fmla="*/ 56 h 102"/>
                  <a:gd name="T16" fmla="*/ 24 w 106"/>
                  <a:gd name="T17" fmla="*/ 48 h 102"/>
                  <a:gd name="T18" fmla="*/ 40 w 106"/>
                  <a:gd name="T19" fmla="*/ 40 h 102"/>
                  <a:gd name="T20" fmla="*/ 58 w 106"/>
                  <a:gd name="T21" fmla="*/ 32 h 102"/>
                  <a:gd name="T22" fmla="*/ 76 w 106"/>
                  <a:gd name="T23" fmla="*/ 24 h 102"/>
                  <a:gd name="T24" fmla="*/ 90 w 106"/>
                  <a:gd name="T25" fmla="*/ 16 h 102"/>
                  <a:gd name="T26" fmla="*/ 102 w 106"/>
                  <a:gd name="T27" fmla="*/ 8 h 102"/>
                  <a:gd name="T28" fmla="*/ 106 w 106"/>
                  <a:gd name="T29" fmla="*/ 4 h 102"/>
                  <a:gd name="T30" fmla="*/ 106 w 106"/>
                  <a:gd name="T3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02">
                    <a:moveTo>
                      <a:pt x="2" y="102"/>
                    </a:moveTo>
                    <a:lnTo>
                      <a:pt x="2" y="102"/>
                    </a:lnTo>
                    <a:lnTo>
                      <a:pt x="0" y="90"/>
                    </a:lnTo>
                    <a:lnTo>
                      <a:pt x="0" y="78"/>
                    </a:lnTo>
                    <a:lnTo>
                      <a:pt x="2" y="66"/>
                    </a:lnTo>
                    <a:lnTo>
                      <a:pt x="2" y="66"/>
                    </a:lnTo>
                    <a:lnTo>
                      <a:pt x="6" y="60"/>
                    </a:lnTo>
                    <a:lnTo>
                      <a:pt x="10" y="56"/>
                    </a:lnTo>
                    <a:lnTo>
                      <a:pt x="24" y="48"/>
                    </a:lnTo>
                    <a:lnTo>
                      <a:pt x="40" y="40"/>
                    </a:lnTo>
                    <a:lnTo>
                      <a:pt x="58" y="32"/>
                    </a:lnTo>
                    <a:lnTo>
                      <a:pt x="76" y="24"/>
                    </a:lnTo>
                    <a:lnTo>
                      <a:pt x="90" y="16"/>
                    </a:lnTo>
                    <a:lnTo>
                      <a:pt x="102" y="8"/>
                    </a:lnTo>
                    <a:lnTo>
                      <a:pt x="106" y="4"/>
                    </a:lnTo>
                    <a:lnTo>
                      <a:pt x="106"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7">
                <a:extLst/>
              </p:cNvPr>
              <p:cNvSpPr>
                <a:spLocks/>
              </p:cNvSpPr>
              <p:nvPr/>
            </p:nvSpPr>
            <p:spPr bwMode="auto">
              <a:xfrm>
                <a:off x="6019800" y="-660400"/>
                <a:ext cx="323850" cy="336550"/>
              </a:xfrm>
              <a:custGeom>
                <a:avLst/>
                <a:gdLst>
                  <a:gd name="T0" fmla="*/ 54 w 204"/>
                  <a:gd name="T1" fmla="*/ 210 h 212"/>
                  <a:gd name="T2" fmla="*/ 54 w 204"/>
                  <a:gd name="T3" fmla="*/ 210 h 212"/>
                  <a:gd name="T4" fmla="*/ 46 w 204"/>
                  <a:gd name="T5" fmla="*/ 212 h 212"/>
                  <a:gd name="T6" fmla="*/ 38 w 204"/>
                  <a:gd name="T7" fmla="*/ 212 h 212"/>
                  <a:gd name="T8" fmla="*/ 30 w 204"/>
                  <a:gd name="T9" fmla="*/ 210 h 212"/>
                  <a:gd name="T10" fmla="*/ 24 w 204"/>
                  <a:gd name="T11" fmla="*/ 208 h 212"/>
                  <a:gd name="T12" fmla="*/ 24 w 204"/>
                  <a:gd name="T13" fmla="*/ 208 h 212"/>
                  <a:gd name="T14" fmla="*/ 10 w 204"/>
                  <a:gd name="T15" fmla="*/ 198 h 212"/>
                  <a:gd name="T16" fmla="*/ 4 w 204"/>
                  <a:gd name="T17" fmla="*/ 192 h 212"/>
                  <a:gd name="T18" fmla="*/ 2 w 204"/>
                  <a:gd name="T19" fmla="*/ 188 h 212"/>
                  <a:gd name="T20" fmla="*/ 0 w 204"/>
                  <a:gd name="T21" fmla="*/ 186 h 212"/>
                  <a:gd name="T22" fmla="*/ 0 w 204"/>
                  <a:gd name="T23" fmla="*/ 186 h 212"/>
                  <a:gd name="T24" fmla="*/ 4 w 204"/>
                  <a:gd name="T25" fmla="*/ 166 h 212"/>
                  <a:gd name="T26" fmla="*/ 4 w 204"/>
                  <a:gd name="T27" fmla="*/ 166 h 212"/>
                  <a:gd name="T28" fmla="*/ 10 w 204"/>
                  <a:gd name="T29" fmla="*/ 134 h 212"/>
                  <a:gd name="T30" fmla="*/ 12 w 204"/>
                  <a:gd name="T31" fmla="*/ 118 h 212"/>
                  <a:gd name="T32" fmla="*/ 12 w 204"/>
                  <a:gd name="T33" fmla="*/ 102 h 212"/>
                  <a:gd name="T34" fmla="*/ 12 w 204"/>
                  <a:gd name="T35" fmla="*/ 102 h 212"/>
                  <a:gd name="T36" fmla="*/ 14 w 204"/>
                  <a:gd name="T37" fmla="*/ 78 h 212"/>
                  <a:gd name="T38" fmla="*/ 18 w 204"/>
                  <a:gd name="T39" fmla="*/ 58 h 212"/>
                  <a:gd name="T40" fmla="*/ 28 w 204"/>
                  <a:gd name="T41" fmla="*/ 40 h 212"/>
                  <a:gd name="T42" fmla="*/ 38 w 204"/>
                  <a:gd name="T43" fmla="*/ 26 h 212"/>
                  <a:gd name="T44" fmla="*/ 52 w 204"/>
                  <a:gd name="T45" fmla="*/ 14 h 212"/>
                  <a:gd name="T46" fmla="*/ 68 w 204"/>
                  <a:gd name="T47" fmla="*/ 6 h 212"/>
                  <a:gd name="T48" fmla="*/ 84 w 204"/>
                  <a:gd name="T49" fmla="*/ 2 h 212"/>
                  <a:gd name="T50" fmla="*/ 102 w 204"/>
                  <a:gd name="T51" fmla="*/ 0 h 212"/>
                  <a:gd name="T52" fmla="*/ 120 w 204"/>
                  <a:gd name="T53" fmla="*/ 2 h 212"/>
                  <a:gd name="T54" fmla="*/ 136 w 204"/>
                  <a:gd name="T55" fmla="*/ 6 h 212"/>
                  <a:gd name="T56" fmla="*/ 152 w 204"/>
                  <a:gd name="T57" fmla="*/ 14 h 212"/>
                  <a:gd name="T58" fmla="*/ 164 w 204"/>
                  <a:gd name="T59" fmla="*/ 26 h 212"/>
                  <a:gd name="T60" fmla="*/ 176 w 204"/>
                  <a:gd name="T61" fmla="*/ 40 h 212"/>
                  <a:gd name="T62" fmla="*/ 186 w 204"/>
                  <a:gd name="T63" fmla="*/ 58 h 212"/>
                  <a:gd name="T64" fmla="*/ 190 w 204"/>
                  <a:gd name="T65" fmla="*/ 78 h 212"/>
                  <a:gd name="T66" fmla="*/ 192 w 204"/>
                  <a:gd name="T67" fmla="*/ 102 h 212"/>
                  <a:gd name="T68" fmla="*/ 192 w 204"/>
                  <a:gd name="T69" fmla="*/ 102 h 212"/>
                  <a:gd name="T70" fmla="*/ 192 w 204"/>
                  <a:gd name="T71" fmla="*/ 118 h 212"/>
                  <a:gd name="T72" fmla="*/ 194 w 204"/>
                  <a:gd name="T73" fmla="*/ 134 h 212"/>
                  <a:gd name="T74" fmla="*/ 200 w 204"/>
                  <a:gd name="T75" fmla="*/ 166 h 212"/>
                  <a:gd name="T76" fmla="*/ 200 w 204"/>
                  <a:gd name="T77" fmla="*/ 166 h 212"/>
                  <a:gd name="T78" fmla="*/ 204 w 204"/>
                  <a:gd name="T79" fmla="*/ 186 h 212"/>
                  <a:gd name="T80" fmla="*/ 204 w 204"/>
                  <a:gd name="T81" fmla="*/ 186 h 212"/>
                  <a:gd name="T82" fmla="*/ 202 w 204"/>
                  <a:gd name="T83" fmla="*/ 188 h 212"/>
                  <a:gd name="T84" fmla="*/ 200 w 204"/>
                  <a:gd name="T85" fmla="*/ 192 h 212"/>
                  <a:gd name="T86" fmla="*/ 194 w 204"/>
                  <a:gd name="T87" fmla="*/ 198 h 212"/>
                  <a:gd name="T88" fmla="*/ 180 w 204"/>
                  <a:gd name="T89" fmla="*/ 206 h 212"/>
                  <a:gd name="T90" fmla="*/ 180 w 204"/>
                  <a:gd name="T91" fmla="*/ 206 h 212"/>
                  <a:gd name="T92" fmla="*/ 172 w 204"/>
                  <a:gd name="T93" fmla="*/ 208 h 212"/>
                  <a:gd name="T94" fmla="*/ 162 w 204"/>
                  <a:gd name="T95" fmla="*/ 210 h 212"/>
                  <a:gd name="T96" fmla="*/ 154 w 204"/>
                  <a:gd name="T97" fmla="*/ 208 h 212"/>
                  <a:gd name="T98" fmla="*/ 146 w 204"/>
                  <a:gd name="T99" fmla="*/ 20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 h="212">
                    <a:moveTo>
                      <a:pt x="54" y="210"/>
                    </a:moveTo>
                    <a:lnTo>
                      <a:pt x="54" y="210"/>
                    </a:lnTo>
                    <a:lnTo>
                      <a:pt x="46" y="212"/>
                    </a:lnTo>
                    <a:lnTo>
                      <a:pt x="38" y="212"/>
                    </a:lnTo>
                    <a:lnTo>
                      <a:pt x="30" y="210"/>
                    </a:lnTo>
                    <a:lnTo>
                      <a:pt x="24" y="208"/>
                    </a:lnTo>
                    <a:lnTo>
                      <a:pt x="24" y="208"/>
                    </a:lnTo>
                    <a:lnTo>
                      <a:pt x="10" y="198"/>
                    </a:lnTo>
                    <a:lnTo>
                      <a:pt x="4" y="192"/>
                    </a:lnTo>
                    <a:lnTo>
                      <a:pt x="2" y="188"/>
                    </a:lnTo>
                    <a:lnTo>
                      <a:pt x="0" y="186"/>
                    </a:lnTo>
                    <a:lnTo>
                      <a:pt x="0" y="186"/>
                    </a:lnTo>
                    <a:lnTo>
                      <a:pt x="4" y="166"/>
                    </a:lnTo>
                    <a:lnTo>
                      <a:pt x="4" y="166"/>
                    </a:lnTo>
                    <a:lnTo>
                      <a:pt x="10" y="134"/>
                    </a:lnTo>
                    <a:lnTo>
                      <a:pt x="12" y="118"/>
                    </a:lnTo>
                    <a:lnTo>
                      <a:pt x="12" y="102"/>
                    </a:lnTo>
                    <a:lnTo>
                      <a:pt x="12" y="102"/>
                    </a:lnTo>
                    <a:lnTo>
                      <a:pt x="14" y="78"/>
                    </a:lnTo>
                    <a:lnTo>
                      <a:pt x="18" y="58"/>
                    </a:lnTo>
                    <a:lnTo>
                      <a:pt x="28" y="40"/>
                    </a:lnTo>
                    <a:lnTo>
                      <a:pt x="38" y="26"/>
                    </a:lnTo>
                    <a:lnTo>
                      <a:pt x="52" y="14"/>
                    </a:lnTo>
                    <a:lnTo>
                      <a:pt x="68" y="6"/>
                    </a:lnTo>
                    <a:lnTo>
                      <a:pt x="84" y="2"/>
                    </a:lnTo>
                    <a:lnTo>
                      <a:pt x="102" y="0"/>
                    </a:lnTo>
                    <a:lnTo>
                      <a:pt x="120" y="2"/>
                    </a:lnTo>
                    <a:lnTo>
                      <a:pt x="136" y="6"/>
                    </a:lnTo>
                    <a:lnTo>
                      <a:pt x="152" y="14"/>
                    </a:lnTo>
                    <a:lnTo>
                      <a:pt x="164" y="26"/>
                    </a:lnTo>
                    <a:lnTo>
                      <a:pt x="176" y="40"/>
                    </a:lnTo>
                    <a:lnTo>
                      <a:pt x="186" y="58"/>
                    </a:lnTo>
                    <a:lnTo>
                      <a:pt x="190" y="78"/>
                    </a:lnTo>
                    <a:lnTo>
                      <a:pt x="192" y="102"/>
                    </a:lnTo>
                    <a:lnTo>
                      <a:pt x="192" y="102"/>
                    </a:lnTo>
                    <a:lnTo>
                      <a:pt x="192" y="118"/>
                    </a:lnTo>
                    <a:lnTo>
                      <a:pt x="194" y="134"/>
                    </a:lnTo>
                    <a:lnTo>
                      <a:pt x="200" y="166"/>
                    </a:lnTo>
                    <a:lnTo>
                      <a:pt x="200" y="166"/>
                    </a:lnTo>
                    <a:lnTo>
                      <a:pt x="204" y="186"/>
                    </a:lnTo>
                    <a:lnTo>
                      <a:pt x="204" y="186"/>
                    </a:lnTo>
                    <a:lnTo>
                      <a:pt x="202" y="188"/>
                    </a:lnTo>
                    <a:lnTo>
                      <a:pt x="200" y="192"/>
                    </a:lnTo>
                    <a:lnTo>
                      <a:pt x="194" y="198"/>
                    </a:lnTo>
                    <a:lnTo>
                      <a:pt x="180" y="206"/>
                    </a:lnTo>
                    <a:lnTo>
                      <a:pt x="180" y="206"/>
                    </a:lnTo>
                    <a:lnTo>
                      <a:pt x="172" y="208"/>
                    </a:lnTo>
                    <a:lnTo>
                      <a:pt x="162" y="210"/>
                    </a:lnTo>
                    <a:lnTo>
                      <a:pt x="154" y="208"/>
                    </a:lnTo>
                    <a:lnTo>
                      <a:pt x="146" y="206"/>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18">
                <a:extLst/>
              </p:cNvPr>
              <p:cNvSpPr>
                <a:spLocks/>
              </p:cNvSpPr>
              <p:nvPr/>
            </p:nvSpPr>
            <p:spPr bwMode="auto">
              <a:xfrm>
                <a:off x="6289675" y="-285750"/>
                <a:ext cx="28575" cy="104775"/>
              </a:xfrm>
              <a:custGeom>
                <a:avLst/>
                <a:gdLst>
                  <a:gd name="T0" fmla="*/ 18 w 18"/>
                  <a:gd name="T1" fmla="*/ 66 h 66"/>
                  <a:gd name="T2" fmla="*/ 18 w 18"/>
                  <a:gd name="T3" fmla="*/ 66 h 66"/>
                  <a:gd name="T4" fmla="*/ 12 w 18"/>
                  <a:gd name="T5" fmla="*/ 50 h 66"/>
                  <a:gd name="T6" fmla="*/ 6 w 18"/>
                  <a:gd name="T7" fmla="*/ 34 h 66"/>
                  <a:gd name="T8" fmla="*/ 2 w 18"/>
                  <a:gd name="T9" fmla="*/ 16 h 66"/>
                  <a:gd name="T10" fmla="*/ 0 w 18"/>
                  <a:gd name="T11" fmla="*/ 0 h 66"/>
                </a:gdLst>
                <a:ahLst/>
                <a:cxnLst>
                  <a:cxn ang="0">
                    <a:pos x="T0" y="T1"/>
                  </a:cxn>
                  <a:cxn ang="0">
                    <a:pos x="T2" y="T3"/>
                  </a:cxn>
                  <a:cxn ang="0">
                    <a:pos x="T4" y="T5"/>
                  </a:cxn>
                  <a:cxn ang="0">
                    <a:pos x="T6" y="T7"/>
                  </a:cxn>
                  <a:cxn ang="0">
                    <a:pos x="T8" y="T9"/>
                  </a:cxn>
                  <a:cxn ang="0">
                    <a:pos x="T10" y="T11"/>
                  </a:cxn>
                </a:cxnLst>
                <a:rect l="0" t="0" r="r" b="b"/>
                <a:pathLst>
                  <a:path w="18" h="66">
                    <a:moveTo>
                      <a:pt x="18" y="66"/>
                    </a:moveTo>
                    <a:lnTo>
                      <a:pt x="18" y="66"/>
                    </a:lnTo>
                    <a:lnTo>
                      <a:pt x="12" y="50"/>
                    </a:lnTo>
                    <a:lnTo>
                      <a:pt x="6" y="34"/>
                    </a:lnTo>
                    <a:lnTo>
                      <a:pt x="2" y="16"/>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19">
                <a:extLst/>
              </p:cNvPr>
              <p:cNvSpPr>
                <a:spLocks/>
              </p:cNvSpPr>
              <p:nvPr/>
            </p:nvSpPr>
            <p:spPr bwMode="auto">
              <a:xfrm>
                <a:off x="6038850" y="-285750"/>
                <a:ext cx="28575" cy="104775"/>
              </a:xfrm>
              <a:custGeom>
                <a:avLst/>
                <a:gdLst>
                  <a:gd name="T0" fmla="*/ 18 w 18"/>
                  <a:gd name="T1" fmla="*/ 0 h 66"/>
                  <a:gd name="T2" fmla="*/ 18 w 18"/>
                  <a:gd name="T3" fmla="*/ 0 h 66"/>
                  <a:gd name="T4" fmla="*/ 16 w 18"/>
                  <a:gd name="T5" fmla="*/ 16 h 66"/>
                  <a:gd name="T6" fmla="*/ 12 w 18"/>
                  <a:gd name="T7" fmla="*/ 34 h 66"/>
                  <a:gd name="T8" fmla="*/ 6 w 18"/>
                  <a:gd name="T9" fmla="*/ 50 h 66"/>
                  <a:gd name="T10" fmla="*/ 0 w 18"/>
                  <a:gd name="T11" fmla="*/ 66 h 66"/>
                </a:gdLst>
                <a:ahLst/>
                <a:cxnLst>
                  <a:cxn ang="0">
                    <a:pos x="T0" y="T1"/>
                  </a:cxn>
                  <a:cxn ang="0">
                    <a:pos x="T2" y="T3"/>
                  </a:cxn>
                  <a:cxn ang="0">
                    <a:pos x="T4" y="T5"/>
                  </a:cxn>
                  <a:cxn ang="0">
                    <a:pos x="T6" y="T7"/>
                  </a:cxn>
                  <a:cxn ang="0">
                    <a:pos x="T8" y="T9"/>
                  </a:cxn>
                  <a:cxn ang="0">
                    <a:pos x="T10" y="T11"/>
                  </a:cxn>
                </a:cxnLst>
                <a:rect l="0" t="0" r="r" b="b"/>
                <a:pathLst>
                  <a:path w="18" h="66">
                    <a:moveTo>
                      <a:pt x="18" y="0"/>
                    </a:moveTo>
                    <a:lnTo>
                      <a:pt x="18" y="0"/>
                    </a:lnTo>
                    <a:lnTo>
                      <a:pt x="16" y="16"/>
                    </a:lnTo>
                    <a:lnTo>
                      <a:pt x="12" y="34"/>
                    </a:lnTo>
                    <a:lnTo>
                      <a:pt x="6" y="50"/>
                    </a:lnTo>
                    <a:lnTo>
                      <a:pt x="0" y="66"/>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20">
                <a:extLst/>
              </p:cNvPr>
              <p:cNvSpPr>
                <a:spLocks/>
              </p:cNvSpPr>
              <p:nvPr/>
            </p:nvSpPr>
            <p:spPr bwMode="auto">
              <a:xfrm>
                <a:off x="6096000" y="-301625"/>
                <a:ext cx="168275" cy="101600"/>
              </a:xfrm>
              <a:custGeom>
                <a:avLst/>
                <a:gdLst>
                  <a:gd name="T0" fmla="*/ 106 w 106"/>
                  <a:gd name="T1" fmla="*/ 0 h 64"/>
                  <a:gd name="T2" fmla="*/ 106 w 106"/>
                  <a:gd name="T3" fmla="*/ 0 h 64"/>
                  <a:gd name="T4" fmla="*/ 88 w 106"/>
                  <a:gd name="T5" fmla="*/ 12 h 64"/>
                  <a:gd name="T6" fmla="*/ 88 w 106"/>
                  <a:gd name="T7" fmla="*/ 12 h 64"/>
                  <a:gd name="T8" fmla="*/ 78 w 106"/>
                  <a:gd name="T9" fmla="*/ 14 h 64"/>
                  <a:gd name="T10" fmla="*/ 68 w 106"/>
                  <a:gd name="T11" fmla="*/ 16 h 64"/>
                  <a:gd name="T12" fmla="*/ 68 w 106"/>
                  <a:gd name="T13" fmla="*/ 16 h 64"/>
                  <a:gd name="T14" fmla="*/ 58 w 106"/>
                  <a:gd name="T15" fmla="*/ 18 h 64"/>
                  <a:gd name="T16" fmla="*/ 58 w 106"/>
                  <a:gd name="T17" fmla="*/ 18 h 64"/>
                  <a:gd name="T18" fmla="*/ 58 w 106"/>
                  <a:gd name="T19" fmla="*/ 18 h 64"/>
                  <a:gd name="T20" fmla="*/ 56 w 106"/>
                  <a:gd name="T21" fmla="*/ 18 h 64"/>
                  <a:gd name="T22" fmla="*/ 56 w 106"/>
                  <a:gd name="T23" fmla="*/ 18 h 64"/>
                  <a:gd name="T24" fmla="*/ 60 w 106"/>
                  <a:gd name="T25" fmla="*/ 30 h 64"/>
                  <a:gd name="T26" fmla="*/ 60 w 106"/>
                  <a:gd name="T27" fmla="*/ 42 h 64"/>
                  <a:gd name="T28" fmla="*/ 58 w 106"/>
                  <a:gd name="T29" fmla="*/ 54 h 64"/>
                  <a:gd name="T30" fmla="*/ 52 w 106"/>
                  <a:gd name="T31" fmla="*/ 64 h 64"/>
                  <a:gd name="T32" fmla="*/ 52 w 106"/>
                  <a:gd name="T33" fmla="*/ 64 h 64"/>
                  <a:gd name="T34" fmla="*/ 48 w 106"/>
                  <a:gd name="T35" fmla="*/ 54 h 64"/>
                  <a:gd name="T36" fmla="*/ 44 w 106"/>
                  <a:gd name="T37" fmla="*/ 42 h 64"/>
                  <a:gd name="T38" fmla="*/ 46 w 106"/>
                  <a:gd name="T39" fmla="*/ 30 h 64"/>
                  <a:gd name="T40" fmla="*/ 48 w 106"/>
                  <a:gd name="T41" fmla="*/ 18 h 64"/>
                  <a:gd name="T42" fmla="*/ 48 w 106"/>
                  <a:gd name="T43" fmla="*/ 18 h 64"/>
                  <a:gd name="T44" fmla="*/ 48 w 106"/>
                  <a:gd name="T45" fmla="*/ 18 h 64"/>
                  <a:gd name="T46" fmla="*/ 46 w 106"/>
                  <a:gd name="T47" fmla="*/ 18 h 64"/>
                  <a:gd name="T48" fmla="*/ 46 w 106"/>
                  <a:gd name="T49" fmla="*/ 18 h 64"/>
                  <a:gd name="T50" fmla="*/ 36 w 106"/>
                  <a:gd name="T51" fmla="*/ 16 h 64"/>
                  <a:gd name="T52" fmla="*/ 36 w 106"/>
                  <a:gd name="T53" fmla="*/ 16 h 64"/>
                  <a:gd name="T54" fmla="*/ 18 w 106"/>
                  <a:gd name="T55" fmla="*/ 12 h 64"/>
                  <a:gd name="T56" fmla="*/ 18 w 106"/>
                  <a:gd name="T57" fmla="*/ 12 h 64"/>
                  <a:gd name="T58" fmla="*/ 0 w 106"/>
                  <a:gd name="T5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 h="64">
                    <a:moveTo>
                      <a:pt x="106" y="0"/>
                    </a:moveTo>
                    <a:lnTo>
                      <a:pt x="106" y="0"/>
                    </a:lnTo>
                    <a:lnTo>
                      <a:pt x="88" y="12"/>
                    </a:lnTo>
                    <a:lnTo>
                      <a:pt x="88" y="12"/>
                    </a:lnTo>
                    <a:lnTo>
                      <a:pt x="78" y="14"/>
                    </a:lnTo>
                    <a:lnTo>
                      <a:pt x="68" y="16"/>
                    </a:lnTo>
                    <a:lnTo>
                      <a:pt x="68" y="16"/>
                    </a:lnTo>
                    <a:lnTo>
                      <a:pt x="58" y="18"/>
                    </a:lnTo>
                    <a:lnTo>
                      <a:pt x="58" y="18"/>
                    </a:lnTo>
                    <a:lnTo>
                      <a:pt x="58" y="18"/>
                    </a:lnTo>
                    <a:lnTo>
                      <a:pt x="56" y="18"/>
                    </a:lnTo>
                    <a:lnTo>
                      <a:pt x="56" y="18"/>
                    </a:lnTo>
                    <a:lnTo>
                      <a:pt x="60" y="30"/>
                    </a:lnTo>
                    <a:lnTo>
                      <a:pt x="60" y="42"/>
                    </a:lnTo>
                    <a:lnTo>
                      <a:pt x="58" y="54"/>
                    </a:lnTo>
                    <a:lnTo>
                      <a:pt x="52" y="64"/>
                    </a:lnTo>
                    <a:lnTo>
                      <a:pt x="52" y="64"/>
                    </a:lnTo>
                    <a:lnTo>
                      <a:pt x="48" y="54"/>
                    </a:lnTo>
                    <a:lnTo>
                      <a:pt x="44" y="42"/>
                    </a:lnTo>
                    <a:lnTo>
                      <a:pt x="46" y="30"/>
                    </a:lnTo>
                    <a:lnTo>
                      <a:pt x="48" y="18"/>
                    </a:lnTo>
                    <a:lnTo>
                      <a:pt x="48" y="18"/>
                    </a:lnTo>
                    <a:lnTo>
                      <a:pt x="48" y="18"/>
                    </a:lnTo>
                    <a:lnTo>
                      <a:pt x="46" y="18"/>
                    </a:lnTo>
                    <a:lnTo>
                      <a:pt x="46" y="18"/>
                    </a:lnTo>
                    <a:lnTo>
                      <a:pt x="36" y="16"/>
                    </a:lnTo>
                    <a:lnTo>
                      <a:pt x="36" y="16"/>
                    </a:lnTo>
                    <a:lnTo>
                      <a:pt x="18" y="12"/>
                    </a:lnTo>
                    <a:lnTo>
                      <a:pt x="18" y="12"/>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21">
                <a:extLst/>
              </p:cNvPr>
              <p:cNvSpPr>
                <a:spLocks/>
              </p:cNvSpPr>
              <p:nvPr/>
            </p:nvSpPr>
            <p:spPr bwMode="auto">
              <a:xfrm>
                <a:off x="6149975" y="-358775"/>
                <a:ext cx="60325" cy="3175"/>
              </a:xfrm>
              <a:custGeom>
                <a:avLst/>
                <a:gdLst>
                  <a:gd name="T0" fmla="*/ 38 w 38"/>
                  <a:gd name="T1" fmla="*/ 0 h 2"/>
                  <a:gd name="T2" fmla="*/ 38 w 38"/>
                  <a:gd name="T3" fmla="*/ 0 h 2"/>
                  <a:gd name="T4" fmla="*/ 36 w 38"/>
                  <a:gd name="T5" fmla="*/ 0 h 2"/>
                  <a:gd name="T6" fmla="*/ 36 w 38"/>
                  <a:gd name="T7" fmla="*/ 0 h 2"/>
                  <a:gd name="T8" fmla="*/ 32 w 38"/>
                  <a:gd name="T9" fmla="*/ 0 h 2"/>
                  <a:gd name="T10" fmla="*/ 30 w 38"/>
                  <a:gd name="T11" fmla="*/ 0 h 2"/>
                  <a:gd name="T12" fmla="*/ 26 w 38"/>
                  <a:gd name="T13" fmla="*/ 0 h 2"/>
                  <a:gd name="T14" fmla="*/ 26 w 38"/>
                  <a:gd name="T15" fmla="*/ 0 h 2"/>
                  <a:gd name="T16" fmla="*/ 18 w 38"/>
                  <a:gd name="T17" fmla="*/ 0 h 2"/>
                  <a:gd name="T18" fmla="*/ 12 w 38"/>
                  <a:gd name="T19" fmla="*/ 0 h 2"/>
                  <a:gd name="T20" fmla="*/ 12 w 38"/>
                  <a:gd name="T21" fmla="*/ 0 h 2"/>
                  <a:gd name="T22" fmla="*/ 8 w 38"/>
                  <a:gd name="T23" fmla="*/ 0 h 2"/>
                  <a:gd name="T24" fmla="*/ 4 w 38"/>
                  <a:gd name="T25" fmla="*/ 2 h 2"/>
                  <a:gd name="T26" fmla="*/ 4 w 38"/>
                  <a:gd name="T27" fmla="*/ 2 h 2"/>
                  <a:gd name="T28" fmla="*/ 0 w 38"/>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
                    <a:moveTo>
                      <a:pt x="38" y="0"/>
                    </a:moveTo>
                    <a:lnTo>
                      <a:pt x="38" y="0"/>
                    </a:lnTo>
                    <a:lnTo>
                      <a:pt x="36" y="0"/>
                    </a:lnTo>
                    <a:lnTo>
                      <a:pt x="36" y="0"/>
                    </a:lnTo>
                    <a:lnTo>
                      <a:pt x="32" y="0"/>
                    </a:lnTo>
                    <a:lnTo>
                      <a:pt x="30" y="0"/>
                    </a:lnTo>
                    <a:lnTo>
                      <a:pt x="26" y="0"/>
                    </a:lnTo>
                    <a:lnTo>
                      <a:pt x="26" y="0"/>
                    </a:lnTo>
                    <a:lnTo>
                      <a:pt x="18" y="0"/>
                    </a:lnTo>
                    <a:lnTo>
                      <a:pt x="12" y="0"/>
                    </a:lnTo>
                    <a:lnTo>
                      <a:pt x="12" y="0"/>
                    </a:lnTo>
                    <a:lnTo>
                      <a:pt x="8" y="0"/>
                    </a:lnTo>
                    <a:lnTo>
                      <a:pt x="4" y="2"/>
                    </a:lnTo>
                    <a:lnTo>
                      <a:pt x="4" y="2"/>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4">
              <a:extLst/>
            </p:cNvPr>
            <p:cNvGrpSpPr/>
            <p:nvPr/>
          </p:nvGrpSpPr>
          <p:grpSpPr>
            <a:xfrm>
              <a:off x="5812228" y="2747839"/>
              <a:ext cx="899039" cy="837659"/>
              <a:chOff x="8069263" y="-4572000"/>
              <a:chExt cx="790575" cy="736600"/>
            </a:xfrm>
          </p:grpSpPr>
          <p:sp>
            <p:nvSpPr>
              <p:cNvPr id="70" name="Freeform 22">
                <a:extLst/>
              </p:cNvPr>
              <p:cNvSpPr>
                <a:spLocks/>
              </p:cNvSpPr>
              <p:nvPr/>
            </p:nvSpPr>
            <p:spPr bwMode="auto">
              <a:xfrm>
                <a:off x="8069263" y="-4381500"/>
                <a:ext cx="790575" cy="546100"/>
              </a:xfrm>
              <a:custGeom>
                <a:avLst/>
                <a:gdLst>
                  <a:gd name="T0" fmla="*/ 430 w 498"/>
                  <a:gd name="T1" fmla="*/ 0 h 344"/>
                  <a:gd name="T2" fmla="*/ 430 w 498"/>
                  <a:gd name="T3" fmla="*/ 0 h 344"/>
                  <a:gd name="T4" fmla="*/ 476 w 498"/>
                  <a:gd name="T5" fmla="*/ 0 h 344"/>
                  <a:gd name="T6" fmla="*/ 476 w 498"/>
                  <a:gd name="T7" fmla="*/ 0 h 344"/>
                  <a:gd name="T8" fmla="*/ 484 w 498"/>
                  <a:gd name="T9" fmla="*/ 2 h 344"/>
                  <a:gd name="T10" fmla="*/ 490 w 498"/>
                  <a:gd name="T11" fmla="*/ 6 h 344"/>
                  <a:gd name="T12" fmla="*/ 496 w 498"/>
                  <a:gd name="T13" fmla="*/ 12 h 344"/>
                  <a:gd name="T14" fmla="*/ 498 w 498"/>
                  <a:gd name="T15" fmla="*/ 20 h 344"/>
                  <a:gd name="T16" fmla="*/ 498 w 498"/>
                  <a:gd name="T17" fmla="*/ 20 h 344"/>
                  <a:gd name="T18" fmla="*/ 498 w 498"/>
                  <a:gd name="T19" fmla="*/ 322 h 344"/>
                  <a:gd name="T20" fmla="*/ 498 w 498"/>
                  <a:gd name="T21" fmla="*/ 322 h 344"/>
                  <a:gd name="T22" fmla="*/ 496 w 498"/>
                  <a:gd name="T23" fmla="*/ 330 h 344"/>
                  <a:gd name="T24" fmla="*/ 490 w 498"/>
                  <a:gd name="T25" fmla="*/ 338 h 344"/>
                  <a:gd name="T26" fmla="*/ 484 w 498"/>
                  <a:gd name="T27" fmla="*/ 342 h 344"/>
                  <a:gd name="T28" fmla="*/ 476 w 498"/>
                  <a:gd name="T29" fmla="*/ 344 h 344"/>
                  <a:gd name="T30" fmla="*/ 476 w 498"/>
                  <a:gd name="T31" fmla="*/ 344 h 344"/>
                  <a:gd name="T32" fmla="*/ 22 w 498"/>
                  <a:gd name="T33" fmla="*/ 344 h 344"/>
                  <a:gd name="T34" fmla="*/ 22 w 498"/>
                  <a:gd name="T35" fmla="*/ 344 h 344"/>
                  <a:gd name="T36" fmla="*/ 14 w 498"/>
                  <a:gd name="T37" fmla="*/ 342 h 344"/>
                  <a:gd name="T38" fmla="*/ 6 w 498"/>
                  <a:gd name="T39" fmla="*/ 338 h 344"/>
                  <a:gd name="T40" fmla="*/ 2 w 498"/>
                  <a:gd name="T41" fmla="*/ 330 h 344"/>
                  <a:gd name="T42" fmla="*/ 0 w 498"/>
                  <a:gd name="T43" fmla="*/ 322 h 344"/>
                  <a:gd name="T44" fmla="*/ 0 w 498"/>
                  <a:gd name="T45" fmla="*/ 322 h 344"/>
                  <a:gd name="T46" fmla="*/ 0 w 498"/>
                  <a:gd name="T47" fmla="*/ 20 h 344"/>
                  <a:gd name="T48" fmla="*/ 0 w 498"/>
                  <a:gd name="T49" fmla="*/ 20 h 344"/>
                  <a:gd name="T50" fmla="*/ 2 w 498"/>
                  <a:gd name="T51" fmla="*/ 12 h 344"/>
                  <a:gd name="T52" fmla="*/ 6 w 498"/>
                  <a:gd name="T53" fmla="*/ 6 h 344"/>
                  <a:gd name="T54" fmla="*/ 14 w 498"/>
                  <a:gd name="T55" fmla="*/ 2 h 344"/>
                  <a:gd name="T56" fmla="*/ 22 w 498"/>
                  <a:gd name="T57" fmla="*/ 0 h 344"/>
                  <a:gd name="T58" fmla="*/ 22 w 498"/>
                  <a:gd name="T59" fmla="*/ 0 h 344"/>
                  <a:gd name="T60" fmla="*/ 46 w 498"/>
                  <a:gd name="T61"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8" h="344">
                    <a:moveTo>
                      <a:pt x="430" y="0"/>
                    </a:moveTo>
                    <a:lnTo>
                      <a:pt x="430" y="0"/>
                    </a:lnTo>
                    <a:lnTo>
                      <a:pt x="476" y="0"/>
                    </a:lnTo>
                    <a:lnTo>
                      <a:pt x="476" y="0"/>
                    </a:lnTo>
                    <a:lnTo>
                      <a:pt x="484" y="2"/>
                    </a:lnTo>
                    <a:lnTo>
                      <a:pt x="490" y="6"/>
                    </a:lnTo>
                    <a:lnTo>
                      <a:pt x="496" y="12"/>
                    </a:lnTo>
                    <a:lnTo>
                      <a:pt x="498" y="20"/>
                    </a:lnTo>
                    <a:lnTo>
                      <a:pt x="498" y="20"/>
                    </a:lnTo>
                    <a:lnTo>
                      <a:pt x="498" y="322"/>
                    </a:lnTo>
                    <a:lnTo>
                      <a:pt x="498" y="322"/>
                    </a:lnTo>
                    <a:lnTo>
                      <a:pt x="496" y="330"/>
                    </a:lnTo>
                    <a:lnTo>
                      <a:pt x="490" y="338"/>
                    </a:lnTo>
                    <a:lnTo>
                      <a:pt x="484" y="342"/>
                    </a:lnTo>
                    <a:lnTo>
                      <a:pt x="476" y="344"/>
                    </a:lnTo>
                    <a:lnTo>
                      <a:pt x="476" y="344"/>
                    </a:lnTo>
                    <a:lnTo>
                      <a:pt x="22" y="344"/>
                    </a:lnTo>
                    <a:lnTo>
                      <a:pt x="22" y="344"/>
                    </a:lnTo>
                    <a:lnTo>
                      <a:pt x="14" y="342"/>
                    </a:lnTo>
                    <a:lnTo>
                      <a:pt x="6" y="338"/>
                    </a:lnTo>
                    <a:lnTo>
                      <a:pt x="2" y="330"/>
                    </a:lnTo>
                    <a:lnTo>
                      <a:pt x="0" y="322"/>
                    </a:lnTo>
                    <a:lnTo>
                      <a:pt x="0" y="322"/>
                    </a:lnTo>
                    <a:lnTo>
                      <a:pt x="0" y="20"/>
                    </a:lnTo>
                    <a:lnTo>
                      <a:pt x="0" y="20"/>
                    </a:lnTo>
                    <a:lnTo>
                      <a:pt x="2" y="12"/>
                    </a:lnTo>
                    <a:lnTo>
                      <a:pt x="6" y="6"/>
                    </a:lnTo>
                    <a:lnTo>
                      <a:pt x="14" y="2"/>
                    </a:lnTo>
                    <a:lnTo>
                      <a:pt x="22" y="0"/>
                    </a:lnTo>
                    <a:lnTo>
                      <a:pt x="22" y="0"/>
                    </a:lnTo>
                    <a:lnTo>
                      <a:pt x="46"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Line 23">
                <a:extLst/>
              </p:cNvPr>
              <p:cNvSpPr>
                <a:spLocks noChangeShapeType="1"/>
              </p:cNvSpPr>
              <p:nvPr/>
            </p:nvSpPr>
            <p:spPr bwMode="auto">
              <a:xfrm>
                <a:off x="8069263" y="-4229100"/>
                <a:ext cx="790575"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24">
                <a:extLst/>
              </p:cNvPr>
              <p:cNvSpPr>
                <a:spLocks/>
              </p:cNvSpPr>
              <p:nvPr/>
            </p:nvSpPr>
            <p:spPr bwMode="auto">
              <a:xfrm>
                <a:off x="8154988" y="-4140200"/>
                <a:ext cx="95250" cy="9525"/>
              </a:xfrm>
              <a:custGeom>
                <a:avLst/>
                <a:gdLst>
                  <a:gd name="T0" fmla="*/ 60 w 60"/>
                  <a:gd name="T1" fmla="*/ 0 h 6"/>
                  <a:gd name="T2" fmla="*/ 60 w 60"/>
                  <a:gd name="T3" fmla="*/ 0 h 6"/>
                  <a:gd name="T4" fmla="*/ 58 w 60"/>
                  <a:gd name="T5" fmla="*/ 4 h 6"/>
                  <a:gd name="T6" fmla="*/ 54 w 60"/>
                  <a:gd name="T7" fmla="*/ 6 h 6"/>
                  <a:gd name="T8" fmla="*/ 54 w 60"/>
                  <a:gd name="T9" fmla="*/ 6 h 6"/>
                  <a:gd name="T10" fmla="*/ 8 w 60"/>
                  <a:gd name="T11" fmla="*/ 6 h 6"/>
                  <a:gd name="T12" fmla="*/ 8 w 60"/>
                  <a:gd name="T13" fmla="*/ 6 h 6"/>
                  <a:gd name="T14" fmla="*/ 4 w 60"/>
                  <a:gd name="T15" fmla="*/ 6 h 6"/>
                  <a:gd name="T16" fmla="*/ 2 w 60"/>
                  <a:gd name="T17" fmla="*/ 4 h 6"/>
                  <a:gd name="T18" fmla="*/ 0 w 60"/>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
                    <a:moveTo>
                      <a:pt x="60" y="0"/>
                    </a:moveTo>
                    <a:lnTo>
                      <a:pt x="60" y="0"/>
                    </a:lnTo>
                    <a:lnTo>
                      <a:pt x="58" y="4"/>
                    </a:lnTo>
                    <a:lnTo>
                      <a:pt x="54" y="6"/>
                    </a:lnTo>
                    <a:lnTo>
                      <a:pt x="54" y="6"/>
                    </a:lnTo>
                    <a:lnTo>
                      <a:pt x="8" y="6"/>
                    </a:lnTo>
                    <a:lnTo>
                      <a:pt x="8" y="6"/>
                    </a:lnTo>
                    <a:lnTo>
                      <a:pt x="4" y="6"/>
                    </a:lnTo>
                    <a:lnTo>
                      <a:pt x="2"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25">
                <a:extLst/>
              </p:cNvPr>
              <p:cNvSpPr>
                <a:spLocks/>
              </p:cNvSpPr>
              <p:nvPr/>
            </p:nvSpPr>
            <p:spPr bwMode="auto">
              <a:xfrm>
                <a:off x="8329613" y="-4140200"/>
                <a:ext cx="92075" cy="9525"/>
              </a:xfrm>
              <a:custGeom>
                <a:avLst/>
                <a:gdLst>
                  <a:gd name="T0" fmla="*/ 58 w 58"/>
                  <a:gd name="T1" fmla="*/ 0 h 6"/>
                  <a:gd name="T2" fmla="*/ 58 w 58"/>
                  <a:gd name="T3" fmla="*/ 0 h 6"/>
                  <a:gd name="T4" fmla="*/ 58 w 58"/>
                  <a:gd name="T5" fmla="*/ 4 h 6"/>
                  <a:gd name="T6" fmla="*/ 56 w 58"/>
                  <a:gd name="T7" fmla="*/ 6 h 6"/>
                  <a:gd name="T8" fmla="*/ 52 w 58"/>
                  <a:gd name="T9" fmla="*/ 6 h 6"/>
                  <a:gd name="T10" fmla="*/ 52 w 58"/>
                  <a:gd name="T11" fmla="*/ 6 h 6"/>
                  <a:gd name="T12" fmla="*/ 6 w 58"/>
                  <a:gd name="T13" fmla="*/ 6 h 6"/>
                  <a:gd name="T14" fmla="*/ 6 w 58"/>
                  <a:gd name="T15" fmla="*/ 6 h 6"/>
                  <a:gd name="T16" fmla="*/ 2 w 58"/>
                  <a:gd name="T17" fmla="*/ 4 h 6"/>
                  <a:gd name="T18" fmla="*/ 0 w 58"/>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6">
                    <a:moveTo>
                      <a:pt x="58" y="0"/>
                    </a:moveTo>
                    <a:lnTo>
                      <a:pt x="58" y="0"/>
                    </a:lnTo>
                    <a:lnTo>
                      <a:pt x="58" y="4"/>
                    </a:lnTo>
                    <a:lnTo>
                      <a:pt x="56" y="6"/>
                    </a:lnTo>
                    <a:lnTo>
                      <a:pt x="52" y="6"/>
                    </a:lnTo>
                    <a:lnTo>
                      <a:pt x="52" y="6"/>
                    </a:lnTo>
                    <a:lnTo>
                      <a:pt x="6" y="6"/>
                    </a:lnTo>
                    <a:lnTo>
                      <a:pt x="6" y="6"/>
                    </a:lnTo>
                    <a:lnTo>
                      <a:pt x="2"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26">
                <a:extLst/>
              </p:cNvPr>
              <p:cNvSpPr>
                <a:spLocks/>
              </p:cNvSpPr>
              <p:nvPr/>
            </p:nvSpPr>
            <p:spPr bwMode="auto">
              <a:xfrm>
                <a:off x="8504238" y="-4140200"/>
                <a:ext cx="92075" cy="9525"/>
              </a:xfrm>
              <a:custGeom>
                <a:avLst/>
                <a:gdLst>
                  <a:gd name="T0" fmla="*/ 58 w 58"/>
                  <a:gd name="T1" fmla="*/ 0 h 6"/>
                  <a:gd name="T2" fmla="*/ 58 w 58"/>
                  <a:gd name="T3" fmla="*/ 0 h 6"/>
                  <a:gd name="T4" fmla="*/ 56 w 58"/>
                  <a:gd name="T5" fmla="*/ 4 h 6"/>
                  <a:gd name="T6" fmla="*/ 52 w 58"/>
                  <a:gd name="T7" fmla="*/ 6 h 6"/>
                  <a:gd name="T8" fmla="*/ 52 w 58"/>
                  <a:gd name="T9" fmla="*/ 6 h 6"/>
                  <a:gd name="T10" fmla="*/ 6 w 58"/>
                  <a:gd name="T11" fmla="*/ 6 h 6"/>
                  <a:gd name="T12" fmla="*/ 6 w 58"/>
                  <a:gd name="T13" fmla="*/ 6 h 6"/>
                  <a:gd name="T14" fmla="*/ 2 w 58"/>
                  <a:gd name="T15" fmla="*/ 4 h 6"/>
                  <a:gd name="T16" fmla="*/ 0 w 5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6">
                    <a:moveTo>
                      <a:pt x="58" y="0"/>
                    </a:moveTo>
                    <a:lnTo>
                      <a:pt x="58" y="0"/>
                    </a:lnTo>
                    <a:lnTo>
                      <a:pt x="56" y="4"/>
                    </a:lnTo>
                    <a:lnTo>
                      <a:pt x="52" y="6"/>
                    </a:lnTo>
                    <a:lnTo>
                      <a:pt x="52" y="6"/>
                    </a:lnTo>
                    <a:lnTo>
                      <a:pt x="6" y="6"/>
                    </a:lnTo>
                    <a:lnTo>
                      <a:pt x="6" y="6"/>
                    </a:lnTo>
                    <a:lnTo>
                      <a:pt x="2"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27">
                <a:extLst/>
              </p:cNvPr>
              <p:cNvSpPr>
                <a:spLocks/>
              </p:cNvSpPr>
              <p:nvPr/>
            </p:nvSpPr>
            <p:spPr bwMode="auto">
              <a:xfrm>
                <a:off x="8678863" y="-4140200"/>
                <a:ext cx="92075" cy="9525"/>
              </a:xfrm>
              <a:custGeom>
                <a:avLst/>
                <a:gdLst>
                  <a:gd name="T0" fmla="*/ 58 w 58"/>
                  <a:gd name="T1" fmla="*/ 0 h 6"/>
                  <a:gd name="T2" fmla="*/ 58 w 58"/>
                  <a:gd name="T3" fmla="*/ 0 h 6"/>
                  <a:gd name="T4" fmla="*/ 56 w 58"/>
                  <a:gd name="T5" fmla="*/ 4 h 6"/>
                  <a:gd name="T6" fmla="*/ 52 w 58"/>
                  <a:gd name="T7" fmla="*/ 6 h 6"/>
                  <a:gd name="T8" fmla="*/ 52 w 58"/>
                  <a:gd name="T9" fmla="*/ 6 h 6"/>
                  <a:gd name="T10" fmla="*/ 6 w 58"/>
                  <a:gd name="T11" fmla="*/ 6 h 6"/>
                  <a:gd name="T12" fmla="*/ 6 w 58"/>
                  <a:gd name="T13" fmla="*/ 6 h 6"/>
                  <a:gd name="T14" fmla="*/ 4 w 58"/>
                  <a:gd name="T15" fmla="*/ 6 h 6"/>
                  <a:gd name="T16" fmla="*/ 2 w 58"/>
                  <a:gd name="T17" fmla="*/ 4 h 6"/>
                  <a:gd name="T18" fmla="*/ 0 w 58"/>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6">
                    <a:moveTo>
                      <a:pt x="58" y="0"/>
                    </a:moveTo>
                    <a:lnTo>
                      <a:pt x="58" y="0"/>
                    </a:lnTo>
                    <a:lnTo>
                      <a:pt x="56" y="4"/>
                    </a:lnTo>
                    <a:lnTo>
                      <a:pt x="52" y="6"/>
                    </a:lnTo>
                    <a:lnTo>
                      <a:pt x="52" y="6"/>
                    </a:lnTo>
                    <a:lnTo>
                      <a:pt x="6" y="6"/>
                    </a:lnTo>
                    <a:lnTo>
                      <a:pt x="6" y="6"/>
                    </a:lnTo>
                    <a:lnTo>
                      <a:pt x="4" y="6"/>
                    </a:lnTo>
                    <a:lnTo>
                      <a:pt x="2"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28">
                <a:extLst/>
              </p:cNvPr>
              <p:cNvSpPr>
                <a:spLocks/>
              </p:cNvSpPr>
              <p:nvPr/>
            </p:nvSpPr>
            <p:spPr bwMode="auto">
              <a:xfrm>
                <a:off x="8154988" y="-4025900"/>
                <a:ext cx="95250" cy="9525"/>
              </a:xfrm>
              <a:custGeom>
                <a:avLst/>
                <a:gdLst>
                  <a:gd name="T0" fmla="*/ 60 w 60"/>
                  <a:gd name="T1" fmla="*/ 0 h 6"/>
                  <a:gd name="T2" fmla="*/ 60 w 60"/>
                  <a:gd name="T3" fmla="*/ 0 h 6"/>
                  <a:gd name="T4" fmla="*/ 58 w 60"/>
                  <a:gd name="T5" fmla="*/ 4 h 6"/>
                  <a:gd name="T6" fmla="*/ 54 w 60"/>
                  <a:gd name="T7" fmla="*/ 6 h 6"/>
                  <a:gd name="T8" fmla="*/ 54 w 60"/>
                  <a:gd name="T9" fmla="*/ 6 h 6"/>
                  <a:gd name="T10" fmla="*/ 8 w 60"/>
                  <a:gd name="T11" fmla="*/ 6 h 6"/>
                  <a:gd name="T12" fmla="*/ 8 w 60"/>
                  <a:gd name="T13" fmla="*/ 6 h 6"/>
                  <a:gd name="T14" fmla="*/ 4 w 60"/>
                  <a:gd name="T15" fmla="*/ 6 h 6"/>
                  <a:gd name="T16" fmla="*/ 2 w 60"/>
                  <a:gd name="T17" fmla="*/ 4 h 6"/>
                  <a:gd name="T18" fmla="*/ 0 w 60"/>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
                    <a:moveTo>
                      <a:pt x="60" y="0"/>
                    </a:moveTo>
                    <a:lnTo>
                      <a:pt x="60" y="0"/>
                    </a:lnTo>
                    <a:lnTo>
                      <a:pt x="58" y="4"/>
                    </a:lnTo>
                    <a:lnTo>
                      <a:pt x="54" y="6"/>
                    </a:lnTo>
                    <a:lnTo>
                      <a:pt x="54" y="6"/>
                    </a:lnTo>
                    <a:lnTo>
                      <a:pt x="8" y="6"/>
                    </a:lnTo>
                    <a:lnTo>
                      <a:pt x="8" y="6"/>
                    </a:lnTo>
                    <a:lnTo>
                      <a:pt x="4" y="6"/>
                    </a:lnTo>
                    <a:lnTo>
                      <a:pt x="2"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29">
                <a:extLst/>
              </p:cNvPr>
              <p:cNvSpPr>
                <a:spLocks/>
              </p:cNvSpPr>
              <p:nvPr/>
            </p:nvSpPr>
            <p:spPr bwMode="auto">
              <a:xfrm>
                <a:off x="8329613" y="-4025900"/>
                <a:ext cx="92075" cy="9525"/>
              </a:xfrm>
              <a:custGeom>
                <a:avLst/>
                <a:gdLst>
                  <a:gd name="T0" fmla="*/ 58 w 58"/>
                  <a:gd name="T1" fmla="*/ 0 h 6"/>
                  <a:gd name="T2" fmla="*/ 58 w 58"/>
                  <a:gd name="T3" fmla="*/ 0 h 6"/>
                  <a:gd name="T4" fmla="*/ 58 w 58"/>
                  <a:gd name="T5" fmla="*/ 4 h 6"/>
                  <a:gd name="T6" fmla="*/ 56 w 58"/>
                  <a:gd name="T7" fmla="*/ 6 h 6"/>
                  <a:gd name="T8" fmla="*/ 52 w 58"/>
                  <a:gd name="T9" fmla="*/ 6 h 6"/>
                  <a:gd name="T10" fmla="*/ 52 w 58"/>
                  <a:gd name="T11" fmla="*/ 6 h 6"/>
                  <a:gd name="T12" fmla="*/ 6 w 58"/>
                  <a:gd name="T13" fmla="*/ 6 h 6"/>
                  <a:gd name="T14" fmla="*/ 6 w 58"/>
                  <a:gd name="T15" fmla="*/ 6 h 6"/>
                  <a:gd name="T16" fmla="*/ 2 w 58"/>
                  <a:gd name="T17" fmla="*/ 4 h 6"/>
                  <a:gd name="T18" fmla="*/ 0 w 58"/>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6">
                    <a:moveTo>
                      <a:pt x="58" y="0"/>
                    </a:moveTo>
                    <a:lnTo>
                      <a:pt x="58" y="0"/>
                    </a:lnTo>
                    <a:lnTo>
                      <a:pt x="58" y="4"/>
                    </a:lnTo>
                    <a:lnTo>
                      <a:pt x="56" y="6"/>
                    </a:lnTo>
                    <a:lnTo>
                      <a:pt x="52" y="6"/>
                    </a:lnTo>
                    <a:lnTo>
                      <a:pt x="52" y="6"/>
                    </a:lnTo>
                    <a:lnTo>
                      <a:pt x="6" y="6"/>
                    </a:lnTo>
                    <a:lnTo>
                      <a:pt x="6" y="6"/>
                    </a:lnTo>
                    <a:lnTo>
                      <a:pt x="2"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30">
                <a:extLst/>
              </p:cNvPr>
              <p:cNvSpPr>
                <a:spLocks/>
              </p:cNvSpPr>
              <p:nvPr/>
            </p:nvSpPr>
            <p:spPr bwMode="auto">
              <a:xfrm>
                <a:off x="8678863" y="-4025900"/>
                <a:ext cx="92075" cy="9525"/>
              </a:xfrm>
              <a:custGeom>
                <a:avLst/>
                <a:gdLst>
                  <a:gd name="T0" fmla="*/ 58 w 58"/>
                  <a:gd name="T1" fmla="*/ 0 h 6"/>
                  <a:gd name="T2" fmla="*/ 58 w 58"/>
                  <a:gd name="T3" fmla="*/ 0 h 6"/>
                  <a:gd name="T4" fmla="*/ 56 w 58"/>
                  <a:gd name="T5" fmla="*/ 4 h 6"/>
                  <a:gd name="T6" fmla="*/ 52 w 58"/>
                  <a:gd name="T7" fmla="*/ 6 h 6"/>
                  <a:gd name="T8" fmla="*/ 52 w 58"/>
                  <a:gd name="T9" fmla="*/ 6 h 6"/>
                  <a:gd name="T10" fmla="*/ 6 w 58"/>
                  <a:gd name="T11" fmla="*/ 6 h 6"/>
                  <a:gd name="T12" fmla="*/ 6 w 58"/>
                  <a:gd name="T13" fmla="*/ 6 h 6"/>
                  <a:gd name="T14" fmla="*/ 4 w 58"/>
                  <a:gd name="T15" fmla="*/ 6 h 6"/>
                  <a:gd name="T16" fmla="*/ 2 w 58"/>
                  <a:gd name="T17" fmla="*/ 4 h 6"/>
                  <a:gd name="T18" fmla="*/ 0 w 58"/>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6">
                    <a:moveTo>
                      <a:pt x="58" y="0"/>
                    </a:moveTo>
                    <a:lnTo>
                      <a:pt x="58" y="0"/>
                    </a:lnTo>
                    <a:lnTo>
                      <a:pt x="56" y="4"/>
                    </a:lnTo>
                    <a:lnTo>
                      <a:pt x="52" y="6"/>
                    </a:lnTo>
                    <a:lnTo>
                      <a:pt x="52" y="6"/>
                    </a:lnTo>
                    <a:lnTo>
                      <a:pt x="6" y="6"/>
                    </a:lnTo>
                    <a:lnTo>
                      <a:pt x="6" y="6"/>
                    </a:lnTo>
                    <a:lnTo>
                      <a:pt x="4" y="6"/>
                    </a:lnTo>
                    <a:lnTo>
                      <a:pt x="2"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31">
                <a:extLst/>
              </p:cNvPr>
              <p:cNvSpPr>
                <a:spLocks/>
              </p:cNvSpPr>
              <p:nvPr/>
            </p:nvSpPr>
            <p:spPr bwMode="auto">
              <a:xfrm>
                <a:off x="8154988" y="-3911600"/>
                <a:ext cx="95250" cy="12700"/>
              </a:xfrm>
              <a:custGeom>
                <a:avLst/>
                <a:gdLst>
                  <a:gd name="T0" fmla="*/ 60 w 60"/>
                  <a:gd name="T1" fmla="*/ 0 h 8"/>
                  <a:gd name="T2" fmla="*/ 60 w 60"/>
                  <a:gd name="T3" fmla="*/ 0 h 8"/>
                  <a:gd name="T4" fmla="*/ 58 w 60"/>
                  <a:gd name="T5" fmla="*/ 6 h 8"/>
                  <a:gd name="T6" fmla="*/ 54 w 60"/>
                  <a:gd name="T7" fmla="*/ 8 h 8"/>
                  <a:gd name="T8" fmla="*/ 54 w 60"/>
                  <a:gd name="T9" fmla="*/ 8 h 8"/>
                  <a:gd name="T10" fmla="*/ 8 w 60"/>
                  <a:gd name="T11" fmla="*/ 8 h 8"/>
                  <a:gd name="T12" fmla="*/ 8 w 60"/>
                  <a:gd name="T13" fmla="*/ 8 h 8"/>
                  <a:gd name="T14" fmla="*/ 4 w 60"/>
                  <a:gd name="T15" fmla="*/ 8 h 8"/>
                  <a:gd name="T16" fmla="*/ 2 w 60"/>
                  <a:gd name="T17" fmla="*/ 6 h 8"/>
                  <a:gd name="T18" fmla="*/ 0 w 60"/>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
                    <a:moveTo>
                      <a:pt x="60" y="0"/>
                    </a:moveTo>
                    <a:lnTo>
                      <a:pt x="60" y="0"/>
                    </a:lnTo>
                    <a:lnTo>
                      <a:pt x="58" y="6"/>
                    </a:lnTo>
                    <a:lnTo>
                      <a:pt x="54" y="8"/>
                    </a:lnTo>
                    <a:lnTo>
                      <a:pt x="54" y="8"/>
                    </a:lnTo>
                    <a:lnTo>
                      <a:pt x="8" y="8"/>
                    </a:lnTo>
                    <a:lnTo>
                      <a:pt x="8" y="8"/>
                    </a:lnTo>
                    <a:lnTo>
                      <a:pt x="4" y="8"/>
                    </a:lnTo>
                    <a:lnTo>
                      <a:pt x="2" y="6"/>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32">
                <a:extLst/>
              </p:cNvPr>
              <p:cNvSpPr>
                <a:spLocks/>
              </p:cNvSpPr>
              <p:nvPr/>
            </p:nvSpPr>
            <p:spPr bwMode="auto">
              <a:xfrm>
                <a:off x="8329613" y="-3911600"/>
                <a:ext cx="92075" cy="12700"/>
              </a:xfrm>
              <a:custGeom>
                <a:avLst/>
                <a:gdLst>
                  <a:gd name="T0" fmla="*/ 58 w 58"/>
                  <a:gd name="T1" fmla="*/ 0 h 8"/>
                  <a:gd name="T2" fmla="*/ 58 w 58"/>
                  <a:gd name="T3" fmla="*/ 0 h 8"/>
                  <a:gd name="T4" fmla="*/ 58 w 58"/>
                  <a:gd name="T5" fmla="*/ 6 h 8"/>
                  <a:gd name="T6" fmla="*/ 56 w 58"/>
                  <a:gd name="T7" fmla="*/ 8 h 8"/>
                  <a:gd name="T8" fmla="*/ 52 w 58"/>
                  <a:gd name="T9" fmla="*/ 8 h 8"/>
                  <a:gd name="T10" fmla="*/ 52 w 58"/>
                  <a:gd name="T11" fmla="*/ 8 h 8"/>
                  <a:gd name="T12" fmla="*/ 6 w 58"/>
                  <a:gd name="T13" fmla="*/ 8 h 8"/>
                  <a:gd name="T14" fmla="*/ 6 w 58"/>
                  <a:gd name="T15" fmla="*/ 8 h 8"/>
                  <a:gd name="T16" fmla="*/ 2 w 58"/>
                  <a:gd name="T17" fmla="*/ 6 h 8"/>
                  <a:gd name="T18" fmla="*/ 0 w 58"/>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
                    <a:moveTo>
                      <a:pt x="58" y="0"/>
                    </a:moveTo>
                    <a:lnTo>
                      <a:pt x="58" y="0"/>
                    </a:lnTo>
                    <a:lnTo>
                      <a:pt x="58" y="6"/>
                    </a:lnTo>
                    <a:lnTo>
                      <a:pt x="56" y="8"/>
                    </a:lnTo>
                    <a:lnTo>
                      <a:pt x="52" y="8"/>
                    </a:lnTo>
                    <a:lnTo>
                      <a:pt x="52" y="8"/>
                    </a:lnTo>
                    <a:lnTo>
                      <a:pt x="6" y="8"/>
                    </a:lnTo>
                    <a:lnTo>
                      <a:pt x="6" y="8"/>
                    </a:lnTo>
                    <a:lnTo>
                      <a:pt x="2" y="6"/>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33">
                <a:extLst/>
              </p:cNvPr>
              <p:cNvSpPr>
                <a:spLocks/>
              </p:cNvSpPr>
              <p:nvPr/>
            </p:nvSpPr>
            <p:spPr bwMode="auto">
              <a:xfrm>
                <a:off x="8504238" y="-3911600"/>
                <a:ext cx="92075" cy="12700"/>
              </a:xfrm>
              <a:custGeom>
                <a:avLst/>
                <a:gdLst>
                  <a:gd name="T0" fmla="*/ 58 w 58"/>
                  <a:gd name="T1" fmla="*/ 0 h 8"/>
                  <a:gd name="T2" fmla="*/ 58 w 58"/>
                  <a:gd name="T3" fmla="*/ 0 h 8"/>
                  <a:gd name="T4" fmla="*/ 56 w 58"/>
                  <a:gd name="T5" fmla="*/ 6 h 8"/>
                  <a:gd name="T6" fmla="*/ 52 w 58"/>
                  <a:gd name="T7" fmla="*/ 8 h 8"/>
                  <a:gd name="T8" fmla="*/ 52 w 58"/>
                  <a:gd name="T9" fmla="*/ 8 h 8"/>
                  <a:gd name="T10" fmla="*/ 6 w 58"/>
                  <a:gd name="T11" fmla="*/ 8 h 8"/>
                  <a:gd name="T12" fmla="*/ 6 w 58"/>
                  <a:gd name="T13" fmla="*/ 8 h 8"/>
                  <a:gd name="T14" fmla="*/ 2 w 58"/>
                  <a:gd name="T15" fmla="*/ 6 h 8"/>
                  <a:gd name="T16" fmla="*/ 0 w 5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
                    <a:moveTo>
                      <a:pt x="58" y="0"/>
                    </a:moveTo>
                    <a:lnTo>
                      <a:pt x="58" y="0"/>
                    </a:lnTo>
                    <a:lnTo>
                      <a:pt x="56" y="6"/>
                    </a:lnTo>
                    <a:lnTo>
                      <a:pt x="52" y="8"/>
                    </a:lnTo>
                    <a:lnTo>
                      <a:pt x="52" y="8"/>
                    </a:lnTo>
                    <a:lnTo>
                      <a:pt x="6" y="8"/>
                    </a:lnTo>
                    <a:lnTo>
                      <a:pt x="6" y="8"/>
                    </a:lnTo>
                    <a:lnTo>
                      <a:pt x="2" y="6"/>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34">
                <a:extLst/>
              </p:cNvPr>
              <p:cNvSpPr>
                <a:spLocks/>
              </p:cNvSpPr>
              <p:nvPr/>
            </p:nvSpPr>
            <p:spPr bwMode="auto">
              <a:xfrm>
                <a:off x="8678863" y="-3911600"/>
                <a:ext cx="92075" cy="12700"/>
              </a:xfrm>
              <a:custGeom>
                <a:avLst/>
                <a:gdLst>
                  <a:gd name="T0" fmla="*/ 58 w 58"/>
                  <a:gd name="T1" fmla="*/ 0 h 8"/>
                  <a:gd name="T2" fmla="*/ 58 w 58"/>
                  <a:gd name="T3" fmla="*/ 0 h 8"/>
                  <a:gd name="T4" fmla="*/ 56 w 58"/>
                  <a:gd name="T5" fmla="*/ 6 h 8"/>
                  <a:gd name="T6" fmla="*/ 52 w 58"/>
                  <a:gd name="T7" fmla="*/ 8 h 8"/>
                  <a:gd name="T8" fmla="*/ 52 w 58"/>
                  <a:gd name="T9" fmla="*/ 8 h 8"/>
                  <a:gd name="T10" fmla="*/ 6 w 58"/>
                  <a:gd name="T11" fmla="*/ 8 h 8"/>
                  <a:gd name="T12" fmla="*/ 6 w 58"/>
                  <a:gd name="T13" fmla="*/ 8 h 8"/>
                  <a:gd name="T14" fmla="*/ 4 w 58"/>
                  <a:gd name="T15" fmla="*/ 8 h 8"/>
                  <a:gd name="T16" fmla="*/ 2 w 58"/>
                  <a:gd name="T17" fmla="*/ 6 h 8"/>
                  <a:gd name="T18" fmla="*/ 0 w 58"/>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
                    <a:moveTo>
                      <a:pt x="58" y="0"/>
                    </a:moveTo>
                    <a:lnTo>
                      <a:pt x="58" y="0"/>
                    </a:lnTo>
                    <a:lnTo>
                      <a:pt x="56" y="6"/>
                    </a:lnTo>
                    <a:lnTo>
                      <a:pt x="52" y="8"/>
                    </a:lnTo>
                    <a:lnTo>
                      <a:pt x="52" y="8"/>
                    </a:lnTo>
                    <a:lnTo>
                      <a:pt x="6" y="8"/>
                    </a:lnTo>
                    <a:lnTo>
                      <a:pt x="6" y="8"/>
                    </a:lnTo>
                    <a:lnTo>
                      <a:pt x="4" y="8"/>
                    </a:lnTo>
                    <a:lnTo>
                      <a:pt x="2" y="6"/>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35">
                <a:extLst/>
              </p:cNvPr>
              <p:cNvSpPr>
                <a:spLocks/>
              </p:cNvSpPr>
              <p:nvPr/>
            </p:nvSpPr>
            <p:spPr bwMode="auto">
              <a:xfrm>
                <a:off x="8497888" y="-4079875"/>
                <a:ext cx="107950" cy="111125"/>
              </a:xfrm>
              <a:custGeom>
                <a:avLst/>
                <a:gdLst>
                  <a:gd name="T0" fmla="*/ 68 w 68"/>
                  <a:gd name="T1" fmla="*/ 42 h 70"/>
                  <a:gd name="T2" fmla="*/ 68 w 68"/>
                  <a:gd name="T3" fmla="*/ 42 h 70"/>
                  <a:gd name="T4" fmla="*/ 64 w 68"/>
                  <a:gd name="T5" fmla="*/ 54 h 70"/>
                  <a:gd name="T6" fmla="*/ 56 w 68"/>
                  <a:gd name="T7" fmla="*/ 62 h 70"/>
                  <a:gd name="T8" fmla="*/ 46 w 68"/>
                  <a:gd name="T9" fmla="*/ 68 h 70"/>
                  <a:gd name="T10" fmla="*/ 36 w 68"/>
                  <a:gd name="T11" fmla="*/ 70 h 70"/>
                  <a:gd name="T12" fmla="*/ 36 w 68"/>
                  <a:gd name="T13" fmla="*/ 70 h 70"/>
                  <a:gd name="T14" fmla="*/ 28 w 68"/>
                  <a:gd name="T15" fmla="*/ 70 h 70"/>
                  <a:gd name="T16" fmla="*/ 22 w 68"/>
                  <a:gd name="T17" fmla="*/ 68 h 70"/>
                  <a:gd name="T18" fmla="*/ 16 w 68"/>
                  <a:gd name="T19" fmla="*/ 64 h 70"/>
                  <a:gd name="T20" fmla="*/ 10 w 68"/>
                  <a:gd name="T21" fmla="*/ 60 h 70"/>
                  <a:gd name="T22" fmla="*/ 6 w 68"/>
                  <a:gd name="T23" fmla="*/ 54 h 70"/>
                  <a:gd name="T24" fmla="*/ 2 w 68"/>
                  <a:gd name="T25" fmla="*/ 48 h 70"/>
                  <a:gd name="T26" fmla="*/ 0 w 68"/>
                  <a:gd name="T27" fmla="*/ 42 h 70"/>
                  <a:gd name="T28" fmla="*/ 0 w 68"/>
                  <a:gd name="T29" fmla="*/ 36 h 70"/>
                  <a:gd name="T30" fmla="*/ 0 w 68"/>
                  <a:gd name="T31" fmla="*/ 36 h 70"/>
                  <a:gd name="T32" fmla="*/ 0 w 68"/>
                  <a:gd name="T33" fmla="*/ 28 h 70"/>
                  <a:gd name="T34" fmla="*/ 2 w 68"/>
                  <a:gd name="T35" fmla="*/ 20 h 70"/>
                  <a:gd name="T36" fmla="*/ 6 w 68"/>
                  <a:gd name="T37" fmla="*/ 14 h 70"/>
                  <a:gd name="T38" fmla="*/ 10 w 68"/>
                  <a:gd name="T39" fmla="*/ 10 h 70"/>
                  <a:gd name="T40" fmla="*/ 16 w 68"/>
                  <a:gd name="T41" fmla="*/ 6 h 70"/>
                  <a:gd name="T42" fmla="*/ 22 w 68"/>
                  <a:gd name="T43" fmla="*/ 2 h 70"/>
                  <a:gd name="T44" fmla="*/ 28 w 68"/>
                  <a:gd name="T45" fmla="*/ 0 h 70"/>
                  <a:gd name="T46" fmla="*/ 36 w 68"/>
                  <a:gd name="T47" fmla="*/ 0 h 70"/>
                  <a:gd name="T48" fmla="*/ 36 w 68"/>
                  <a:gd name="T49" fmla="*/ 0 h 70"/>
                  <a:gd name="T50" fmla="*/ 44 w 68"/>
                  <a:gd name="T51" fmla="*/ 0 h 70"/>
                  <a:gd name="T52" fmla="*/ 48 w 68"/>
                  <a:gd name="T53" fmla="*/ 2 h 70"/>
                  <a:gd name="T54" fmla="*/ 50 w 68"/>
                  <a:gd name="T55"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70">
                    <a:moveTo>
                      <a:pt x="68" y="42"/>
                    </a:moveTo>
                    <a:lnTo>
                      <a:pt x="68" y="42"/>
                    </a:lnTo>
                    <a:lnTo>
                      <a:pt x="64" y="54"/>
                    </a:lnTo>
                    <a:lnTo>
                      <a:pt x="56" y="62"/>
                    </a:lnTo>
                    <a:lnTo>
                      <a:pt x="46" y="68"/>
                    </a:lnTo>
                    <a:lnTo>
                      <a:pt x="36" y="70"/>
                    </a:lnTo>
                    <a:lnTo>
                      <a:pt x="36" y="70"/>
                    </a:lnTo>
                    <a:lnTo>
                      <a:pt x="28" y="70"/>
                    </a:lnTo>
                    <a:lnTo>
                      <a:pt x="22" y="68"/>
                    </a:lnTo>
                    <a:lnTo>
                      <a:pt x="16" y="64"/>
                    </a:lnTo>
                    <a:lnTo>
                      <a:pt x="10" y="60"/>
                    </a:lnTo>
                    <a:lnTo>
                      <a:pt x="6" y="54"/>
                    </a:lnTo>
                    <a:lnTo>
                      <a:pt x="2" y="48"/>
                    </a:lnTo>
                    <a:lnTo>
                      <a:pt x="0" y="42"/>
                    </a:lnTo>
                    <a:lnTo>
                      <a:pt x="0" y="36"/>
                    </a:lnTo>
                    <a:lnTo>
                      <a:pt x="0" y="36"/>
                    </a:lnTo>
                    <a:lnTo>
                      <a:pt x="0" y="28"/>
                    </a:lnTo>
                    <a:lnTo>
                      <a:pt x="2" y="20"/>
                    </a:lnTo>
                    <a:lnTo>
                      <a:pt x="6" y="14"/>
                    </a:lnTo>
                    <a:lnTo>
                      <a:pt x="10" y="10"/>
                    </a:lnTo>
                    <a:lnTo>
                      <a:pt x="16" y="6"/>
                    </a:lnTo>
                    <a:lnTo>
                      <a:pt x="22" y="2"/>
                    </a:lnTo>
                    <a:lnTo>
                      <a:pt x="28" y="0"/>
                    </a:lnTo>
                    <a:lnTo>
                      <a:pt x="36" y="0"/>
                    </a:lnTo>
                    <a:lnTo>
                      <a:pt x="36" y="0"/>
                    </a:lnTo>
                    <a:lnTo>
                      <a:pt x="44" y="0"/>
                    </a:lnTo>
                    <a:lnTo>
                      <a:pt x="48" y="2"/>
                    </a:lnTo>
                    <a:lnTo>
                      <a:pt x="50" y="4"/>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36">
                <a:extLst/>
              </p:cNvPr>
              <p:cNvSpPr>
                <a:spLocks/>
              </p:cNvSpPr>
              <p:nvPr/>
            </p:nvSpPr>
            <p:spPr bwMode="auto">
              <a:xfrm>
                <a:off x="8532813" y="-4086225"/>
                <a:ext cx="95250" cy="76200"/>
              </a:xfrm>
              <a:custGeom>
                <a:avLst/>
                <a:gdLst>
                  <a:gd name="T0" fmla="*/ 0 w 60"/>
                  <a:gd name="T1" fmla="*/ 36 h 48"/>
                  <a:gd name="T2" fmla="*/ 12 w 60"/>
                  <a:gd name="T3" fmla="*/ 48 h 48"/>
                  <a:gd name="T4" fmla="*/ 60 w 60"/>
                  <a:gd name="T5" fmla="*/ 0 h 48"/>
                </a:gdLst>
                <a:ahLst/>
                <a:cxnLst>
                  <a:cxn ang="0">
                    <a:pos x="T0" y="T1"/>
                  </a:cxn>
                  <a:cxn ang="0">
                    <a:pos x="T2" y="T3"/>
                  </a:cxn>
                  <a:cxn ang="0">
                    <a:pos x="T4" y="T5"/>
                  </a:cxn>
                </a:cxnLst>
                <a:rect l="0" t="0" r="r" b="b"/>
                <a:pathLst>
                  <a:path w="60" h="48">
                    <a:moveTo>
                      <a:pt x="0" y="36"/>
                    </a:moveTo>
                    <a:lnTo>
                      <a:pt x="12" y="48"/>
                    </a:lnTo>
                    <a:lnTo>
                      <a:pt x="6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37">
                <a:extLst/>
              </p:cNvPr>
              <p:cNvSpPr>
                <a:spLocks/>
              </p:cNvSpPr>
              <p:nvPr/>
            </p:nvSpPr>
            <p:spPr bwMode="auto">
              <a:xfrm>
                <a:off x="8180388" y="-4432300"/>
                <a:ext cx="44450" cy="101600"/>
              </a:xfrm>
              <a:custGeom>
                <a:avLst/>
                <a:gdLst>
                  <a:gd name="T0" fmla="*/ 28 w 28"/>
                  <a:gd name="T1" fmla="*/ 64 h 64"/>
                  <a:gd name="T2" fmla="*/ 28 w 28"/>
                  <a:gd name="T3" fmla="*/ 64 h 64"/>
                  <a:gd name="T4" fmla="*/ 22 w 28"/>
                  <a:gd name="T5" fmla="*/ 64 h 64"/>
                  <a:gd name="T6" fmla="*/ 18 w 28"/>
                  <a:gd name="T7" fmla="*/ 62 h 64"/>
                  <a:gd name="T8" fmla="*/ 8 w 28"/>
                  <a:gd name="T9" fmla="*/ 56 h 64"/>
                  <a:gd name="T10" fmla="*/ 2 w 28"/>
                  <a:gd name="T11" fmla="*/ 46 h 64"/>
                  <a:gd name="T12" fmla="*/ 0 w 28"/>
                  <a:gd name="T13" fmla="*/ 34 h 64"/>
                  <a:gd name="T14" fmla="*/ 0 w 28"/>
                  <a:gd name="T15" fmla="*/ 34 h 64"/>
                  <a:gd name="T16" fmla="*/ 0 w 28"/>
                  <a:gd name="T17" fmla="*/ 28 h 64"/>
                  <a:gd name="T18" fmla="*/ 0 w 28"/>
                  <a:gd name="T19" fmla="*/ 28 h 64"/>
                  <a:gd name="T20" fmla="*/ 2 w 28"/>
                  <a:gd name="T21" fmla="*/ 16 h 64"/>
                  <a:gd name="T22" fmla="*/ 8 w 28"/>
                  <a:gd name="T23" fmla="*/ 8 h 64"/>
                  <a:gd name="T24" fmla="*/ 18 w 28"/>
                  <a:gd name="T25" fmla="*/ 2 h 64"/>
                  <a:gd name="T26" fmla="*/ 28 w 28"/>
                  <a:gd name="T2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64">
                    <a:moveTo>
                      <a:pt x="28" y="64"/>
                    </a:moveTo>
                    <a:lnTo>
                      <a:pt x="28" y="64"/>
                    </a:lnTo>
                    <a:lnTo>
                      <a:pt x="22" y="64"/>
                    </a:lnTo>
                    <a:lnTo>
                      <a:pt x="18" y="62"/>
                    </a:lnTo>
                    <a:lnTo>
                      <a:pt x="8" y="56"/>
                    </a:lnTo>
                    <a:lnTo>
                      <a:pt x="2" y="46"/>
                    </a:lnTo>
                    <a:lnTo>
                      <a:pt x="0" y="34"/>
                    </a:lnTo>
                    <a:lnTo>
                      <a:pt x="0" y="34"/>
                    </a:lnTo>
                    <a:lnTo>
                      <a:pt x="0" y="28"/>
                    </a:lnTo>
                    <a:lnTo>
                      <a:pt x="0" y="28"/>
                    </a:lnTo>
                    <a:lnTo>
                      <a:pt x="2" y="16"/>
                    </a:lnTo>
                    <a:lnTo>
                      <a:pt x="8" y="8"/>
                    </a:lnTo>
                    <a:lnTo>
                      <a:pt x="18" y="2"/>
                    </a:lnTo>
                    <a:lnTo>
                      <a:pt x="28"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38">
                <a:extLst/>
              </p:cNvPr>
              <p:cNvSpPr>
                <a:spLocks/>
              </p:cNvSpPr>
              <p:nvPr/>
            </p:nvSpPr>
            <p:spPr bwMode="auto">
              <a:xfrm>
                <a:off x="8701088" y="-4432300"/>
                <a:ext cx="44450" cy="101600"/>
              </a:xfrm>
              <a:custGeom>
                <a:avLst/>
                <a:gdLst>
                  <a:gd name="T0" fmla="*/ 28 w 28"/>
                  <a:gd name="T1" fmla="*/ 64 h 64"/>
                  <a:gd name="T2" fmla="*/ 28 w 28"/>
                  <a:gd name="T3" fmla="*/ 64 h 64"/>
                  <a:gd name="T4" fmla="*/ 22 w 28"/>
                  <a:gd name="T5" fmla="*/ 64 h 64"/>
                  <a:gd name="T6" fmla="*/ 16 w 28"/>
                  <a:gd name="T7" fmla="*/ 62 h 64"/>
                  <a:gd name="T8" fmla="*/ 8 w 28"/>
                  <a:gd name="T9" fmla="*/ 56 h 64"/>
                  <a:gd name="T10" fmla="*/ 2 w 28"/>
                  <a:gd name="T11" fmla="*/ 46 h 64"/>
                  <a:gd name="T12" fmla="*/ 0 w 28"/>
                  <a:gd name="T13" fmla="*/ 34 h 64"/>
                  <a:gd name="T14" fmla="*/ 0 w 28"/>
                  <a:gd name="T15" fmla="*/ 34 h 64"/>
                  <a:gd name="T16" fmla="*/ 0 w 28"/>
                  <a:gd name="T17" fmla="*/ 28 h 64"/>
                  <a:gd name="T18" fmla="*/ 0 w 28"/>
                  <a:gd name="T19" fmla="*/ 28 h 64"/>
                  <a:gd name="T20" fmla="*/ 2 w 28"/>
                  <a:gd name="T21" fmla="*/ 16 h 64"/>
                  <a:gd name="T22" fmla="*/ 8 w 28"/>
                  <a:gd name="T23" fmla="*/ 8 h 64"/>
                  <a:gd name="T24" fmla="*/ 16 w 28"/>
                  <a:gd name="T25" fmla="*/ 2 h 64"/>
                  <a:gd name="T26" fmla="*/ 28 w 28"/>
                  <a:gd name="T2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64">
                    <a:moveTo>
                      <a:pt x="28" y="64"/>
                    </a:moveTo>
                    <a:lnTo>
                      <a:pt x="28" y="64"/>
                    </a:lnTo>
                    <a:lnTo>
                      <a:pt x="22" y="64"/>
                    </a:lnTo>
                    <a:lnTo>
                      <a:pt x="16" y="62"/>
                    </a:lnTo>
                    <a:lnTo>
                      <a:pt x="8" y="56"/>
                    </a:lnTo>
                    <a:lnTo>
                      <a:pt x="2" y="46"/>
                    </a:lnTo>
                    <a:lnTo>
                      <a:pt x="0" y="34"/>
                    </a:lnTo>
                    <a:lnTo>
                      <a:pt x="0" y="34"/>
                    </a:lnTo>
                    <a:lnTo>
                      <a:pt x="0" y="28"/>
                    </a:lnTo>
                    <a:lnTo>
                      <a:pt x="0" y="28"/>
                    </a:lnTo>
                    <a:lnTo>
                      <a:pt x="2" y="16"/>
                    </a:lnTo>
                    <a:lnTo>
                      <a:pt x="8" y="8"/>
                    </a:lnTo>
                    <a:lnTo>
                      <a:pt x="16" y="2"/>
                    </a:lnTo>
                    <a:lnTo>
                      <a:pt x="28"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39">
                <a:extLst/>
              </p:cNvPr>
              <p:cNvSpPr>
                <a:spLocks/>
              </p:cNvSpPr>
              <p:nvPr/>
            </p:nvSpPr>
            <p:spPr bwMode="auto">
              <a:xfrm>
                <a:off x="8450263" y="-4435475"/>
                <a:ext cx="28575" cy="28575"/>
              </a:xfrm>
              <a:custGeom>
                <a:avLst/>
                <a:gdLst>
                  <a:gd name="T0" fmla="*/ 0 w 18"/>
                  <a:gd name="T1" fmla="*/ 10 h 18"/>
                  <a:gd name="T2" fmla="*/ 0 w 18"/>
                  <a:gd name="T3" fmla="*/ 10 h 18"/>
                  <a:gd name="T4" fmla="*/ 0 w 18"/>
                  <a:gd name="T5" fmla="*/ 6 h 18"/>
                  <a:gd name="T6" fmla="*/ 2 w 18"/>
                  <a:gd name="T7" fmla="*/ 2 h 18"/>
                  <a:gd name="T8" fmla="*/ 6 w 18"/>
                  <a:gd name="T9" fmla="*/ 0 h 18"/>
                  <a:gd name="T10" fmla="*/ 8 w 18"/>
                  <a:gd name="T11" fmla="*/ 0 h 18"/>
                  <a:gd name="T12" fmla="*/ 8 w 18"/>
                  <a:gd name="T13" fmla="*/ 0 h 18"/>
                  <a:gd name="T14" fmla="*/ 12 w 18"/>
                  <a:gd name="T15" fmla="*/ 0 h 18"/>
                  <a:gd name="T16" fmla="*/ 16 w 18"/>
                  <a:gd name="T17" fmla="*/ 2 h 18"/>
                  <a:gd name="T18" fmla="*/ 18 w 18"/>
                  <a:gd name="T19" fmla="*/ 6 h 18"/>
                  <a:gd name="T20" fmla="*/ 18 w 18"/>
                  <a:gd name="T21" fmla="*/ 10 h 18"/>
                  <a:gd name="T22" fmla="*/ 18 w 18"/>
                  <a:gd name="T23" fmla="*/ 10 h 18"/>
                  <a:gd name="T24" fmla="*/ 18 w 18"/>
                  <a:gd name="T25" fmla="*/ 14 h 18"/>
                  <a:gd name="T26" fmla="*/ 16 w 18"/>
                  <a:gd name="T27" fmla="*/ 16 h 18"/>
                  <a:gd name="T28" fmla="*/ 12 w 18"/>
                  <a:gd name="T29" fmla="*/ 18 h 18"/>
                  <a:gd name="T30" fmla="*/ 8 w 18"/>
                  <a:gd name="T31" fmla="*/ 18 h 18"/>
                  <a:gd name="T32" fmla="*/ 8 w 18"/>
                  <a:gd name="T33" fmla="*/ 18 h 18"/>
                  <a:gd name="T34" fmla="*/ 6 w 18"/>
                  <a:gd name="T35" fmla="*/ 18 h 18"/>
                  <a:gd name="T36" fmla="*/ 2 w 18"/>
                  <a:gd name="T37" fmla="*/ 16 h 18"/>
                  <a:gd name="T38" fmla="*/ 0 w 18"/>
                  <a:gd name="T39" fmla="*/ 14 h 18"/>
                  <a:gd name="T40" fmla="*/ 0 w 18"/>
                  <a:gd name="T41" fmla="*/ 10 h 18"/>
                  <a:gd name="T42" fmla="*/ 0 w 18"/>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0" y="10"/>
                    </a:moveTo>
                    <a:lnTo>
                      <a:pt x="0" y="10"/>
                    </a:lnTo>
                    <a:lnTo>
                      <a:pt x="0" y="6"/>
                    </a:lnTo>
                    <a:lnTo>
                      <a:pt x="2" y="2"/>
                    </a:lnTo>
                    <a:lnTo>
                      <a:pt x="6" y="0"/>
                    </a:lnTo>
                    <a:lnTo>
                      <a:pt x="8" y="0"/>
                    </a:lnTo>
                    <a:lnTo>
                      <a:pt x="8" y="0"/>
                    </a:lnTo>
                    <a:lnTo>
                      <a:pt x="12" y="0"/>
                    </a:lnTo>
                    <a:lnTo>
                      <a:pt x="16" y="2"/>
                    </a:lnTo>
                    <a:lnTo>
                      <a:pt x="18" y="6"/>
                    </a:lnTo>
                    <a:lnTo>
                      <a:pt x="18" y="10"/>
                    </a:lnTo>
                    <a:lnTo>
                      <a:pt x="18" y="10"/>
                    </a:lnTo>
                    <a:lnTo>
                      <a:pt x="18" y="14"/>
                    </a:lnTo>
                    <a:lnTo>
                      <a:pt x="16" y="16"/>
                    </a:lnTo>
                    <a:lnTo>
                      <a:pt x="12" y="18"/>
                    </a:lnTo>
                    <a:lnTo>
                      <a:pt x="8" y="18"/>
                    </a:lnTo>
                    <a:lnTo>
                      <a:pt x="8" y="18"/>
                    </a:lnTo>
                    <a:lnTo>
                      <a:pt x="6" y="18"/>
                    </a:lnTo>
                    <a:lnTo>
                      <a:pt x="2" y="16"/>
                    </a:lnTo>
                    <a:lnTo>
                      <a:pt x="0" y="14"/>
                    </a:lnTo>
                    <a:lnTo>
                      <a:pt x="0" y="10"/>
                    </a:lnTo>
                    <a:lnTo>
                      <a:pt x="0" y="10"/>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40">
                <a:extLst/>
              </p:cNvPr>
              <p:cNvSpPr>
                <a:spLocks/>
              </p:cNvSpPr>
              <p:nvPr/>
            </p:nvSpPr>
            <p:spPr bwMode="auto">
              <a:xfrm>
                <a:off x="8491538" y="-4549775"/>
                <a:ext cx="101600" cy="101600"/>
              </a:xfrm>
              <a:custGeom>
                <a:avLst/>
                <a:gdLst>
                  <a:gd name="T0" fmla="*/ 0 w 64"/>
                  <a:gd name="T1" fmla="*/ 0 h 64"/>
                  <a:gd name="T2" fmla="*/ 0 w 64"/>
                  <a:gd name="T3" fmla="*/ 0 h 64"/>
                  <a:gd name="T4" fmla="*/ 12 w 64"/>
                  <a:gd name="T5" fmla="*/ 4 h 64"/>
                  <a:gd name="T6" fmla="*/ 22 w 64"/>
                  <a:gd name="T7" fmla="*/ 10 h 64"/>
                  <a:gd name="T8" fmla="*/ 32 w 64"/>
                  <a:gd name="T9" fmla="*/ 16 h 64"/>
                  <a:gd name="T10" fmla="*/ 42 w 64"/>
                  <a:gd name="T11" fmla="*/ 24 h 64"/>
                  <a:gd name="T12" fmla="*/ 50 w 64"/>
                  <a:gd name="T13" fmla="*/ 32 h 64"/>
                  <a:gd name="T14" fmla="*/ 56 w 64"/>
                  <a:gd name="T15" fmla="*/ 42 h 64"/>
                  <a:gd name="T16" fmla="*/ 60 w 64"/>
                  <a:gd name="T17" fmla="*/ 52 h 64"/>
                  <a:gd name="T18" fmla="*/ 64 w 64"/>
                  <a:gd name="T1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0" y="0"/>
                    </a:moveTo>
                    <a:lnTo>
                      <a:pt x="0" y="0"/>
                    </a:lnTo>
                    <a:lnTo>
                      <a:pt x="12" y="4"/>
                    </a:lnTo>
                    <a:lnTo>
                      <a:pt x="22" y="10"/>
                    </a:lnTo>
                    <a:lnTo>
                      <a:pt x="32" y="16"/>
                    </a:lnTo>
                    <a:lnTo>
                      <a:pt x="42" y="24"/>
                    </a:lnTo>
                    <a:lnTo>
                      <a:pt x="50" y="32"/>
                    </a:lnTo>
                    <a:lnTo>
                      <a:pt x="56" y="42"/>
                    </a:lnTo>
                    <a:lnTo>
                      <a:pt x="60" y="52"/>
                    </a:lnTo>
                    <a:lnTo>
                      <a:pt x="64" y="64"/>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41">
                <a:extLst/>
              </p:cNvPr>
              <p:cNvSpPr>
                <a:spLocks/>
              </p:cNvSpPr>
              <p:nvPr/>
            </p:nvSpPr>
            <p:spPr bwMode="auto">
              <a:xfrm>
                <a:off x="8494713" y="-4397375"/>
                <a:ext cx="98425" cy="104775"/>
              </a:xfrm>
              <a:custGeom>
                <a:avLst/>
                <a:gdLst>
                  <a:gd name="T0" fmla="*/ 62 w 62"/>
                  <a:gd name="T1" fmla="*/ 0 h 66"/>
                  <a:gd name="T2" fmla="*/ 62 w 62"/>
                  <a:gd name="T3" fmla="*/ 2 h 66"/>
                  <a:gd name="T4" fmla="*/ 62 w 62"/>
                  <a:gd name="T5" fmla="*/ 2 h 66"/>
                  <a:gd name="T6" fmla="*/ 60 w 62"/>
                  <a:gd name="T7" fmla="*/ 14 h 66"/>
                  <a:gd name="T8" fmla="*/ 54 w 62"/>
                  <a:gd name="T9" fmla="*/ 24 h 66"/>
                  <a:gd name="T10" fmla="*/ 48 w 62"/>
                  <a:gd name="T11" fmla="*/ 34 h 66"/>
                  <a:gd name="T12" fmla="*/ 40 w 62"/>
                  <a:gd name="T13" fmla="*/ 44 h 66"/>
                  <a:gd name="T14" fmla="*/ 32 w 62"/>
                  <a:gd name="T15" fmla="*/ 52 h 66"/>
                  <a:gd name="T16" fmla="*/ 22 w 62"/>
                  <a:gd name="T17" fmla="*/ 58 h 66"/>
                  <a:gd name="T18" fmla="*/ 10 w 62"/>
                  <a:gd name="T19" fmla="*/ 62 h 66"/>
                  <a:gd name="T20" fmla="*/ 0 w 62"/>
                  <a:gd name="T2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6">
                    <a:moveTo>
                      <a:pt x="62" y="0"/>
                    </a:moveTo>
                    <a:lnTo>
                      <a:pt x="62" y="2"/>
                    </a:lnTo>
                    <a:lnTo>
                      <a:pt x="62" y="2"/>
                    </a:lnTo>
                    <a:lnTo>
                      <a:pt x="60" y="14"/>
                    </a:lnTo>
                    <a:lnTo>
                      <a:pt x="54" y="24"/>
                    </a:lnTo>
                    <a:lnTo>
                      <a:pt x="48" y="34"/>
                    </a:lnTo>
                    <a:lnTo>
                      <a:pt x="40" y="44"/>
                    </a:lnTo>
                    <a:lnTo>
                      <a:pt x="32" y="52"/>
                    </a:lnTo>
                    <a:lnTo>
                      <a:pt x="22" y="58"/>
                    </a:lnTo>
                    <a:lnTo>
                      <a:pt x="10" y="62"/>
                    </a:lnTo>
                    <a:lnTo>
                      <a:pt x="0" y="66"/>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42">
                <a:extLst/>
              </p:cNvPr>
              <p:cNvSpPr>
                <a:spLocks/>
              </p:cNvSpPr>
              <p:nvPr/>
            </p:nvSpPr>
            <p:spPr bwMode="auto">
              <a:xfrm>
                <a:off x="8335963" y="-4549775"/>
                <a:ext cx="101600" cy="101600"/>
              </a:xfrm>
              <a:custGeom>
                <a:avLst/>
                <a:gdLst>
                  <a:gd name="T0" fmla="*/ 0 w 64"/>
                  <a:gd name="T1" fmla="*/ 64 h 64"/>
                  <a:gd name="T2" fmla="*/ 0 w 64"/>
                  <a:gd name="T3" fmla="*/ 64 h 64"/>
                  <a:gd name="T4" fmla="*/ 4 w 64"/>
                  <a:gd name="T5" fmla="*/ 52 h 64"/>
                  <a:gd name="T6" fmla="*/ 10 w 64"/>
                  <a:gd name="T7" fmla="*/ 42 h 64"/>
                  <a:gd name="T8" fmla="*/ 16 w 64"/>
                  <a:gd name="T9" fmla="*/ 32 h 64"/>
                  <a:gd name="T10" fmla="*/ 24 w 64"/>
                  <a:gd name="T11" fmla="*/ 24 h 64"/>
                  <a:gd name="T12" fmla="*/ 32 w 64"/>
                  <a:gd name="T13" fmla="*/ 16 h 64"/>
                  <a:gd name="T14" fmla="*/ 42 w 64"/>
                  <a:gd name="T15" fmla="*/ 10 h 64"/>
                  <a:gd name="T16" fmla="*/ 52 w 64"/>
                  <a:gd name="T17" fmla="*/ 4 h 64"/>
                  <a:gd name="T18" fmla="*/ 64 w 64"/>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0" y="64"/>
                    </a:moveTo>
                    <a:lnTo>
                      <a:pt x="0" y="64"/>
                    </a:lnTo>
                    <a:lnTo>
                      <a:pt x="4" y="52"/>
                    </a:lnTo>
                    <a:lnTo>
                      <a:pt x="10" y="42"/>
                    </a:lnTo>
                    <a:lnTo>
                      <a:pt x="16" y="32"/>
                    </a:lnTo>
                    <a:lnTo>
                      <a:pt x="24" y="24"/>
                    </a:lnTo>
                    <a:lnTo>
                      <a:pt x="32" y="16"/>
                    </a:lnTo>
                    <a:lnTo>
                      <a:pt x="42" y="10"/>
                    </a:lnTo>
                    <a:lnTo>
                      <a:pt x="52" y="4"/>
                    </a:lnTo>
                    <a:lnTo>
                      <a:pt x="64"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43">
                <a:extLst/>
              </p:cNvPr>
              <p:cNvSpPr>
                <a:spLocks/>
              </p:cNvSpPr>
              <p:nvPr/>
            </p:nvSpPr>
            <p:spPr bwMode="auto">
              <a:xfrm>
                <a:off x="8335963" y="-4394200"/>
                <a:ext cx="101600" cy="101600"/>
              </a:xfrm>
              <a:custGeom>
                <a:avLst/>
                <a:gdLst>
                  <a:gd name="T0" fmla="*/ 64 w 64"/>
                  <a:gd name="T1" fmla="*/ 64 h 64"/>
                  <a:gd name="T2" fmla="*/ 64 w 64"/>
                  <a:gd name="T3" fmla="*/ 64 h 64"/>
                  <a:gd name="T4" fmla="*/ 52 w 64"/>
                  <a:gd name="T5" fmla="*/ 60 h 64"/>
                  <a:gd name="T6" fmla="*/ 42 w 64"/>
                  <a:gd name="T7" fmla="*/ 56 h 64"/>
                  <a:gd name="T8" fmla="*/ 32 w 64"/>
                  <a:gd name="T9" fmla="*/ 50 h 64"/>
                  <a:gd name="T10" fmla="*/ 22 w 64"/>
                  <a:gd name="T11" fmla="*/ 42 h 64"/>
                  <a:gd name="T12" fmla="*/ 14 w 64"/>
                  <a:gd name="T13" fmla="*/ 32 h 64"/>
                  <a:gd name="T14" fmla="*/ 8 w 64"/>
                  <a:gd name="T15" fmla="*/ 22 h 64"/>
                  <a:gd name="T16" fmla="*/ 4 w 64"/>
                  <a:gd name="T17" fmla="*/ 12 h 64"/>
                  <a:gd name="T18" fmla="*/ 0 w 64"/>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64" y="64"/>
                    </a:moveTo>
                    <a:lnTo>
                      <a:pt x="64" y="64"/>
                    </a:lnTo>
                    <a:lnTo>
                      <a:pt x="52" y="60"/>
                    </a:lnTo>
                    <a:lnTo>
                      <a:pt x="42" y="56"/>
                    </a:lnTo>
                    <a:lnTo>
                      <a:pt x="32" y="50"/>
                    </a:lnTo>
                    <a:lnTo>
                      <a:pt x="22" y="42"/>
                    </a:lnTo>
                    <a:lnTo>
                      <a:pt x="14" y="32"/>
                    </a:lnTo>
                    <a:lnTo>
                      <a:pt x="8" y="22"/>
                    </a:lnTo>
                    <a:lnTo>
                      <a:pt x="4" y="12"/>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44">
                <a:extLst/>
              </p:cNvPr>
              <p:cNvSpPr>
                <a:spLocks noChangeShapeType="1"/>
              </p:cNvSpPr>
              <p:nvPr/>
            </p:nvSpPr>
            <p:spPr bwMode="auto">
              <a:xfrm flipV="1">
                <a:off x="8466138" y="-4572000"/>
                <a:ext cx="0" cy="53975"/>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45">
                <a:extLst/>
              </p:cNvPr>
              <p:cNvSpPr>
                <a:spLocks noChangeShapeType="1"/>
              </p:cNvSpPr>
              <p:nvPr/>
            </p:nvSpPr>
            <p:spPr bwMode="auto">
              <a:xfrm flipV="1">
                <a:off x="8466138" y="-4321175"/>
                <a:ext cx="0" cy="5080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46">
                <a:extLst/>
              </p:cNvPr>
              <p:cNvSpPr>
                <a:spLocks noChangeShapeType="1"/>
              </p:cNvSpPr>
              <p:nvPr/>
            </p:nvSpPr>
            <p:spPr bwMode="auto">
              <a:xfrm>
                <a:off x="8310563" y="-4419600"/>
                <a:ext cx="53975"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47">
                <a:extLst/>
              </p:cNvPr>
              <p:cNvSpPr>
                <a:spLocks noChangeShapeType="1"/>
              </p:cNvSpPr>
              <p:nvPr/>
            </p:nvSpPr>
            <p:spPr bwMode="auto">
              <a:xfrm>
                <a:off x="8564563" y="-4419600"/>
                <a:ext cx="53975"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48">
                <a:extLst/>
              </p:cNvPr>
              <p:cNvSpPr>
                <a:spLocks/>
              </p:cNvSpPr>
              <p:nvPr/>
            </p:nvSpPr>
            <p:spPr bwMode="auto">
              <a:xfrm>
                <a:off x="8389938" y="-4495800"/>
                <a:ext cx="149225" cy="149225"/>
              </a:xfrm>
              <a:custGeom>
                <a:avLst/>
                <a:gdLst>
                  <a:gd name="T0" fmla="*/ 94 w 94"/>
                  <a:gd name="T1" fmla="*/ 48 h 94"/>
                  <a:gd name="T2" fmla="*/ 94 w 94"/>
                  <a:gd name="T3" fmla="*/ 48 h 94"/>
                  <a:gd name="T4" fmla="*/ 94 w 94"/>
                  <a:gd name="T5" fmla="*/ 58 h 94"/>
                  <a:gd name="T6" fmla="*/ 92 w 94"/>
                  <a:gd name="T7" fmla="*/ 66 h 94"/>
                  <a:gd name="T8" fmla="*/ 86 w 94"/>
                  <a:gd name="T9" fmla="*/ 74 h 94"/>
                  <a:gd name="T10" fmla="*/ 80 w 94"/>
                  <a:gd name="T11" fmla="*/ 82 h 94"/>
                  <a:gd name="T12" fmla="*/ 74 w 94"/>
                  <a:gd name="T13" fmla="*/ 86 h 94"/>
                  <a:gd name="T14" fmla="*/ 66 w 94"/>
                  <a:gd name="T15" fmla="*/ 92 h 94"/>
                  <a:gd name="T16" fmla="*/ 56 w 94"/>
                  <a:gd name="T17" fmla="*/ 94 h 94"/>
                  <a:gd name="T18" fmla="*/ 46 w 94"/>
                  <a:gd name="T19" fmla="*/ 94 h 94"/>
                  <a:gd name="T20" fmla="*/ 46 w 94"/>
                  <a:gd name="T21" fmla="*/ 94 h 94"/>
                  <a:gd name="T22" fmla="*/ 38 w 94"/>
                  <a:gd name="T23" fmla="*/ 94 h 94"/>
                  <a:gd name="T24" fmla="*/ 30 w 94"/>
                  <a:gd name="T25" fmla="*/ 92 h 94"/>
                  <a:gd name="T26" fmla="*/ 22 w 94"/>
                  <a:gd name="T27" fmla="*/ 88 h 94"/>
                  <a:gd name="T28" fmla="*/ 16 w 94"/>
                  <a:gd name="T29" fmla="*/ 84 h 94"/>
                  <a:gd name="T30" fmla="*/ 10 w 94"/>
                  <a:gd name="T31" fmla="*/ 78 h 94"/>
                  <a:gd name="T32" fmla="*/ 6 w 94"/>
                  <a:gd name="T33" fmla="*/ 70 h 94"/>
                  <a:gd name="T34" fmla="*/ 2 w 94"/>
                  <a:gd name="T35" fmla="*/ 64 h 94"/>
                  <a:gd name="T36" fmla="*/ 0 w 94"/>
                  <a:gd name="T37" fmla="*/ 54 h 94"/>
                  <a:gd name="T38" fmla="*/ 0 w 94"/>
                  <a:gd name="T39" fmla="*/ 54 h 94"/>
                  <a:gd name="T40" fmla="*/ 0 w 94"/>
                  <a:gd name="T41" fmla="*/ 48 h 94"/>
                  <a:gd name="T42" fmla="*/ 0 w 94"/>
                  <a:gd name="T43" fmla="*/ 48 h 94"/>
                  <a:gd name="T44" fmla="*/ 0 w 94"/>
                  <a:gd name="T45" fmla="*/ 38 h 94"/>
                  <a:gd name="T46" fmla="*/ 0 w 94"/>
                  <a:gd name="T47" fmla="*/ 38 h 94"/>
                  <a:gd name="T48" fmla="*/ 2 w 94"/>
                  <a:gd name="T49" fmla="*/ 30 h 94"/>
                  <a:gd name="T50" fmla="*/ 6 w 94"/>
                  <a:gd name="T51" fmla="*/ 24 h 94"/>
                  <a:gd name="T52" fmla="*/ 10 w 94"/>
                  <a:gd name="T53" fmla="*/ 16 h 94"/>
                  <a:gd name="T54" fmla="*/ 16 w 94"/>
                  <a:gd name="T55" fmla="*/ 10 h 94"/>
                  <a:gd name="T56" fmla="*/ 22 w 94"/>
                  <a:gd name="T57" fmla="*/ 6 h 94"/>
                  <a:gd name="T58" fmla="*/ 30 w 94"/>
                  <a:gd name="T59" fmla="*/ 2 h 94"/>
                  <a:gd name="T60" fmla="*/ 38 w 94"/>
                  <a:gd name="T61" fmla="*/ 0 h 94"/>
                  <a:gd name="T62" fmla="*/ 46 w 94"/>
                  <a:gd name="T63" fmla="*/ 0 h 94"/>
                  <a:gd name="T64" fmla="*/ 46 w 94"/>
                  <a:gd name="T65" fmla="*/ 0 h 94"/>
                  <a:gd name="T66" fmla="*/ 56 w 94"/>
                  <a:gd name="T67" fmla="*/ 0 h 94"/>
                  <a:gd name="T68" fmla="*/ 66 w 94"/>
                  <a:gd name="T69" fmla="*/ 4 h 94"/>
                  <a:gd name="T70" fmla="*/ 74 w 94"/>
                  <a:gd name="T71" fmla="*/ 8 h 94"/>
                  <a:gd name="T72" fmla="*/ 80 w 94"/>
                  <a:gd name="T73" fmla="*/ 14 h 94"/>
                  <a:gd name="T74" fmla="*/ 86 w 94"/>
                  <a:gd name="T75" fmla="*/ 20 h 94"/>
                  <a:gd name="T76" fmla="*/ 92 w 94"/>
                  <a:gd name="T77" fmla="*/ 28 h 94"/>
                  <a:gd name="T78" fmla="*/ 94 w 94"/>
                  <a:gd name="T79" fmla="*/ 38 h 94"/>
                  <a:gd name="T80" fmla="*/ 94 w 94"/>
                  <a:gd name="T81" fmla="*/ 48 h 94"/>
                  <a:gd name="T82" fmla="*/ 94 w 94"/>
                  <a:gd name="T83" fmla="*/ 4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4">
                    <a:moveTo>
                      <a:pt x="94" y="48"/>
                    </a:moveTo>
                    <a:lnTo>
                      <a:pt x="94" y="48"/>
                    </a:lnTo>
                    <a:lnTo>
                      <a:pt x="94" y="58"/>
                    </a:lnTo>
                    <a:lnTo>
                      <a:pt x="92" y="66"/>
                    </a:lnTo>
                    <a:lnTo>
                      <a:pt x="86" y="74"/>
                    </a:lnTo>
                    <a:lnTo>
                      <a:pt x="80" y="82"/>
                    </a:lnTo>
                    <a:lnTo>
                      <a:pt x="74" y="86"/>
                    </a:lnTo>
                    <a:lnTo>
                      <a:pt x="66" y="92"/>
                    </a:lnTo>
                    <a:lnTo>
                      <a:pt x="56" y="94"/>
                    </a:lnTo>
                    <a:lnTo>
                      <a:pt x="46" y="94"/>
                    </a:lnTo>
                    <a:lnTo>
                      <a:pt x="46" y="94"/>
                    </a:lnTo>
                    <a:lnTo>
                      <a:pt x="38" y="94"/>
                    </a:lnTo>
                    <a:lnTo>
                      <a:pt x="30" y="92"/>
                    </a:lnTo>
                    <a:lnTo>
                      <a:pt x="22" y="88"/>
                    </a:lnTo>
                    <a:lnTo>
                      <a:pt x="16" y="84"/>
                    </a:lnTo>
                    <a:lnTo>
                      <a:pt x="10" y="78"/>
                    </a:lnTo>
                    <a:lnTo>
                      <a:pt x="6" y="70"/>
                    </a:lnTo>
                    <a:lnTo>
                      <a:pt x="2" y="64"/>
                    </a:lnTo>
                    <a:lnTo>
                      <a:pt x="0" y="54"/>
                    </a:lnTo>
                    <a:lnTo>
                      <a:pt x="0" y="54"/>
                    </a:lnTo>
                    <a:lnTo>
                      <a:pt x="0" y="48"/>
                    </a:lnTo>
                    <a:lnTo>
                      <a:pt x="0" y="48"/>
                    </a:lnTo>
                    <a:lnTo>
                      <a:pt x="0" y="38"/>
                    </a:lnTo>
                    <a:lnTo>
                      <a:pt x="0" y="38"/>
                    </a:lnTo>
                    <a:lnTo>
                      <a:pt x="2" y="30"/>
                    </a:lnTo>
                    <a:lnTo>
                      <a:pt x="6" y="24"/>
                    </a:lnTo>
                    <a:lnTo>
                      <a:pt x="10" y="16"/>
                    </a:lnTo>
                    <a:lnTo>
                      <a:pt x="16" y="10"/>
                    </a:lnTo>
                    <a:lnTo>
                      <a:pt x="22" y="6"/>
                    </a:lnTo>
                    <a:lnTo>
                      <a:pt x="30" y="2"/>
                    </a:lnTo>
                    <a:lnTo>
                      <a:pt x="38" y="0"/>
                    </a:lnTo>
                    <a:lnTo>
                      <a:pt x="46" y="0"/>
                    </a:lnTo>
                    <a:lnTo>
                      <a:pt x="46" y="0"/>
                    </a:lnTo>
                    <a:lnTo>
                      <a:pt x="56" y="0"/>
                    </a:lnTo>
                    <a:lnTo>
                      <a:pt x="66" y="4"/>
                    </a:lnTo>
                    <a:lnTo>
                      <a:pt x="74" y="8"/>
                    </a:lnTo>
                    <a:lnTo>
                      <a:pt x="80" y="14"/>
                    </a:lnTo>
                    <a:lnTo>
                      <a:pt x="86" y="20"/>
                    </a:lnTo>
                    <a:lnTo>
                      <a:pt x="92" y="28"/>
                    </a:lnTo>
                    <a:lnTo>
                      <a:pt x="94" y="38"/>
                    </a:lnTo>
                    <a:lnTo>
                      <a:pt x="94" y="48"/>
                    </a:lnTo>
                    <a:lnTo>
                      <a:pt x="94" y="48"/>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49">
                <a:extLst/>
              </p:cNvPr>
              <p:cNvSpPr>
                <a:spLocks noChangeShapeType="1"/>
              </p:cNvSpPr>
              <p:nvPr/>
            </p:nvSpPr>
            <p:spPr bwMode="auto">
              <a:xfrm flipH="1">
                <a:off x="8424863" y="-4419600"/>
                <a:ext cx="15875"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50">
                <a:extLst/>
              </p:cNvPr>
              <p:cNvSpPr>
                <a:spLocks noChangeShapeType="1"/>
              </p:cNvSpPr>
              <p:nvPr/>
            </p:nvSpPr>
            <p:spPr bwMode="auto">
              <a:xfrm flipH="1">
                <a:off x="8488363" y="-4419600"/>
                <a:ext cx="15875"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51">
                <a:extLst/>
              </p:cNvPr>
              <p:cNvSpPr>
                <a:spLocks noChangeShapeType="1"/>
              </p:cNvSpPr>
              <p:nvPr/>
            </p:nvSpPr>
            <p:spPr bwMode="auto">
              <a:xfrm flipV="1">
                <a:off x="8462963" y="-4460875"/>
                <a:ext cx="0" cy="15875"/>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52">
                <a:extLst/>
              </p:cNvPr>
              <p:cNvSpPr>
                <a:spLocks noChangeShapeType="1"/>
              </p:cNvSpPr>
              <p:nvPr/>
            </p:nvSpPr>
            <p:spPr bwMode="auto">
              <a:xfrm flipV="1">
                <a:off x="8462963" y="-4397375"/>
                <a:ext cx="0" cy="1905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p:cNvPr>
            <p:cNvGrpSpPr/>
            <p:nvPr/>
          </p:nvGrpSpPr>
          <p:grpSpPr>
            <a:xfrm>
              <a:off x="3348632" y="3127605"/>
              <a:ext cx="727075" cy="673100"/>
              <a:chOff x="5810250" y="-4257675"/>
              <a:chExt cx="727075" cy="673100"/>
            </a:xfrm>
          </p:grpSpPr>
          <p:sp>
            <p:nvSpPr>
              <p:cNvPr id="38" name="Line 53">
                <a:extLst/>
              </p:cNvPr>
              <p:cNvSpPr>
                <a:spLocks noChangeShapeType="1"/>
              </p:cNvSpPr>
              <p:nvPr/>
            </p:nvSpPr>
            <p:spPr bwMode="auto">
              <a:xfrm>
                <a:off x="6172200" y="-4197350"/>
                <a:ext cx="0" cy="60325"/>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54">
                <a:extLst/>
              </p:cNvPr>
              <p:cNvSpPr>
                <a:spLocks/>
              </p:cNvSpPr>
              <p:nvPr/>
            </p:nvSpPr>
            <p:spPr bwMode="auto">
              <a:xfrm>
                <a:off x="6143625" y="-4257675"/>
                <a:ext cx="60325" cy="60325"/>
              </a:xfrm>
              <a:custGeom>
                <a:avLst/>
                <a:gdLst>
                  <a:gd name="T0" fmla="*/ 38 w 38"/>
                  <a:gd name="T1" fmla="*/ 20 h 38"/>
                  <a:gd name="T2" fmla="*/ 38 w 38"/>
                  <a:gd name="T3" fmla="*/ 20 h 38"/>
                  <a:gd name="T4" fmla="*/ 36 w 38"/>
                  <a:gd name="T5" fmla="*/ 26 h 38"/>
                  <a:gd name="T6" fmla="*/ 32 w 38"/>
                  <a:gd name="T7" fmla="*/ 32 h 38"/>
                  <a:gd name="T8" fmla="*/ 26 w 38"/>
                  <a:gd name="T9" fmla="*/ 36 h 38"/>
                  <a:gd name="T10" fmla="*/ 18 w 38"/>
                  <a:gd name="T11" fmla="*/ 38 h 38"/>
                  <a:gd name="T12" fmla="*/ 18 w 38"/>
                  <a:gd name="T13" fmla="*/ 38 h 38"/>
                  <a:gd name="T14" fmla="*/ 12 w 38"/>
                  <a:gd name="T15" fmla="*/ 36 h 38"/>
                  <a:gd name="T16" fmla="*/ 6 w 38"/>
                  <a:gd name="T17" fmla="*/ 32 h 38"/>
                  <a:gd name="T18" fmla="*/ 2 w 38"/>
                  <a:gd name="T19" fmla="*/ 26 h 38"/>
                  <a:gd name="T20" fmla="*/ 0 w 38"/>
                  <a:gd name="T21" fmla="*/ 20 h 38"/>
                  <a:gd name="T22" fmla="*/ 0 w 38"/>
                  <a:gd name="T23" fmla="*/ 20 h 38"/>
                  <a:gd name="T24" fmla="*/ 2 w 38"/>
                  <a:gd name="T25" fmla="*/ 12 h 38"/>
                  <a:gd name="T26" fmla="*/ 6 w 38"/>
                  <a:gd name="T27" fmla="*/ 6 h 38"/>
                  <a:gd name="T28" fmla="*/ 12 w 38"/>
                  <a:gd name="T29" fmla="*/ 2 h 38"/>
                  <a:gd name="T30" fmla="*/ 18 w 38"/>
                  <a:gd name="T31" fmla="*/ 0 h 38"/>
                  <a:gd name="T32" fmla="*/ 18 w 38"/>
                  <a:gd name="T33" fmla="*/ 0 h 38"/>
                  <a:gd name="T34" fmla="*/ 26 w 38"/>
                  <a:gd name="T35" fmla="*/ 2 h 38"/>
                  <a:gd name="T36" fmla="*/ 32 w 38"/>
                  <a:gd name="T37" fmla="*/ 6 h 38"/>
                  <a:gd name="T38" fmla="*/ 36 w 38"/>
                  <a:gd name="T39" fmla="*/ 12 h 38"/>
                  <a:gd name="T40" fmla="*/ 38 w 38"/>
                  <a:gd name="T41" fmla="*/ 20 h 38"/>
                  <a:gd name="T42" fmla="*/ 38 w 38"/>
                  <a:gd name="T43"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8">
                    <a:moveTo>
                      <a:pt x="38" y="20"/>
                    </a:moveTo>
                    <a:lnTo>
                      <a:pt x="38" y="20"/>
                    </a:lnTo>
                    <a:lnTo>
                      <a:pt x="36" y="26"/>
                    </a:lnTo>
                    <a:lnTo>
                      <a:pt x="32" y="32"/>
                    </a:lnTo>
                    <a:lnTo>
                      <a:pt x="26" y="36"/>
                    </a:lnTo>
                    <a:lnTo>
                      <a:pt x="18" y="38"/>
                    </a:lnTo>
                    <a:lnTo>
                      <a:pt x="18" y="38"/>
                    </a:lnTo>
                    <a:lnTo>
                      <a:pt x="12" y="36"/>
                    </a:lnTo>
                    <a:lnTo>
                      <a:pt x="6" y="32"/>
                    </a:lnTo>
                    <a:lnTo>
                      <a:pt x="2" y="26"/>
                    </a:lnTo>
                    <a:lnTo>
                      <a:pt x="0" y="20"/>
                    </a:lnTo>
                    <a:lnTo>
                      <a:pt x="0" y="20"/>
                    </a:lnTo>
                    <a:lnTo>
                      <a:pt x="2" y="12"/>
                    </a:lnTo>
                    <a:lnTo>
                      <a:pt x="6" y="6"/>
                    </a:lnTo>
                    <a:lnTo>
                      <a:pt x="12" y="2"/>
                    </a:lnTo>
                    <a:lnTo>
                      <a:pt x="18" y="0"/>
                    </a:lnTo>
                    <a:lnTo>
                      <a:pt x="18" y="0"/>
                    </a:lnTo>
                    <a:lnTo>
                      <a:pt x="26" y="2"/>
                    </a:lnTo>
                    <a:lnTo>
                      <a:pt x="32" y="6"/>
                    </a:lnTo>
                    <a:lnTo>
                      <a:pt x="36" y="12"/>
                    </a:lnTo>
                    <a:lnTo>
                      <a:pt x="38" y="20"/>
                    </a:lnTo>
                    <a:lnTo>
                      <a:pt x="38" y="20"/>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55">
                <a:extLst/>
              </p:cNvPr>
              <p:cNvSpPr>
                <a:spLocks/>
              </p:cNvSpPr>
              <p:nvPr/>
            </p:nvSpPr>
            <p:spPr bwMode="auto">
              <a:xfrm>
                <a:off x="6105525" y="-3746500"/>
                <a:ext cx="136525" cy="161925"/>
              </a:xfrm>
              <a:custGeom>
                <a:avLst/>
                <a:gdLst>
                  <a:gd name="T0" fmla="*/ 64 w 86"/>
                  <a:gd name="T1" fmla="*/ 0 h 102"/>
                  <a:gd name="T2" fmla="*/ 64 w 86"/>
                  <a:gd name="T3" fmla="*/ 56 h 102"/>
                  <a:gd name="T4" fmla="*/ 64 w 86"/>
                  <a:gd name="T5" fmla="*/ 56 h 102"/>
                  <a:gd name="T6" fmla="*/ 82 w 86"/>
                  <a:gd name="T7" fmla="*/ 56 h 102"/>
                  <a:gd name="T8" fmla="*/ 82 w 86"/>
                  <a:gd name="T9" fmla="*/ 56 h 102"/>
                  <a:gd name="T10" fmla="*/ 84 w 86"/>
                  <a:gd name="T11" fmla="*/ 58 h 102"/>
                  <a:gd name="T12" fmla="*/ 84 w 86"/>
                  <a:gd name="T13" fmla="*/ 58 h 102"/>
                  <a:gd name="T14" fmla="*/ 86 w 86"/>
                  <a:gd name="T15" fmla="*/ 60 h 102"/>
                  <a:gd name="T16" fmla="*/ 86 w 86"/>
                  <a:gd name="T17" fmla="*/ 60 h 102"/>
                  <a:gd name="T18" fmla="*/ 84 w 86"/>
                  <a:gd name="T19" fmla="*/ 62 h 102"/>
                  <a:gd name="T20" fmla="*/ 84 w 86"/>
                  <a:gd name="T21" fmla="*/ 62 h 102"/>
                  <a:gd name="T22" fmla="*/ 46 w 86"/>
                  <a:gd name="T23" fmla="*/ 100 h 102"/>
                  <a:gd name="T24" fmla="*/ 46 w 86"/>
                  <a:gd name="T25" fmla="*/ 100 h 102"/>
                  <a:gd name="T26" fmla="*/ 42 w 86"/>
                  <a:gd name="T27" fmla="*/ 102 h 102"/>
                  <a:gd name="T28" fmla="*/ 42 w 86"/>
                  <a:gd name="T29" fmla="*/ 102 h 102"/>
                  <a:gd name="T30" fmla="*/ 40 w 86"/>
                  <a:gd name="T31" fmla="*/ 100 h 102"/>
                  <a:gd name="T32" fmla="*/ 40 w 86"/>
                  <a:gd name="T33" fmla="*/ 100 h 102"/>
                  <a:gd name="T34" fmla="*/ 2 w 86"/>
                  <a:gd name="T35" fmla="*/ 62 h 102"/>
                  <a:gd name="T36" fmla="*/ 2 w 86"/>
                  <a:gd name="T37" fmla="*/ 62 h 102"/>
                  <a:gd name="T38" fmla="*/ 0 w 86"/>
                  <a:gd name="T39" fmla="*/ 58 h 102"/>
                  <a:gd name="T40" fmla="*/ 0 w 86"/>
                  <a:gd name="T41" fmla="*/ 58 h 102"/>
                  <a:gd name="T42" fmla="*/ 0 w 86"/>
                  <a:gd name="T43" fmla="*/ 58 h 102"/>
                  <a:gd name="T44" fmla="*/ 0 w 86"/>
                  <a:gd name="T45" fmla="*/ 58 h 102"/>
                  <a:gd name="T46" fmla="*/ 4 w 86"/>
                  <a:gd name="T47" fmla="*/ 56 h 102"/>
                  <a:gd name="T48" fmla="*/ 4 w 86"/>
                  <a:gd name="T49" fmla="*/ 56 h 102"/>
                  <a:gd name="T50" fmla="*/ 22 w 86"/>
                  <a:gd name="T51" fmla="*/ 56 h 102"/>
                  <a:gd name="T52" fmla="*/ 22 w 86"/>
                  <a:gd name="T53" fmla="*/ 56 h 102"/>
                  <a:gd name="T54" fmla="*/ 22 w 86"/>
                  <a:gd name="T5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6" h="102">
                    <a:moveTo>
                      <a:pt x="64" y="0"/>
                    </a:moveTo>
                    <a:lnTo>
                      <a:pt x="64" y="56"/>
                    </a:lnTo>
                    <a:lnTo>
                      <a:pt x="64" y="56"/>
                    </a:lnTo>
                    <a:lnTo>
                      <a:pt x="82" y="56"/>
                    </a:lnTo>
                    <a:lnTo>
                      <a:pt x="82" y="56"/>
                    </a:lnTo>
                    <a:lnTo>
                      <a:pt x="84" y="58"/>
                    </a:lnTo>
                    <a:lnTo>
                      <a:pt x="84" y="58"/>
                    </a:lnTo>
                    <a:lnTo>
                      <a:pt x="86" y="60"/>
                    </a:lnTo>
                    <a:lnTo>
                      <a:pt x="86" y="60"/>
                    </a:lnTo>
                    <a:lnTo>
                      <a:pt x="84" y="62"/>
                    </a:lnTo>
                    <a:lnTo>
                      <a:pt x="84" y="62"/>
                    </a:lnTo>
                    <a:lnTo>
                      <a:pt x="46" y="100"/>
                    </a:lnTo>
                    <a:lnTo>
                      <a:pt x="46" y="100"/>
                    </a:lnTo>
                    <a:lnTo>
                      <a:pt x="42" y="102"/>
                    </a:lnTo>
                    <a:lnTo>
                      <a:pt x="42" y="102"/>
                    </a:lnTo>
                    <a:lnTo>
                      <a:pt x="40" y="100"/>
                    </a:lnTo>
                    <a:lnTo>
                      <a:pt x="40" y="100"/>
                    </a:lnTo>
                    <a:lnTo>
                      <a:pt x="2" y="62"/>
                    </a:lnTo>
                    <a:lnTo>
                      <a:pt x="2" y="62"/>
                    </a:lnTo>
                    <a:lnTo>
                      <a:pt x="0" y="58"/>
                    </a:lnTo>
                    <a:lnTo>
                      <a:pt x="0" y="58"/>
                    </a:lnTo>
                    <a:lnTo>
                      <a:pt x="0" y="58"/>
                    </a:lnTo>
                    <a:lnTo>
                      <a:pt x="0" y="58"/>
                    </a:lnTo>
                    <a:lnTo>
                      <a:pt x="4" y="56"/>
                    </a:lnTo>
                    <a:lnTo>
                      <a:pt x="4" y="56"/>
                    </a:lnTo>
                    <a:lnTo>
                      <a:pt x="22" y="56"/>
                    </a:lnTo>
                    <a:lnTo>
                      <a:pt x="22" y="56"/>
                    </a:lnTo>
                    <a:lnTo>
                      <a:pt x="22"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56">
                <a:extLst/>
              </p:cNvPr>
              <p:cNvSpPr>
                <a:spLocks/>
              </p:cNvSpPr>
              <p:nvPr/>
            </p:nvSpPr>
            <p:spPr bwMode="auto">
              <a:xfrm>
                <a:off x="6089650" y="-3978275"/>
                <a:ext cx="168275" cy="171450"/>
              </a:xfrm>
              <a:custGeom>
                <a:avLst/>
                <a:gdLst>
                  <a:gd name="T0" fmla="*/ 0 w 106"/>
                  <a:gd name="T1" fmla="*/ 54 h 108"/>
                  <a:gd name="T2" fmla="*/ 0 w 106"/>
                  <a:gd name="T3" fmla="*/ 54 h 108"/>
                  <a:gd name="T4" fmla="*/ 0 w 106"/>
                  <a:gd name="T5" fmla="*/ 42 h 108"/>
                  <a:gd name="T6" fmla="*/ 4 w 106"/>
                  <a:gd name="T7" fmla="*/ 32 h 108"/>
                  <a:gd name="T8" fmla="*/ 8 w 106"/>
                  <a:gd name="T9" fmla="*/ 24 h 108"/>
                  <a:gd name="T10" fmla="*/ 14 w 106"/>
                  <a:gd name="T11" fmla="*/ 16 h 108"/>
                  <a:gd name="T12" fmla="*/ 22 w 106"/>
                  <a:gd name="T13" fmla="*/ 8 h 108"/>
                  <a:gd name="T14" fmla="*/ 32 w 106"/>
                  <a:gd name="T15" fmla="*/ 4 h 108"/>
                  <a:gd name="T16" fmla="*/ 42 w 106"/>
                  <a:gd name="T17" fmla="*/ 0 h 108"/>
                  <a:gd name="T18" fmla="*/ 52 w 106"/>
                  <a:gd name="T19" fmla="*/ 0 h 108"/>
                  <a:gd name="T20" fmla="*/ 52 w 106"/>
                  <a:gd name="T21" fmla="*/ 0 h 108"/>
                  <a:gd name="T22" fmla="*/ 64 w 106"/>
                  <a:gd name="T23" fmla="*/ 0 h 108"/>
                  <a:gd name="T24" fmla="*/ 74 w 106"/>
                  <a:gd name="T25" fmla="*/ 4 h 108"/>
                  <a:gd name="T26" fmla="*/ 82 w 106"/>
                  <a:gd name="T27" fmla="*/ 8 h 108"/>
                  <a:gd name="T28" fmla="*/ 90 w 106"/>
                  <a:gd name="T29" fmla="*/ 16 h 108"/>
                  <a:gd name="T30" fmla="*/ 98 w 106"/>
                  <a:gd name="T31" fmla="*/ 24 h 108"/>
                  <a:gd name="T32" fmla="*/ 102 w 106"/>
                  <a:gd name="T33" fmla="*/ 32 h 108"/>
                  <a:gd name="T34" fmla="*/ 106 w 106"/>
                  <a:gd name="T35" fmla="*/ 42 h 108"/>
                  <a:gd name="T36" fmla="*/ 106 w 106"/>
                  <a:gd name="T37" fmla="*/ 54 h 108"/>
                  <a:gd name="T38" fmla="*/ 106 w 106"/>
                  <a:gd name="T39" fmla="*/ 54 h 108"/>
                  <a:gd name="T40" fmla="*/ 106 w 106"/>
                  <a:gd name="T41" fmla="*/ 64 h 108"/>
                  <a:gd name="T42" fmla="*/ 102 w 106"/>
                  <a:gd name="T43" fmla="*/ 74 h 108"/>
                  <a:gd name="T44" fmla="*/ 98 w 106"/>
                  <a:gd name="T45" fmla="*/ 84 h 108"/>
                  <a:gd name="T46" fmla="*/ 90 w 106"/>
                  <a:gd name="T47" fmla="*/ 92 h 108"/>
                  <a:gd name="T48" fmla="*/ 82 w 106"/>
                  <a:gd name="T49" fmla="*/ 98 h 108"/>
                  <a:gd name="T50" fmla="*/ 74 w 106"/>
                  <a:gd name="T51" fmla="*/ 102 h 108"/>
                  <a:gd name="T52" fmla="*/ 64 w 106"/>
                  <a:gd name="T53" fmla="*/ 106 h 108"/>
                  <a:gd name="T54" fmla="*/ 52 w 106"/>
                  <a:gd name="T55" fmla="*/ 108 h 108"/>
                  <a:gd name="T56" fmla="*/ 52 w 106"/>
                  <a:gd name="T57" fmla="*/ 108 h 108"/>
                  <a:gd name="T58" fmla="*/ 42 w 106"/>
                  <a:gd name="T59" fmla="*/ 106 h 108"/>
                  <a:gd name="T60" fmla="*/ 32 w 106"/>
                  <a:gd name="T61" fmla="*/ 102 h 108"/>
                  <a:gd name="T62" fmla="*/ 22 w 106"/>
                  <a:gd name="T63" fmla="*/ 98 h 108"/>
                  <a:gd name="T64" fmla="*/ 14 w 106"/>
                  <a:gd name="T65" fmla="*/ 92 h 108"/>
                  <a:gd name="T66" fmla="*/ 8 w 106"/>
                  <a:gd name="T67" fmla="*/ 84 h 108"/>
                  <a:gd name="T68" fmla="*/ 4 w 106"/>
                  <a:gd name="T69" fmla="*/ 74 h 108"/>
                  <a:gd name="T70" fmla="*/ 0 w 106"/>
                  <a:gd name="T71" fmla="*/ 64 h 108"/>
                  <a:gd name="T72" fmla="*/ 0 w 106"/>
                  <a:gd name="T73" fmla="*/ 54 h 108"/>
                  <a:gd name="T74" fmla="*/ 0 w 106"/>
                  <a:gd name="T7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108">
                    <a:moveTo>
                      <a:pt x="0" y="54"/>
                    </a:moveTo>
                    <a:lnTo>
                      <a:pt x="0" y="54"/>
                    </a:lnTo>
                    <a:lnTo>
                      <a:pt x="0" y="42"/>
                    </a:lnTo>
                    <a:lnTo>
                      <a:pt x="4" y="32"/>
                    </a:lnTo>
                    <a:lnTo>
                      <a:pt x="8" y="24"/>
                    </a:lnTo>
                    <a:lnTo>
                      <a:pt x="14" y="16"/>
                    </a:lnTo>
                    <a:lnTo>
                      <a:pt x="22" y="8"/>
                    </a:lnTo>
                    <a:lnTo>
                      <a:pt x="32" y="4"/>
                    </a:lnTo>
                    <a:lnTo>
                      <a:pt x="42" y="0"/>
                    </a:lnTo>
                    <a:lnTo>
                      <a:pt x="52" y="0"/>
                    </a:lnTo>
                    <a:lnTo>
                      <a:pt x="52" y="0"/>
                    </a:lnTo>
                    <a:lnTo>
                      <a:pt x="64" y="0"/>
                    </a:lnTo>
                    <a:lnTo>
                      <a:pt x="74" y="4"/>
                    </a:lnTo>
                    <a:lnTo>
                      <a:pt x="82" y="8"/>
                    </a:lnTo>
                    <a:lnTo>
                      <a:pt x="90" y="16"/>
                    </a:lnTo>
                    <a:lnTo>
                      <a:pt x="98" y="24"/>
                    </a:lnTo>
                    <a:lnTo>
                      <a:pt x="102" y="32"/>
                    </a:lnTo>
                    <a:lnTo>
                      <a:pt x="106" y="42"/>
                    </a:lnTo>
                    <a:lnTo>
                      <a:pt x="106" y="54"/>
                    </a:lnTo>
                    <a:lnTo>
                      <a:pt x="106" y="54"/>
                    </a:lnTo>
                    <a:lnTo>
                      <a:pt x="106" y="64"/>
                    </a:lnTo>
                    <a:lnTo>
                      <a:pt x="102" y="74"/>
                    </a:lnTo>
                    <a:lnTo>
                      <a:pt x="98" y="84"/>
                    </a:lnTo>
                    <a:lnTo>
                      <a:pt x="90" y="92"/>
                    </a:lnTo>
                    <a:lnTo>
                      <a:pt x="82" y="98"/>
                    </a:lnTo>
                    <a:lnTo>
                      <a:pt x="74" y="102"/>
                    </a:lnTo>
                    <a:lnTo>
                      <a:pt x="64" y="106"/>
                    </a:lnTo>
                    <a:lnTo>
                      <a:pt x="52" y="108"/>
                    </a:lnTo>
                    <a:lnTo>
                      <a:pt x="52" y="108"/>
                    </a:lnTo>
                    <a:lnTo>
                      <a:pt x="42" y="106"/>
                    </a:lnTo>
                    <a:lnTo>
                      <a:pt x="32" y="102"/>
                    </a:lnTo>
                    <a:lnTo>
                      <a:pt x="22" y="98"/>
                    </a:lnTo>
                    <a:lnTo>
                      <a:pt x="14" y="92"/>
                    </a:lnTo>
                    <a:lnTo>
                      <a:pt x="8" y="84"/>
                    </a:lnTo>
                    <a:lnTo>
                      <a:pt x="4" y="74"/>
                    </a:lnTo>
                    <a:lnTo>
                      <a:pt x="0" y="64"/>
                    </a:lnTo>
                    <a:lnTo>
                      <a:pt x="0" y="54"/>
                    </a:lnTo>
                    <a:lnTo>
                      <a:pt x="0" y="54"/>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57">
                <a:extLst/>
              </p:cNvPr>
              <p:cNvSpPr>
                <a:spLocks/>
              </p:cNvSpPr>
              <p:nvPr/>
            </p:nvSpPr>
            <p:spPr bwMode="auto">
              <a:xfrm>
                <a:off x="6200775" y="-4038600"/>
                <a:ext cx="57150" cy="22225"/>
              </a:xfrm>
              <a:custGeom>
                <a:avLst/>
                <a:gdLst>
                  <a:gd name="T0" fmla="*/ 36 w 36"/>
                  <a:gd name="T1" fmla="*/ 14 h 14"/>
                  <a:gd name="T2" fmla="*/ 36 w 36"/>
                  <a:gd name="T3" fmla="*/ 14 h 14"/>
                  <a:gd name="T4" fmla="*/ 28 w 36"/>
                  <a:gd name="T5" fmla="*/ 10 h 14"/>
                  <a:gd name="T6" fmla="*/ 20 w 36"/>
                  <a:gd name="T7" fmla="*/ 4 h 14"/>
                  <a:gd name="T8" fmla="*/ 0 w 36"/>
                  <a:gd name="T9" fmla="*/ 0 h 14"/>
                </a:gdLst>
                <a:ahLst/>
                <a:cxnLst>
                  <a:cxn ang="0">
                    <a:pos x="T0" y="T1"/>
                  </a:cxn>
                  <a:cxn ang="0">
                    <a:pos x="T2" y="T3"/>
                  </a:cxn>
                  <a:cxn ang="0">
                    <a:pos x="T4" y="T5"/>
                  </a:cxn>
                  <a:cxn ang="0">
                    <a:pos x="T6" y="T7"/>
                  </a:cxn>
                  <a:cxn ang="0">
                    <a:pos x="T8" y="T9"/>
                  </a:cxn>
                </a:cxnLst>
                <a:rect l="0" t="0" r="r" b="b"/>
                <a:pathLst>
                  <a:path w="36" h="14">
                    <a:moveTo>
                      <a:pt x="36" y="14"/>
                    </a:moveTo>
                    <a:lnTo>
                      <a:pt x="36" y="14"/>
                    </a:lnTo>
                    <a:lnTo>
                      <a:pt x="28" y="10"/>
                    </a:lnTo>
                    <a:lnTo>
                      <a:pt x="20" y="4"/>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58">
                <a:extLst/>
              </p:cNvPr>
              <p:cNvSpPr>
                <a:spLocks/>
              </p:cNvSpPr>
              <p:nvPr/>
            </p:nvSpPr>
            <p:spPr bwMode="auto">
              <a:xfrm>
                <a:off x="6296025" y="-3978275"/>
                <a:ext cx="25400" cy="57150"/>
              </a:xfrm>
              <a:custGeom>
                <a:avLst/>
                <a:gdLst>
                  <a:gd name="T0" fmla="*/ 16 w 16"/>
                  <a:gd name="T1" fmla="*/ 36 h 36"/>
                  <a:gd name="T2" fmla="*/ 16 w 16"/>
                  <a:gd name="T3" fmla="*/ 36 h 36"/>
                  <a:gd name="T4" fmla="*/ 10 w 16"/>
                  <a:gd name="T5" fmla="*/ 18 h 36"/>
                  <a:gd name="T6" fmla="*/ 0 w 16"/>
                  <a:gd name="T7" fmla="*/ 0 h 36"/>
                </a:gdLst>
                <a:ahLst/>
                <a:cxnLst>
                  <a:cxn ang="0">
                    <a:pos x="T0" y="T1"/>
                  </a:cxn>
                  <a:cxn ang="0">
                    <a:pos x="T2" y="T3"/>
                  </a:cxn>
                  <a:cxn ang="0">
                    <a:pos x="T4" y="T5"/>
                  </a:cxn>
                  <a:cxn ang="0">
                    <a:pos x="T6" y="T7"/>
                  </a:cxn>
                </a:cxnLst>
                <a:rect l="0" t="0" r="r" b="b"/>
                <a:pathLst>
                  <a:path w="16" h="36">
                    <a:moveTo>
                      <a:pt x="16" y="36"/>
                    </a:moveTo>
                    <a:lnTo>
                      <a:pt x="16" y="36"/>
                    </a:lnTo>
                    <a:lnTo>
                      <a:pt x="10" y="18"/>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59">
                <a:extLst/>
              </p:cNvPr>
              <p:cNvSpPr>
                <a:spLocks/>
              </p:cNvSpPr>
              <p:nvPr/>
            </p:nvSpPr>
            <p:spPr bwMode="auto">
              <a:xfrm>
                <a:off x="6296025" y="-3867150"/>
                <a:ext cx="25400" cy="60325"/>
              </a:xfrm>
              <a:custGeom>
                <a:avLst/>
                <a:gdLst>
                  <a:gd name="T0" fmla="*/ 0 w 16"/>
                  <a:gd name="T1" fmla="*/ 38 h 38"/>
                  <a:gd name="T2" fmla="*/ 0 w 16"/>
                  <a:gd name="T3" fmla="*/ 38 h 38"/>
                  <a:gd name="T4" fmla="*/ 10 w 16"/>
                  <a:gd name="T5" fmla="*/ 20 h 38"/>
                  <a:gd name="T6" fmla="*/ 16 w 16"/>
                  <a:gd name="T7" fmla="*/ 0 h 38"/>
                </a:gdLst>
                <a:ahLst/>
                <a:cxnLst>
                  <a:cxn ang="0">
                    <a:pos x="T0" y="T1"/>
                  </a:cxn>
                  <a:cxn ang="0">
                    <a:pos x="T2" y="T3"/>
                  </a:cxn>
                  <a:cxn ang="0">
                    <a:pos x="T4" y="T5"/>
                  </a:cxn>
                  <a:cxn ang="0">
                    <a:pos x="T6" y="T7"/>
                  </a:cxn>
                </a:cxnLst>
                <a:rect l="0" t="0" r="r" b="b"/>
                <a:pathLst>
                  <a:path w="16" h="38">
                    <a:moveTo>
                      <a:pt x="0" y="38"/>
                    </a:moveTo>
                    <a:lnTo>
                      <a:pt x="0" y="38"/>
                    </a:lnTo>
                    <a:lnTo>
                      <a:pt x="10" y="20"/>
                    </a:lnTo>
                    <a:lnTo>
                      <a:pt x="16"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60">
                <a:extLst/>
              </p:cNvPr>
              <p:cNvSpPr>
                <a:spLocks/>
              </p:cNvSpPr>
              <p:nvPr/>
            </p:nvSpPr>
            <p:spPr bwMode="auto">
              <a:xfrm>
                <a:off x="6200775" y="-3771900"/>
                <a:ext cx="57150" cy="28575"/>
              </a:xfrm>
              <a:custGeom>
                <a:avLst/>
                <a:gdLst>
                  <a:gd name="T0" fmla="*/ 0 w 36"/>
                  <a:gd name="T1" fmla="*/ 18 h 18"/>
                  <a:gd name="T2" fmla="*/ 0 w 36"/>
                  <a:gd name="T3" fmla="*/ 18 h 18"/>
                  <a:gd name="T4" fmla="*/ 20 w 36"/>
                  <a:gd name="T5" fmla="*/ 10 h 18"/>
                  <a:gd name="T6" fmla="*/ 36 w 36"/>
                  <a:gd name="T7" fmla="*/ 0 h 18"/>
                </a:gdLst>
                <a:ahLst/>
                <a:cxnLst>
                  <a:cxn ang="0">
                    <a:pos x="T0" y="T1"/>
                  </a:cxn>
                  <a:cxn ang="0">
                    <a:pos x="T2" y="T3"/>
                  </a:cxn>
                  <a:cxn ang="0">
                    <a:pos x="T4" y="T5"/>
                  </a:cxn>
                  <a:cxn ang="0">
                    <a:pos x="T6" y="T7"/>
                  </a:cxn>
                </a:cxnLst>
                <a:rect l="0" t="0" r="r" b="b"/>
                <a:pathLst>
                  <a:path w="36" h="18">
                    <a:moveTo>
                      <a:pt x="0" y="18"/>
                    </a:moveTo>
                    <a:lnTo>
                      <a:pt x="0" y="18"/>
                    </a:lnTo>
                    <a:lnTo>
                      <a:pt x="20" y="10"/>
                    </a:lnTo>
                    <a:lnTo>
                      <a:pt x="36"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61">
                <a:extLst/>
              </p:cNvPr>
              <p:cNvSpPr>
                <a:spLocks/>
              </p:cNvSpPr>
              <p:nvPr/>
            </p:nvSpPr>
            <p:spPr bwMode="auto">
              <a:xfrm>
                <a:off x="6089650" y="-3771900"/>
                <a:ext cx="57150" cy="28575"/>
              </a:xfrm>
              <a:custGeom>
                <a:avLst/>
                <a:gdLst>
                  <a:gd name="T0" fmla="*/ 0 w 36"/>
                  <a:gd name="T1" fmla="*/ 0 h 18"/>
                  <a:gd name="T2" fmla="*/ 0 w 36"/>
                  <a:gd name="T3" fmla="*/ 0 h 18"/>
                  <a:gd name="T4" fmla="*/ 16 w 36"/>
                  <a:gd name="T5" fmla="*/ 10 h 18"/>
                  <a:gd name="T6" fmla="*/ 36 w 36"/>
                  <a:gd name="T7" fmla="*/ 18 h 18"/>
                </a:gdLst>
                <a:ahLst/>
                <a:cxnLst>
                  <a:cxn ang="0">
                    <a:pos x="T0" y="T1"/>
                  </a:cxn>
                  <a:cxn ang="0">
                    <a:pos x="T2" y="T3"/>
                  </a:cxn>
                  <a:cxn ang="0">
                    <a:pos x="T4" y="T5"/>
                  </a:cxn>
                  <a:cxn ang="0">
                    <a:pos x="T6" y="T7"/>
                  </a:cxn>
                </a:cxnLst>
                <a:rect l="0" t="0" r="r" b="b"/>
                <a:pathLst>
                  <a:path w="36" h="18">
                    <a:moveTo>
                      <a:pt x="0" y="0"/>
                    </a:moveTo>
                    <a:lnTo>
                      <a:pt x="0" y="0"/>
                    </a:lnTo>
                    <a:lnTo>
                      <a:pt x="16" y="10"/>
                    </a:lnTo>
                    <a:lnTo>
                      <a:pt x="36" y="18"/>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62">
                <a:extLst/>
              </p:cNvPr>
              <p:cNvSpPr>
                <a:spLocks/>
              </p:cNvSpPr>
              <p:nvPr/>
            </p:nvSpPr>
            <p:spPr bwMode="auto">
              <a:xfrm>
                <a:off x="6026150" y="-3867150"/>
                <a:ext cx="25400" cy="60325"/>
              </a:xfrm>
              <a:custGeom>
                <a:avLst/>
                <a:gdLst>
                  <a:gd name="T0" fmla="*/ 0 w 16"/>
                  <a:gd name="T1" fmla="*/ 0 h 38"/>
                  <a:gd name="T2" fmla="*/ 0 w 16"/>
                  <a:gd name="T3" fmla="*/ 0 h 38"/>
                  <a:gd name="T4" fmla="*/ 6 w 16"/>
                  <a:gd name="T5" fmla="*/ 20 h 38"/>
                  <a:gd name="T6" fmla="*/ 16 w 16"/>
                  <a:gd name="T7" fmla="*/ 38 h 38"/>
                </a:gdLst>
                <a:ahLst/>
                <a:cxnLst>
                  <a:cxn ang="0">
                    <a:pos x="T0" y="T1"/>
                  </a:cxn>
                  <a:cxn ang="0">
                    <a:pos x="T2" y="T3"/>
                  </a:cxn>
                  <a:cxn ang="0">
                    <a:pos x="T4" y="T5"/>
                  </a:cxn>
                  <a:cxn ang="0">
                    <a:pos x="T6" y="T7"/>
                  </a:cxn>
                </a:cxnLst>
                <a:rect l="0" t="0" r="r" b="b"/>
                <a:pathLst>
                  <a:path w="16" h="38">
                    <a:moveTo>
                      <a:pt x="0" y="0"/>
                    </a:moveTo>
                    <a:lnTo>
                      <a:pt x="0" y="0"/>
                    </a:lnTo>
                    <a:lnTo>
                      <a:pt x="6" y="20"/>
                    </a:lnTo>
                    <a:lnTo>
                      <a:pt x="16" y="38"/>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63">
                <a:extLst/>
              </p:cNvPr>
              <p:cNvSpPr>
                <a:spLocks/>
              </p:cNvSpPr>
              <p:nvPr/>
            </p:nvSpPr>
            <p:spPr bwMode="auto">
              <a:xfrm>
                <a:off x="6026150" y="-3978275"/>
                <a:ext cx="25400" cy="57150"/>
              </a:xfrm>
              <a:custGeom>
                <a:avLst/>
                <a:gdLst>
                  <a:gd name="T0" fmla="*/ 16 w 16"/>
                  <a:gd name="T1" fmla="*/ 0 h 36"/>
                  <a:gd name="T2" fmla="*/ 16 w 16"/>
                  <a:gd name="T3" fmla="*/ 0 h 36"/>
                  <a:gd name="T4" fmla="*/ 6 w 16"/>
                  <a:gd name="T5" fmla="*/ 18 h 36"/>
                  <a:gd name="T6" fmla="*/ 0 w 16"/>
                  <a:gd name="T7" fmla="*/ 36 h 36"/>
                </a:gdLst>
                <a:ahLst/>
                <a:cxnLst>
                  <a:cxn ang="0">
                    <a:pos x="T0" y="T1"/>
                  </a:cxn>
                  <a:cxn ang="0">
                    <a:pos x="T2" y="T3"/>
                  </a:cxn>
                  <a:cxn ang="0">
                    <a:pos x="T4" y="T5"/>
                  </a:cxn>
                  <a:cxn ang="0">
                    <a:pos x="T6" y="T7"/>
                  </a:cxn>
                </a:cxnLst>
                <a:rect l="0" t="0" r="r" b="b"/>
                <a:pathLst>
                  <a:path w="16" h="36">
                    <a:moveTo>
                      <a:pt x="16" y="0"/>
                    </a:moveTo>
                    <a:lnTo>
                      <a:pt x="16" y="0"/>
                    </a:lnTo>
                    <a:lnTo>
                      <a:pt x="6" y="18"/>
                    </a:lnTo>
                    <a:lnTo>
                      <a:pt x="0" y="36"/>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64">
                <a:extLst/>
              </p:cNvPr>
              <p:cNvSpPr>
                <a:spLocks/>
              </p:cNvSpPr>
              <p:nvPr/>
            </p:nvSpPr>
            <p:spPr bwMode="auto">
              <a:xfrm>
                <a:off x="6089650" y="-4038600"/>
                <a:ext cx="57150" cy="22225"/>
              </a:xfrm>
              <a:custGeom>
                <a:avLst/>
                <a:gdLst>
                  <a:gd name="T0" fmla="*/ 36 w 36"/>
                  <a:gd name="T1" fmla="*/ 0 h 14"/>
                  <a:gd name="T2" fmla="*/ 36 w 36"/>
                  <a:gd name="T3" fmla="*/ 0 h 14"/>
                  <a:gd name="T4" fmla="*/ 16 w 36"/>
                  <a:gd name="T5" fmla="*/ 4 h 14"/>
                  <a:gd name="T6" fmla="*/ 8 w 36"/>
                  <a:gd name="T7" fmla="*/ 10 h 14"/>
                  <a:gd name="T8" fmla="*/ 0 w 36"/>
                  <a:gd name="T9" fmla="*/ 14 h 14"/>
                </a:gdLst>
                <a:ahLst/>
                <a:cxnLst>
                  <a:cxn ang="0">
                    <a:pos x="T0" y="T1"/>
                  </a:cxn>
                  <a:cxn ang="0">
                    <a:pos x="T2" y="T3"/>
                  </a:cxn>
                  <a:cxn ang="0">
                    <a:pos x="T4" y="T5"/>
                  </a:cxn>
                  <a:cxn ang="0">
                    <a:pos x="T6" y="T7"/>
                  </a:cxn>
                  <a:cxn ang="0">
                    <a:pos x="T8" y="T9"/>
                  </a:cxn>
                </a:cxnLst>
                <a:rect l="0" t="0" r="r" b="b"/>
                <a:pathLst>
                  <a:path w="36" h="14">
                    <a:moveTo>
                      <a:pt x="36" y="0"/>
                    </a:moveTo>
                    <a:lnTo>
                      <a:pt x="36" y="0"/>
                    </a:lnTo>
                    <a:lnTo>
                      <a:pt x="16" y="4"/>
                    </a:lnTo>
                    <a:lnTo>
                      <a:pt x="8" y="10"/>
                    </a:lnTo>
                    <a:lnTo>
                      <a:pt x="0" y="14"/>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65">
                <a:extLst/>
              </p:cNvPr>
              <p:cNvSpPr>
                <a:spLocks/>
              </p:cNvSpPr>
              <p:nvPr/>
            </p:nvSpPr>
            <p:spPr bwMode="auto">
              <a:xfrm>
                <a:off x="6140450" y="-4083050"/>
                <a:ext cx="66675" cy="44450"/>
              </a:xfrm>
              <a:custGeom>
                <a:avLst/>
                <a:gdLst>
                  <a:gd name="T0" fmla="*/ 36 w 42"/>
                  <a:gd name="T1" fmla="*/ 28 h 28"/>
                  <a:gd name="T2" fmla="*/ 36 w 42"/>
                  <a:gd name="T3" fmla="*/ 28 h 28"/>
                  <a:gd name="T4" fmla="*/ 42 w 42"/>
                  <a:gd name="T5" fmla="*/ 28 h 28"/>
                  <a:gd name="T6" fmla="*/ 42 w 42"/>
                  <a:gd name="T7" fmla="*/ 28 h 28"/>
                  <a:gd name="T8" fmla="*/ 42 w 42"/>
                  <a:gd name="T9" fmla="*/ 6 h 28"/>
                  <a:gd name="T10" fmla="*/ 42 w 42"/>
                  <a:gd name="T11" fmla="*/ 6 h 28"/>
                  <a:gd name="T12" fmla="*/ 40 w 42"/>
                  <a:gd name="T13" fmla="*/ 2 h 28"/>
                  <a:gd name="T14" fmla="*/ 36 w 42"/>
                  <a:gd name="T15" fmla="*/ 0 h 28"/>
                  <a:gd name="T16" fmla="*/ 36 w 42"/>
                  <a:gd name="T17" fmla="*/ 0 h 28"/>
                  <a:gd name="T18" fmla="*/ 6 w 42"/>
                  <a:gd name="T19" fmla="*/ 0 h 28"/>
                  <a:gd name="T20" fmla="*/ 6 w 42"/>
                  <a:gd name="T21" fmla="*/ 0 h 28"/>
                  <a:gd name="T22" fmla="*/ 2 w 42"/>
                  <a:gd name="T23" fmla="*/ 2 h 28"/>
                  <a:gd name="T24" fmla="*/ 0 w 42"/>
                  <a:gd name="T25" fmla="*/ 6 h 28"/>
                  <a:gd name="T26" fmla="*/ 0 w 42"/>
                  <a:gd name="T27" fmla="*/ 6 h 28"/>
                  <a:gd name="T28" fmla="*/ 0 w 42"/>
                  <a:gd name="T29" fmla="*/ 28 h 28"/>
                  <a:gd name="T30" fmla="*/ 0 w 42"/>
                  <a:gd name="T31" fmla="*/ 28 h 28"/>
                  <a:gd name="T32" fmla="*/ 4 w 42"/>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28">
                    <a:moveTo>
                      <a:pt x="36" y="28"/>
                    </a:moveTo>
                    <a:lnTo>
                      <a:pt x="36" y="28"/>
                    </a:lnTo>
                    <a:lnTo>
                      <a:pt x="42" y="28"/>
                    </a:lnTo>
                    <a:lnTo>
                      <a:pt x="42" y="28"/>
                    </a:lnTo>
                    <a:lnTo>
                      <a:pt x="42" y="6"/>
                    </a:lnTo>
                    <a:lnTo>
                      <a:pt x="42" y="6"/>
                    </a:lnTo>
                    <a:lnTo>
                      <a:pt x="40" y="2"/>
                    </a:lnTo>
                    <a:lnTo>
                      <a:pt x="36" y="0"/>
                    </a:lnTo>
                    <a:lnTo>
                      <a:pt x="36" y="0"/>
                    </a:lnTo>
                    <a:lnTo>
                      <a:pt x="6" y="0"/>
                    </a:lnTo>
                    <a:lnTo>
                      <a:pt x="6" y="0"/>
                    </a:lnTo>
                    <a:lnTo>
                      <a:pt x="2" y="2"/>
                    </a:lnTo>
                    <a:lnTo>
                      <a:pt x="0" y="6"/>
                    </a:lnTo>
                    <a:lnTo>
                      <a:pt x="0" y="6"/>
                    </a:lnTo>
                    <a:lnTo>
                      <a:pt x="0" y="28"/>
                    </a:lnTo>
                    <a:lnTo>
                      <a:pt x="0" y="28"/>
                    </a:lnTo>
                    <a:lnTo>
                      <a:pt x="4" y="28"/>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66">
                <a:extLst/>
              </p:cNvPr>
              <p:cNvSpPr>
                <a:spLocks/>
              </p:cNvSpPr>
              <p:nvPr/>
            </p:nvSpPr>
            <p:spPr bwMode="auto">
              <a:xfrm>
                <a:off x="5984875" y="-3927475"/>
                <a:ext cx="41275" cy="66675"/>
              </a:xfrm>
              <a:custGeom>
                <a:avLst/>
                <a:gdLst>
                  <a:gd name="T0" fmla="*/ 26 w 26"/>
                  <a:gd name="T1" fmla="*/ 4 h 42"/>
                  <a:gd name="T2" fmla="*/ 26 w 26"/>
                  <a:gd name="T3" fmla="*/ 4 h 42"/>
                  <a:gd name="T4" fmla="*/ 26 w 26"/>
                  <a:gd name="T5" fmla="*/ 0 h 42"/>
                  <a:gd name="T6" fmla="*/ 26 w 26"/>
                  <a:gd name="T7" fmla="*/ 0 h 42"/>
                  <a:gd name="T8" fmla="*/ 4 w 26"/>
                  <a:gd name="T9" fmla="*/ 0 h 42"/>
                  <a:gd name="T10" fmla="*/ 4 w 26"/>
                  <a:gd name="T11" fmla="*/ 0 h 42"/>
                  <a:gd name="T12" fmla="*/ 2 w 26"/>
                  <a:gd name="T13" fmla="*/ 2 h 42"/>
                  <a:gd name="T14" fmla="*/ 0 w 26"/>
                  <a:gd name="T15" fmla="*/ 6 h 42"/>
                  <a:gd name="T16" fmla="*/ 0 w 26"/>
                  <a:gd name="T17" fmla="*/ 6 h 42"/>
                  <a:gd name="T18" fmla="*/ 0 w 26"/>
                  <a:gd name="T19" fmla="*/ 38 h 42"/>
                  <a:gd name="T20" fmla="*/ 0 w 26"/>
                  <a:gd name="T21" fmla="*/ 38 h 42"/>
                  <a:gd name="T22" fmla="*/ 2 w 26"/>
                  <a:gd name="T23" fmla="*/ 42 h 42"/>
                  <a:gd name="T24" fmla="*/ 4 w 26"/>
                  <a:gd name="T25" fmla="*/ 42 h 42"/>
                  <a:gd name="T26" fmla="*/ 4 w 26"/>
                  <a:gd name="T27" fmla="*/ 42 h 42"/>
                  <a:gd name="T28" fmla="*/ 26 w 26"/>
                  <a:gd name="T29" fmla="*/ 42 h 42"/>
                  <a:gd name="T30" fmla="*/ 26 w 26"/>
                  <a:gd name="T31" fmla="*/ 42 h 42"/>
                  <a:gd name="T32" fmla="*/ 26 w 26"/>
                  <a:gd name="T33"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2">
                    <a:moveTo>
                      <a:pt x="26" y="4"/>
                    </a:moveTo>
                    <a:lnTo>
                      <a:pt x="26" y="4"/>
                    </a:lnTo>
                    <a:lnTo>
                      <a:pt x="26" y="0"/>
                    </a:lnTo>
                    <a:lnTo>
                      <a:pt x="26" y="0"/>
                    </a:lnTo>
                    <a:lnTo>
                      <a:pt x="4" y="0"/>
                    </a:lnTo>
                    <a:lnTo>
                      <a:pt x="4" y="0"/>
                    </a:lnTo>
                    <a:lnTo>
                      <a:pt x="2" y="2"/>
                    </a:lnTo>
                    <a:lnTo>
                      <a:pt x="0" y="6"/>
                    </a:lnTo>
                    <a:lnTo>
                      <a:pt x="0" y="6"/>
                    </a:lnTo>
                    <a:lnTo>
                      <a:pt x="0" y="38"/>
                    </a:lnTo>
                    <a:lnTo>
                      <a:pt x="0" y="38"/>
                    </a:lnTo>
                    <a:lnTo>
                      <a:pt x="2" y="42"/>
                    </a:lnTo>
                    <a:lnTo>
                      <a:pt x="4" y="42"/>
                    </a:lnTo>
                    <a:lnTo>
                      <a:pt x="4" y="42"/>
                    </a:lnTo>
                    <a:lnTo>
                      <a:pt x="26" y="42"/>
                    </a:lnTo>
                    <a:lnTo>
                      <a:pt x="26" y="42"/>
                    </a:lnTo>
                    <a:lnTo>
                      <a:pt x="26" y="38"/>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67">
                <a:extLst/>
              </p:cNvPr>
              <p:cNvSpPr>
                <a:spLocks/>
              </p:cNvSpPr>
              <p:nvPr/>
            </p:nvSpPr>
            <p:spPr bwMode="auto">
              <a:xfrm>
                <a:off x="6321425" y="-3927475"/>
                <a:ext cx="41275" cy="66675"/>
              </a:xfrm>
              <a:custGeom>
                <a:avLst/>
                <a:gdLst>
                  <a:gd name="T0" fmla="*/ 0 w 26"/>
                  <a:gd name="T1" fmla="*/ 38 h 42"/>
                  <a:gd name="T2" fmla="*/ 0 w 26"/>
                  <a:gd name="T3" fmla="*/ 38 h 42"/>
                  <a:gd name="T4" fmla="*/ 0 w 26"/>
                  <a:gd name="T5" fmla="*/ 42 h 42"/>
                  <a:gd name="T6" fmla="*/ 0 w 26"/>
                  <a:gd name="T7" fmla="*/ 42 h 42"/>
                  <a:gd name="T8" fmla="*/ 20 w 26"/>
                  <a:gd name="T9" fmla="*/ 42 h 42"/>
                  <a:gd name="T10" fmla="*/ 20 w 26"/>
                  <a:gd name="T11" fmla="*/ 42 h 42"/>
                  <a:gd name="T12" fmla="*/ 24 w 26"/>
                  <a:gd name="T13" fmla="*/ 42 h 42"/>
                  <a:gd name="T14" fmla="*/ 26 w 26"/>
                  <a:gd name="T15" fmla="*/ 38 h 42"/>
                  <a:gd name="T16" fmla="*/ 26 w 26"/>
                  <a:gd name="T17" fmla="*/ 38 h 42"/>
                  <a:gd name="T18" fmla="*/ 26 w 26"/>
                  <a:gd name="T19" fmla="*/ 6 h 42"/>
                  <a:gd name="T20" fmla="*/ 26 w 26"/>
                  <a:gd name="T21" fmla="*/ 6 h 42"/>
                  <a:gd name="T22" fmla="*/ 24 w 26"/>
                  <a:gd name="T23" fmla="*/ 2 h 42"/>
                  <a:gd name="T24" fmla="*/ 20 w 26"/>
                  <a:gd name="T25" fmla="*/ 0 h 42"/>
                  <a:gd name="T26" fmla="*/ 20 w 26"/>
                  <a:gd name="T27" fmla="*/ 0 h 42"/>
                  <a:gd name="T28" fmla="*/ 0 w 26"/>
                  <a:gd name="T29" fmla="*/ 0 h 42"/>
                  <a:gd name="T30" fmla="*/ 0 w 26"/>
                  <a:gd name="T31" fmla="*/ 0 h 42"/>
                  <a:gd name="T32" fmla="*/ 0 w 26"/>
                  <a:gd name="T33"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2">
                    <a:moveTo>
                      <a:pt x="0" y="38"/>
                    </a:moveTo>
                    <a:lnTo>
                      <a:pt x="0" y="38"/>
                    </a:lnTo>
                    <a:lnTo>
                      <a:pt x="0" y="42"/>
                    </a:lnTo>
                    <a:lnTo>
                      <a:pt x="0" y="42"/>
                    </a:lnTo>
                    <a:lnTo>
                      <a:pt x="20" y="42"/>
                    </a:lnTo>
                    <a:lnTo>
                      <a:pt x="20" y="42"/>
                    </a:lnTo>
                    <a:lnTo>
                      <a:pt x="24" y="42"/>
                    </a:lnTo>
                    <a:lnTo>
                      <a:pt x="26" y="38"/>
                    </a:lnTo>
                    <a:lnTo>
                      <a:pt x="26" y="38"/>
                    </a:lnTo>
                    <a:lnTo>
                      <a:pt x="26" y="6"/>
                    </a:lnTo>
                    <a:lnTo>
                      <a:pt x="26" y="6"/>
                    </a:lnTo>
                    <a:lnTo>
                      <a:pt x="24" y="2"/>
                    </a:lnTo>
                    <a:lnTo>
                      <a:pt x="20" y="0"/>
                    </a:lnTo>
                    <a:lnTo>
                      <a:pt x="20" y="0"/>
                    </a:lnTo>
                    <a:lnTo>
                      <a:pt x="0" y="0"/>
                    </a:lnTo>
                    <a:lnTo>
                      <a:pt x="0" y="0"/>
                    </a:lnTo>
                    <a:lnTo>
                      <a:pt x="0" y="4"/>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68">
                <a:extLst/>
              </p:cNvPr>
              <p:cNvSpPr>
                <a:spLocks/>
              </p:cNvSpPr>
              <p:nvPr/>
            </p:nvSpPr>
            <p:spPr bwMode="auto">
              <a:xfrm>
                <a:off x="6019800" y="-4044950"/>
                <a:ext cx="73025" cy="69850"/>
              </a:xfrm>
              <a:custGeom>
                <a:avLst/>
                <a:gdLst>
                  <a:gd name="T0" fmla="*/ 44 w 46"/>
                  <a:gd name="T1" fmla="*/ 18 h 44"/>
                  <a:gd name="T2" fmla="*/ 44 w 46"/>
                  <a:gd name="T3" fmla="*/ 18 h 44"/>
                  <a:gd name="T4" fmla="*/ 46 w 46"/>
                  <a:gd name="T5" fmla="*/ 16 h 44"/>
                  <a:gd name="T6" fmla="*/ 46 w 46"/>
                  <a:gd name="T7" fmla="*/ 16 h 44"/>
                  <a:gd name="T8" fmla="*/ 30 w 46"/>
                  <a:gd name="T9" fmla="*/ 0 h 44"/>
                  <a:gd name="T10" fmla="*/ 30 w 46"/>
                  <a:gd name="T11" fmla="*/ 0 h 44"/>
                  <a:gd name="T12" fmla="*/ 28 w 46"/>
                  <a:gd name="T13" fmla="*/ 0 h 44"/>
                  <a:gd name="T14" fmla="*/ 26 w 46"/>
                  <a:gd name="T15" fmla="*/ 0 h 44"/>
                  <a:gd name="T16" fmla="*/ 26 w 46"/>
                  <a:gd name="T17" fmla="*/ 0 h 44"/>
                  <a:gd name="T18" fmla="*/ 2 w 46"/>
                  <a:gd name="T19" fmla="*/ 22 h 44"/>
                  <a:gd name="T20" fmla="*/ 2 w 46"/>
                  <a:gd name="T21" fmla="*/ 22 h 44"/>
                  <a:gd name="T22" fmla="*/ 0 w 46"/>
                  <a:gd name="T23" fmla="*/ 26 h 44"/>
                  <a:gd name="T24" fmla="*/ 2 w 46"/>
                  <a:gd name="T25" fmla="*/ 30 h 44"/>
                  <a:gd name="T26" fmla="*/ 2 w 46"/>
                  <a:gd name="T27" fmla="*/ 30 h 44"/>
                  <a:gd name="T28" fmla="*/ 16 w 46"/>
                  <a:gd name="T29" fmla="*/ 44 h 44"/>
                  <a:gd name="T30" fmla="*/ 16 w 46"/>
                  <a:gd name="T31" fmla="*/ 44 h 44"/>
                  <a:gd name="T32" fmla="*/ 20 w 46"/>
                  <a:gd name="T33" fmla="*/ 4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4">
                    <a:moveTo>
                      <a:pt x="44" y="18"/>
                    </a:moveTo>
                    <a:lnTo>
                      <a:pt x="44" y="18"/>
                    </a:lnTo>
                    <a:lnTo>
                      <a:pt x="46" y="16"/>
                    </a:lnTo>
                    <a:lnTo>
                      <a:pt x="46" y="16"/>
                    </a:lnTo>
                    <a:lnTo>
                      <a:pt x="30" y="0"/>
                    </a:lnTo>
                    <a:lnTo>
                      <a:pt x="30" y="0"/>
                    </a:lnTo>
                    <a:lnTo>
                      <a:pt x="28" y="0"/>
                    </a:lnTo>
                    <a:lnTo>
                      <a:pt x="26" y="0"/>
                    </a:lnTo>
                    <a:lnTo>
                      <a:pt x="26" y="0"/>
                    </a:lnTo>
                    <a:lnTo>
                      <a:pt x="2" y="22"/>
                    </a:lnTo>
                    <a:lnTo>
                      <a:pt x="2" y="22"/>
                    </a:lnTo>
                    <a:lnTo>
                      <a:pt x="0" y="26"/>
                    </a:lnTo>
                    <a:lnTo>
                      <a:pt x="2" y="30"/>
                    </a:lnTo>
                    <a:lnTo>
                      <a:pt x="2" y="30"/>
                    </a:lnTo>
                    <a:lnTo>
                      <a:pt x="16" y="44"/>
                    </a:lnTo>
                    <a:lnTo>
                      <a:pt x="16" y="44"/>
                    </a:lnTo>
                    <a:lnTo>
                      <a:pt x="20" y="4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69">
                <a:extLst/>
              </p:cNvPr>
              <p:cNvSpPr>
                <a:spLocks/>
              </p:cNvSpPr>
              <p:nvPr/>
            </p:nvSpPr>
            <p:spPr bwMode="auto">
              <a:xfrm>
                <a:off x="6254750" y="-3813175"/>
                <a:ext cx="73025" cy="73025"/>
              </a:xfrm>
              <a:custGeom>
                <a:avLst/>
                <a:gdLst>
                  <a:gd name="T0" fmla="*/ 2 w 46"/>
                  <a:gd name="T1" fmla="*/ 26 h 46"/>
                  <a:gd name="T2" fmla="*/ 2 w 46"/>
                  <a:gd name="T3" fmla="*/ 26 h 46"/>
                  <a:gd name="T4" fmla="*/ 0 w 46"/>
                  <a:gd name="T5" fmla="*/ 30 h 46"/>
                  <a:gd name="T6" fmla="*/ 0 w 46"/>
                  <a:gd name="T7" fmla="*/ 30 h 46"/>
                  <a:gd name="T8" fmla="*/ 14 w 46"/>
                  <a:gd name="T9" fmla="*/ 46 h 46"/>
                  <a:gd name="T10" fmla="*/ 14 w 46"/>
                  <a:gd name="T11" fmla="*/ 46 h 46"/>
                  <a:gd name="T12" fmla="*/ 18 w 46"/>
                  <a:gd name="T13" fmla="*/ 46 h 46"/>
                  <a:gd name="T14" fmla="*/ 22 w 46"/>
                  <a:gd name="T15" fmla="*/ 44 h 46"/>
                  <a:gd name="T16" fmla="*/ 22 w 46"/>
                  <a:gd name="T17" fmla="*/ 44 h 46"/>
                  <a:gd name="T18" fmla="*/ 44 w 46"/>
                  <a:gd name="T19" fmla="*/ 22 h 46"/>
                  <a:gd name="T20" fmla="*/ 44 w 46"/>
                  <a:gd name="T21" fmla="*/ 22 h 46"/>
                  <a:gd name="T22" fmla="*/ 46 w 46"/>
                  <a:gd name="T23" fmla="*/ 20 h 46"/>
                  <a:gd name="T24" fmla="*/ 44 w 46"/>
                  <a:gd name="T25" fmla="*/ 16 h 46"/>
                  <a:gd name="T26" fmla="*/ 44 w 46"/>
                  <a:gd name="T27" fmla="*/ 16 h 46"/>
                  <a:gd name="T28" fmla="*/ 30 w 46"/>
                  <a:gd name="T29" fmla="*/ 0 h 46"/>
                  <a:gd name="T30" fmla="*/ 30 w 46"/>
                  <a:gd name="T31" fmla="*/ 0 h 46"/>
                  <a:gd name="T32" fmla="*/ 28 w 46"/>
                  <a:gd name="T33"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6">
                    <a:moveTo>
                      <a:pt x="2" y="26"/>
                    </a:moveTo>
                    <a:lnTo>
                      <a:pt x="2" y="26"/>
                    </a:lnTo>
                    <a:lnTo>
                      <a:pt x="0" y="30"/>
                    </a:lnTo>
                    <a:lnTo>
                      <a:pt x="0" y="30"/>
                    </a:lnTo>
                    <a:lnTo>
                      <a:pt x="14" y="46"/>
                    </a:lnTo>
                    <a:lnTo>
                      <a:pt x="14" y="46"/>
                    </a:lnTo>
                    <a:lnTo>
                      <a:pt x="18" y="46"/>
                    </a:lnTo>
                    <a:lnTo>
                      <a:pt x="22" y="44"/>
                    </a:lnTo>
                    <a:lnTo>
                      <a:pt x="22" y="44"/>
                    </a:lnTo>
                    <a:lnTo>
                      <a:pt x="44" y="22"/>
                    </a:lnTo>
                    <a:lnTo>
                      <a:pt x="44" y="22"/>
                    </a:lnTo>
                    <a:lnTo>
                      <a:pt x="46" y="20"/>
                    </a:lnTo>
                    <a:lnTo>
                      <a:pt x="44" y="16"/>
                    </a:lnTo>
                    <a:lnTo>
                      <a:pt x="44" y="16"/>
                    </a:lnTo>
                    <a:lnTo>
                      <a:pt x="30" y="0"/>
                    </a:lnTo>
                    <a:lnTo>
                      <a:pt x="30" y="0"/>
                    </a:lnTo>
                    <a:lnTo>
                      <a:pt x="28" y="4"/>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70">
                <a:extLst/>
              </p:cNvPr>
              <p:cNvSpPr>
                <a:spLocks/>
              </p:cNvSpPr>
              <p:nvPr/>
            </p:nvSpPr>
            <p:spPr bwMode="auto">
              <a:xfrm>
                <a:off x="6019800" y="-3813175"/>
                <a:ext cx="73025" cy="73025"/>
              </a:xfrm>
              <a:custGeom>
                <a:avLst/>
                <a:gdLst>
                  <a:gd name="T0" fmla="*/ 16 w 46"/>
                  <a:gd name="T1" fmla="*/ 0 h 46"/>
                  <a:gd name="T2" fmla="*/ 16 w 46"/>
                  <a:gd name="T3" fmla="*/ 0 h 46"/>
                  <a:gd name="T4" fmla="*/ 2 w 46"/>
                  <a:gd name="T5" fmla="*/ 16 h 46"/>
                  <a:gd name="T6" fmla="*/ 2 w 46"/>
                  <a:gd name="T7" fmla="*/ 16 h 46"/>
                  <a:gd name="T8" fmla="*/ 0 w 46"/>
                  <a:gd name="T9" fmla="*/ 20 h 46"/>
                  <a:gd name="T10" fmla="*/ 2 w 46"/>
                  <a:gd name="T11" fmla="*/ 22 h 46"/>
                  <a:gd name="T12" fmla="*/ 2 w 46"/>
                  <a:gd name="T13" fmla="*/ 22 h 46"/>
                  <a:gd name="T14" fmla="*/ 26 w 46"/>
                  <a:gd name="T15" fmla="*/ 44 h 46"/>
                  <a:gd name="T16" fmla="*/ 26 w 46"/>
                  <a:gd name="T17" fmla="*/ 44 h 46"/>
                  <a:gd name="T18" fmla="*/ 28 w 46"/>
                  <a:gd name="T19" fmla="*/ 46 h 46"/>
                  <a:gd name="T20" fmla="*/ 30 w 46"/>
                  <a:gd name="T21" fmla="*/ 46 h 46"/>
                  <a:gd name="T22" fmla="*/ 30 w 46"/>
                  <a:gd name="T23" fmla="*/ 46 h 46"/>
                  <a:gd name="T24" fmla="*/ 46 w 46"/>
                  <a:gd name="T25" fmla="*/ 3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46">
                    <a:moveTo>
                      <a:pt x="16" y="0"/>
                    </a:moveTo>
                    <a:lnTo>
                      <a:pt x="16" y="0"/>
                    </a:lnTo>
                    <a:lnTo>
                      <a:pt x="2" y="16"/>
                    </a:lnTo>
                    <a:lnTo>
                      <a:pt x="2" y="16"/>
                    </a:lnTo>
                    <a:lnTo>
                      <a:pt x="0" y="20"/>
                    </a:lnTo>
                    <a:lnTo>
                      <a:pt x="2" y="22"/>
                    </a:lnTo>
                    <a:lnTo>
                      <a:pt x="2" y="22"/>
                    </a:lnTo>
                    <a:lnTo>
                      <a:pt x="26" y="44"/>
                    </a:lnTo>
                    <a:lnTo>
                      <a:pt x="26" y="44"/>
                    </a:lnTo>
                    <a:lnTo>
                      <a:pt x="28" y="46"/>
                    </a:lnTo>
                    <a:lnTo>
                      <a:pt x="30" y="46"/>
                    </a:lnTo>
                    <a:lnTo>
                      <a:pt x="30" y="46"/>
                    </a:lnTo>
                    <a:lnTo>
                      <a:pt x="46" y="3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71">
                <a:extLst/>
              </p:cNvPr>
              <p:cNvSpPr>
                <a:spLocks/>
              </p:cNvSpPr>
              <p:nvPr/>
            </p:nvSpPr>
            <p:spPr bwMode="auto">
              <a:xfrm>
                <a:off x="6254750" y="-4044950"/>
                <a:ext cx="73025" cy="69850"/>
              </a:xfrm>
              <a:custGeom>
                <a:avLst/>
                <a:gdLst>
                  <a:gd name="T0" fmla="*/ 30 w 46"/>
                  <a:gd name="T1" fmla="*/ 44 h 44"/>
                  <a:gd name="T2" fmla="*/ 30 w 46"/>
                  <a:gd name="T3" fmla="*/ 44 h 44"/>
                  <a:gd name="T4" fmla="*/ 44 w 46"/>
                  <a:gd name="T5" fmla="*/ 30 h 44"/>
                  <a:gd name="T6" fmla="*/ 44 w 46"/>
                  <a:gd name="T7" fmla="*/ 30 h 44"/>
                  <a:gd name="T8" fmla="*/ 46 w 46"/>
                  <a:gd name="T9" fmla="*/ 26 h 44"/>
                  <a:gd name="T10" fmla="*/ 44 w 46"/>
                  <a:gd name="T11" fmla="*/ 22 h 44"/>
                  <a:gd name="T12" fmla="*/ 44 w 46"/>
                  <a:gd name="T13" fmla="*/ 22 h 44"/>
                  <a:gd name="T14" fmla="*/ 22 w 46"/>
                  <a:gd name="T15" fmla="*/ 0 h 44"/>
                  <a:gd name="T16" fmla="*/ 22 w 46"/>
                  <a:gd name="T17" fmla="*/ 0 h 44"/>
                  <a:gd name="T18" fmla="*/ 18 w 46"/>
                  <a:gd name="T19" fmla="*/ 0 h 44"/>
                  <a:gd name="T20" fmla="*/ 14 w 46"/>
                  <a:gd name="T21" fmla="*/ 0 h 44"/>
                  <a:gd name="T22" fmla="*/ 14 w 46"/>
                  <a:gd name="T23" fmla="*/ 0 h 44"/>
                  <a:gd name="T24" fmla="*/ 0 w 46"/>
                  <a:gd name="T25"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44">
                    <a:moveTo>
                      <a:pt x="30" y="44"/>
                    </a:moveTo>
                    <a:lnTo>
                      <a:pt x="30" y="44"/>
                    </a:lnTo>
                    <a:lnTo>
                      <a:pt x="44" y="30"/>
                    </a:lnTo>
                    <a:lnTo>
                      <a:pt x="44" y="30"/>
                    </a:lnTo>
                    <a:lnTo>
                      <a:pt x="46" y="26"/>
                    </a:lnTo>
                    <a:lnTo>
                      <a:pt x="44" y="22"/>
                    </a:lnTo>
                    <a:lnTo>
                      <a:pt x="44" y="22"/>
                    </a:lnTo>
                    <a:lnTo>
                      <a:pt x="22" y="0"/>
                    </a:lnTo>
                    <a:lnTo>
                      <a:pt x="22" y="0"/>
                    </a:lnTo>
                    <a:lnTo>
                      <a:pt x="18" y="0"/>
                    </a:lnTo>
                    <a:lnTo>
                      <a:pt x="14" y="0"/>
                    </a:lnTo>
                    <a:lnTo>
                      <a:pt x="14" y="0"/>
                    </a:lnTo>
                    <a:lnTo>
                      <a:pt x="0" y="16"/>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72">
                <a:extLst/>
              </p:cNvPr>
              <p:cNvSpPr>
                <a:spLocks/>
              </p:cNvSpPr>
              <p:nvPr/>
            </p:nvSpPr>
            <p:spPr bwMode="auto">
              <a:xfrm>
                <a:off x="6137275" y="-3930650"/>
                <a:ext cx="73025" cy="73025"/>
              </a:xfrm>
              <a:custGeom>
                <a:avLst/>
                <a:gdLst>
                  <a:gd name="T0" fmla="*/ 46 w 46"/>
                  <a:gd name="T1" fmla="*/ 24 h 46"/>
                  <a:gd name="T2" fmla="*/ 46 w 46"/>
                  <a:gd name="T3" fmla="*/ 24 h 46"/>
                  <a:gd name="T4" fmla="*/ 44 w 46"/>
                  <a:gd name="T5" fmla="*/ 32 h 46"/>
                  <a:gd name="T6" fmla="*/ 38 w 46"/>
                  <a:gd name="T7" fmla="*/ 40 h 46"/>
                  <a:gd name="T8" fmla="*/ 32 w 46"/>
                  <a:gd name="T9" fmla="*/ 44 h 46"/>
                  <a:gd name="T10" fmla="*/ 22 w 46"/>
                  <a:gd name="T11" fmla="*/ 46 h 46"/>
                  <a:gd name="T12" fmla="*/ 22 w 46"/>
                  <a:gd name="T13" fmla="*/ 46 h 46"/>
                  <a:gd name="T14" fmla="*/ 14 w 46"/>
                  <a:gd name="T15" fmla="*/ 44 h 46"/>
                  <a:gd name="T16" fmla="*/ 6 w 46"/>
                  <a:gd name="T17" fmla="*/ 40 h 46"/>
                  <a:gd name="T18" fmla="*/ 2 w 46"/>
                  <a:gd name="T19" fmla="*/ 32 h 46"/>
                  <a:gd name="T20" fmla="*/ 0 w 46"/>
                  <a:gd name="T21" fmla="*/ 24 h 46"/>
                  <a:gd name="T22" fmla="*/ 0 w 46"/>
                  <a:gd name="T23" fmla="*/ 24 h 46"/>
                  <a:gd name="T24" fmla="*/ 2 w 46"/>
                  <a:gd name="T25" fmla="*/ 14 h 46"/>
                  <a:gd name="T26" fmla="*/ 6 w 46"/>
                  <a:gd name="T27" fmla="*/ 8 h 46"/>
                  <a:gd name="T28" fmla="*/ 14 w 46"/>
                  <a:gd name="T29" fmla="*/ 2 h 46"/>
                  <a:gd name="T30" fmla="*/ 22 w 46"/>
                  <a:gd name="T31" fmla="*/ 0 h 46"/>
                  <a:gd name="T32" fmla="*/ 22 w 46"/>
                  <a:gd name="T33" fmla="*/ 0 h 46"/>
                  <a:gd name="T34" fmla="*/ 32 w 46"/>
                  <a:gd name="T35" fmla="*/ 2 h 46"/>
                  <a:gd name="T36" fmla="*/ 38 w 46"/>
                  <a:gd name="T37" fmla="*/ 8 h 46"/>
                  <a:gd name="T38" fmla="*/ 44 w 46"/>
                  <a:gd name="T39" fmla="*/ 14 h 46"/>
                  <a:gd name="T40" fmla="*/ 46 w 46"/>
                  <a:gd name="T41" fmla="*/ 24 h 46"/>
                  <a:gd name="T42" fmla="*/ 46 w 46"/>
                  <a:gd name="T43"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46" y="24"/>
                    </a:moveTo>
                    <a:lnTo>
                      <a:pt x="46" y="24"/>
                    </a:lnTo>
                    <a:lnTo>
                      <a:pt x="44" y="32"/>
                    </a:lnTo>
                    <a:lnTo>
                      <a:pt x="38" y="40"/>
                    </a:lnTo>
                    <a:lnTo>
                      <a:pt x="32" y="44"/>
                    </a:lnTo>
                    <a:lnTo>
                      <a:pt x="22" y="46"/>
                    </a:lnTo>
                    <a:lnTo>
                      <a:pt x="22" y="46"/>
                    </a:lnTo>
                    <a:lnTo>
                      <a:pt x="14" y="44"/>
                    </a:lnTo>
                    <a:lnTo>
                      <a:pt x="6" y="40"/>
                    </a:lnTo>
                    <a:lnTo>
                      <a:pt x="2" y="32"/>
                    </a:lnTo>
                    <a:lnTo>
                      <a:pt x="0" y="24"/>
                    </a:lnTo>
                    <a:lnTo>
                      <a:pt x="0" y="24"/>
                    </a:lnTo>
                    <a:lnTo>
                      <a:pt x="2" y="14"/>
                    </a:lnTo>
                    <a:lnTo>
                      <a:pt x="6" y="8"/>
                    </a:lnTo>
                    <a:lnTo>
                      <a:pt x="14" y="2"/>
                    </a:lnTo>
                    <a:lnTo>
                      <a:pt x="22" y="0"/>
                    </a:lnTo>
                    <a:lnTo>
                      <a:pt x="22" y="0"/>
                    </a:lnTo>
                    <a:lnTo>
                      <a:pt x="32" y="2"/>
                    </a:lnTo>
                    <a:lnTo>
                      <a:pt x="38" y="8"/>
                    </a:lnTo>
                    <a:lnTo>
                      <a:pt x="44" y="14"/>
                    </a:lnTo>
                    <a:lnTo>
                      <a:pt x="46" y="24"/>
                    </a:lnTo>
                    <a:lnTo>
                      <a:pt x="46" y="24"/>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73">
                <a:extLst/>
              </p:cNvPr>
              <p:cNvSpPr>
                <a:spLocks noChangeShapeType="1"/>
              </p:cNvSpPr>
              <p:nvPr/>
            </p:nvSpPr>
            <p:spPr bwMode="auto">
              <a:xfrm>
                <a:off x="5870575" y="-3898900"/>
                <a:ext cx="57150"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74">
                <a:extLst/>
              </p:cNvPr>
              <p:cNvSpPr>
                <a:spLocks/>
              </p:cNvSpPr>
              <p:nvPr/>
            </p:nvSpPr>
            <p:spPr bwMode="auto">
              <a:xfrm>
                <a:off x="5810250" y="-3930650"/>
                <a:ext cx="60325" cy="63500"/>
              </a:xfrm>
              <a:custGeom>
                <a:avLst/>
                <a:gdLst>
                  <a:gd name="T0" fmla="*/ 18 w 38"/>
                  <a:gd name="T1" fmla="*/ 0 h 40"/>
                  <a:gd name="T2" fmla="*/ 18 w 38"/>
                  <a:gd name="T3" fmla="*/ 0 h 40"/>
                  <a:gd name="T4" fmla="*/ 26 w 38"/>
                  <a:gd name="T5" fmla="*/ 2 h 40"/>
                  <a:gd name="T6" fmla="*/ 32 w 38"/>
                  <a:gd name="T7" fmla="*/ 6 h 40"/>
                  <a:gd name="T8" fmla="*/ 36 w 38"/>
                  <a:gd name="T9" fmla="*/ 12 h 40"/>
                  <a:gd name="T10" fmla="*/ 38 w 38"/>
                  <a:gd name="T11" fmla="*/ 20 h 40"/>
                  <a:gd name="T12" fmla="*/ 38 w 38"/>
                  <a:gd name="T13" fmla="*/ 20 h 40"/>
                  <a:gd name="T14" fmla="*/ 36 w 38"/>
                  <a:gd name="T15" fmla="*/ 28 h 40"/>
                  <a:gd name="T16" fmla="*/ 32 w 38"/>
                  <a:gd name="T17" fmla="*/ 34 h 40"/>
                  <a:gd name="T18" fmla="*/ 26 w 38"/>
                  <a:gd name="T19" fmla="*/ 38 h 40"/>
                  <a:gd name="T20" fmla="*/ 18 w 38"/>
                  <a:gd name="T21" fmla="*/ 40 h 40"/>
                  <a:gd name="T22" fmla="*/ 18 w 38"/>
                  <a:gd name="T23" fmla="*/ 40 h 40"/>
                  <a:gd name="T24" fmla="*/ 10 w 38"/>
                  <a:gd name="T25" fmla="*/ 38 h 40"/>
                  <a:gd name="T26" fmla="*/ 4 w 38"/>
                  <a:gd name="T27" fmla="*/ 34 h 40"/>
                  <a:gd name="T28" fmla="*/ 0 w 38"/>
                  <a:gd name="T29" fmla="*/ 28 h 40"/>
                  <a:gd name="T30" fmla="*/ 0 w 38"/>
                  <a:gd name="T31" fmla="*/ 20 h 40"/>
                  <a:gd name="T32" fmla="*/ 0 w 38"/>
                  <a:gd name="T33" fmla="*/ 20 h 40"/>
                  <a:gd name="T34" fmla="*/ 0 w 38"/>
                  <a:gd name="T35" fmla="*/ 12 h 40"/>
                  <a:gd name="T36" fmla="*/ 4 w 38"/>
                  <a:gd name="T37" fmla="*/ 6 h 40"/>
                  <a:gd name="T38" fmla="*/ 10 w 38"/>
                  <a:gd name="T39" fmla="*/ 2 h 40"/>
                  <a:gd name="T40" fmla="*/ 18 w 38"/>
                  <a:gd name="T41" fmla="*/ 0 h 40"/>
                  <a:gd name="T42" fmla="*/ 18 w 38"/>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0">
                    <a:moveTo>
                      <a:pt x="18" y="0"/>
                    </a:moveTo>
                    <a:lnTo>
                      <a:pt x="18" y="0"/>
                    </a:lnTo>
                    <a:lnTo>
                      <a:pt x="26" y="2"/>
                    </a:lnTo>
                    <a:lnTo>
                      <a:pt x="32" y="6"/>
                    </a:lnTo>
                    <a:lnTo>
                      <a:pt x="36" y="12"/>
                    </a:lnTo>
                    <a:lnTo>
                      <a:pt x="38" y="20"/>
                    </a:lnTo>
                    <a:lnTo>
                      <a:pt x="38" y="20"/>
                    </a:lnTo>
                    <a:lnTo>
                      <a:pt x="36" y="28"/>
                    </a:lnTo>
                    <a:lnTo>
                      <a:pt x="32" y="34"/>
                    </a:lnTo>
                    <a:lnTo>
                      <a:pt x="26" y="38"/>
                    </a:lnTo>
                    <a:lnTo>
                      <a:pt x="18" y="40"/>
                    </a:lnTo>
                    <a:lnTo>
                      <a:pt x="18" y="40"/>
                    </a:lnTo>
                    <a:lnTo>
                      <a:pt x="10" y="38"/>
                    </a:lnTo>
                    <a:lnTo>
                      <a:pt x="4" y="34"/>
                    </a:lnTo>
                    <a:lnTo>
                      <a:pt x="0" y="28"/>
                    </a:lnTo>
                    <a:lnTo>
                      <a:pt x="0" y="20"/>
                    </a:lnTo>
                    <a:lnTo>
                      <a:pt x="0" y="20"/>
                    </a:lnTo>
                    <a:lnTo>
                      <a:pt x="0" y="12"/>
                    </a:lnTo>
                    <a:lnTo>
                      <a:pt x="4" y="6"/>
                    </a:lnTo>
                    <a:lnTo>
                      <a:pt x="10" y="2"/>
                    </a:lnTo>
                    <a:lnTo>
                      <a:pt x="18" y="0"/>
                    </a:lnTo>
                    <a:lnTo>
                      <a:pt x="18" y="0"/>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75">
                <a:extLst/>
              </p:cNvPr>
              <p:cNvSpPr>
                <a:spLocks noChangeShapeType="1"/>
              </p:cNvSpPr>
              <p:nvPr/>
            </p:nvSpPr>
            <p:spPr bwMode="auto">
              <a:xfrm flipH="1">
                <a:off x="6416675" y="-3898900"/>
                <a:ext cx="60325"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76">
                <a:extLst/>
              </p:cNvPr>
              <p:cNvSpPr>
                <a:spLocks/>
              </p:cNvSpPr>
              <p:nvPr/>
            </p:nvSpPr>
            <p:spPr bwMode="auto">
              <a:xfrm>
                <a:off x="6477000" y="-3930650"/>
                <a:ext cx="60325" cy="63500"/>
              </a:xfrm>
              <a:custGeom>
                <a:avLst/>
                <a:gdLst>
                  <a:gd name="T0" fmla="*/ 20 w 38"/>
                  <a:gd name="T1" fmla="*/ 40 h 40"/>
                  <a:gd name="T2" fmla="*/ 20 w 38"/>
                  <a:gd name="T3" fmla="*/ 40 h 40"/>
                  <a:gd name="T4" fmla="*/ 12 w 38"/>
                  <a:gd name="T5" fmla="*/ 38 h 40"/>
                  <a:gd name="T6" fmla="*/ 6 w 38"/>
                  <a:gd name="T7" fmla="*/ 34 h 40"/>
                  <a:gd name="T8" fmla="*/ 2 w 38"/>
                  <a:gd name="T9" fmla="*/ 28 h 40"/>
                  <a:gd name="T10" fmla="*/ 0 w 38"/>
                  <a:gd name="T11" fmla="*/ 20 h 40"/>
                  <a:gd name="T12" fmla="*/ 0 w 38"/>
                  <a:gd name="T13" fmla="*/ 20 h 40"/>
                  <a:gd name="T14" fmla="*/ 2 w 38"/>
                  <a:gd name="T15" fmla="*/ 12 h 40"/>
                  <a:gd name="T16" fmla="*/ 6 w 38"/>
                  <a:gd name="T17" fmla="*/ 6 h 40"/>
                  <a:gd name="T18" fmla="*/ 12 w 38"/>
                  <a:gd name="T19" fmla="*/ 2 h 40"/>
                  <a:gd name="T20" fmla="*/ 20 w 38"/>
                  <a:gd name="T21" fmla="*/ 0 h 40"/>
                  <a:gd name="T22" fmla="*/ 20 w 38"/>
                  <a:gd name="T23" fmla="*/ 0 h 40"/>
                  <a:gd name="T24" fmla="*/ 26 w 38"/>
                  <a:gd name="T25" fmla="*/ 2 h 40"/>
                  <a:gd name="T26" fmla="*/ 32 w 38"/>
                  <a:gd name="T27" fmla="*/ 6 h 40"/>
                  <a:gd name="T28" fmla="*/ 36 w 38"/>
                  <a:gd name="T29" fmla="*/ 12 h 40"/>
                  <a:gd name="T30" fmla="*/ 38 w 38"/>
                  <a:gd name="T31" fmla="*/ 20 h 40"/>
                  <a:gd name="T32" fmla="*/ 38 w 38"/>
                  <a:gd name="T33" fmla="*/ 20 h 40"/>
                  <a:gd name="T34" fmla="*/ 36 w 38"/>
                  <a:gd name="T35" fmla="*/ 28 h 40"/>
                  <a:gd name="T36" fmla="*/ 32 w 38"/>
                  <a:gd name="T37" fmla="*/ 34 h 40"/>
                  <a:gd name="T38" fmla="*/ 26 w 38"/>
                  <a:gd name="T39" fmla="*/ 38 h 40"/>
                  <a:gd name="T40" fmla="*/ 20 w 38"/>
                  <a:gd name="T41" fmla="*/ 40 h 40"/>
                  <a:gd name="T42" fmla="*/ 20 w 38"/>
                  <a:gd name="T4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0">
                    <a:moveTo>
                      <a:pt x="20" y="40"/>
                    </a:moveTo>
                    <a:lnTo>
                      <a:pt x="20" y="40"/>
                    </a:lnTo>
                    <a:lnTo>
                      <a:pt x="12" y="38"/>
                    </a:lnTo>
                    <a:lnTo>
                      <a:pt x="6" y="34"/>
                    </a:lnTo>
                    <a:lnTo>
                      <a:pt x="2" y="28"/>
                    </a:lnTo>
                    <a:lnTo>
                      <a:pt x="0" y="20"/>
                    </a:lnTo>
                    <a:lnTo>
                      <a:pt x="0" y="20"/>
                    </a:lnTo>
                    <a:lnTo>
                      <a:pt x="2" y="12"/>
                    </a:lnTo>
                    <a:lnTo>
                      <a:pt x="6" y="6"/>
                    </a:lnTo>
                    <a:lnTo>
                      <a:pt x="12" y="2"/>
                    </a:lnTo>
                    <a:lnTo>
                      <a:pt x="20" y="0"/>
                    </a:lnTo>
                    <a:lnTo>
                      <a:pt x="20" y="0"/>
                    </a:lnTo>
                    <a:lnTo>
                      <a:pt x="26" y="2"/>
                    </a:lnTo>
                    <a:lnTo>
                      <a:pt x="32" y="6"/>
                    </a:lnTo>
                    <a:lnTo>
                      <a:pt x="36" y="12"/>
                    </a:lnTo>
                    <a:lnTo>
                      <a:pt x="38" y="20"/>
                    </a:lnTo>
                    <a:lnTo>
                      <a:pt x="38" y="20"/>
                    </a:lnTo>
                    <a:lnTo>
                      <a:pt x="36" y="28"/>
                    </a:lnTo>
                    <a:lnTo>
                      <a:pt x="32" y="34"/>
                    </a:lnTo>
                    <a:lnTo>
                      <a:pt x="26" y="38"/>
                    </a:lnTo>
                    <a:lnTo>
                      <a:pt x="20" y="40"/>
                    </a:lnTo>
                    <a:lnTo>
                      <a:pt x="20" y="40"/>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77">
                <a:extLst/>
              </p:cNvPr>
              <p:cNvSpPr>
                <a:spLocks noChangeShapeType="1"/>
              </p:cNvSpPr>
              <p:nvPr/>
            </p:nvSpPr>
            <p:spPr bwMode="auto">
              <a:xfrm flipH="1">
                <a:off x="6353175" y="-4098925"/>
                <a:ext cx="41275" cy="4445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78">
                <a:extLst/>
              </p:cNvPr>
              <p:cNvSpPr>
                <a:spLocks/>
              </p:cNvSpPr>
              <p:nvPr/>
            </p:nvSpPr>
            <p:spPr bwMode="auto">
              <a:xfrm>
                <a:off x="6388100" y="-4149725"/>
                <a:ext cx="60325" cy="60325"/>
              </a:xfrm>
              <a:custGeom>
                <a:avLst/>
                <a:gdLst>
                  <a:gd name="T0" fmla="*/ 32 w 38"/>
                  <a:gd name="T1" fmla="*/ 32 h 38"/>
                  <a:gd name="T2" fmla="*/ 32 w 38"/>
                  <a:gd name="T3" fmla="*/ 32 h 38"/>
                  <a:gd name="T4" fmla="*/ 26 w 38"/>
                  <a:gd name="T5" fmla="*/ 36 h 38"/>
                  <a:gd name="T6" fmla="*/ 18 w 38"/>
                  <a:gd name="T7" fmla="*/ 38 h 38"/>
                  <a:gd name="T8" fmla="*/ 12 w 38"/>
                  <a:gd name="T9" fmla="*/ 36 h 38"/>
                  <a:gd name="T10" fmla="*/ 4 w 38"/>
                  <a:gd name="T11" fmla="*/ 32 h 38"/>
                  <a:gd name="T12" fmla="*/ 4 w 38"/>
                  <a:gd name="T13" fmla="*/ 32 h 38"/>
                  <a:gd name="T14" fmla="*/ 0 w 38"/>
                  <a:gd name="T15" fmla="*/ 26 h 38"/>
                  <a:gd name="T16" fmla="*/ 0 w 38"/>
                  <a:gd name="T17" fmla="*/ 20 h 38"/>
                  <a:gd name="T18" fmla="*/ 0 w 38"/>
                  <a:gd name="T19" fmla="*/ 12 h 38"/>
                  <a:gd name="T20" fmla="*/ 4 w 38"/>
                  <a:gd name="T21" fmla="*/ 6 h 38"/>
                  <a:gd name="T22" fmla="*/ 4 w 38"/>
                  <a:gd name="T23" fmla="*/ 6 h 38"/>
                  <a:gd name="T24" fmla="*/ 12 w 38"/>
                  <a:gd name="T25" fmla="*/ 2 h 38"/>
                  <a:gd name="T26" fmla="*/ 18 w 38"/>
                  <a:gd name="T27" fmla="*/ 0 h 38"/>
                  <a:gd name="T28" fmla="*/ 26 w 38"/>
                  <a:gd name="T29" fmla="*/ 2 h 38"/>
                  <a:gd name="T30" fmla="*/ 32 w 38"/>
                  <a:gd name="T31" fmla="*/ 6 h 38"/>
                  <a:gd name="T32" fmla="*/ 32 w 38"/>
                  <a:gd name="T33" fmla="*/ 6 h 38"/>
                  <a:gd name="T34" fmla="*/ 36 w 38"/>
                  <a:gd name="T35" fmla="*/ 12 h 38"/>
                  <a:gd name="T36" fmla="*/ 38 w 38"/>
                  <a:gd name="T37" fmla="*/ 20 h 38"/>
                  <a:gd name="T38" fmla="*/ 36 w 38"/>
                  <a:gd name="T39" fmla="*/ 26 h 38"/>
                  <a:gd name="T40" fmla="*/ 32 w 38"/>
                  <a:gd name="T41" fmla="*/ 32 h 38"/>
                  <a:gd name="T42" fmla="*/ 32 w 38"/>
                  <a:gd name="T43"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8">
                    <a:moveTo>
                      <a:pt x="32" y="32"/>
                    </a:moveTo>
                    <a:lnTo>
                      <a:pt x="32" y="32"/>
                    </a:lnTo>
                    <a:lnTo>
                      <a:pt x="26" y="36"/>
                    </a:lnTo>
                    <a:lnTo>
                      <a:pt x="18" y="38"/>
                    </a:lnTo>
                    <a:lnTo>
                      <a:pt x="12" y="36"/>
                    </a:lnTo>
                    <a:lnTo>
                      <a:pt x="4" y="32"/>
                    </a:lnTo>
                    <a:lnTo>
                      <a:pt x="4" y="32"/>
                    </a:lnTo>
                    <a:lnTo>
                      <a:pt x="0" y="26"/>
                    </a:lnTo>
                    <a:lnTo>
                      <a:pt x="0" y="20"/>
                    </a:lnTo>
                    <a:lnTo>
                      <a:pt x="0" y="12"/>
                    </a:lnTo>
                    <a:lnTo>
                      <a:pt x="4" y="6"/>
                    </a:lnTo>
                    <a:lnTo>
                      <a:pt x="4" y="6"/>
                    </a:lnTo>
                    <a:lnTo>
                      <a:pt x="12" y="2"/>
                    </a:lnTo>
                    <a:lnTo>
                      <a:pt x="18" y="0"/>
                    </a:lnTo>
                    <a:lnTo>
                      <a:pt x="26" y="2"/>
                    </a:lnTo>
                    <a:lnTo>
                      <a:pt x="32" y="6"/>
                    </a:lnTo>
                    <a:lnTo>
                      <a:pt x="32" y="6"/>
                    </a:lnTo>
                    <a:lnTo>
                      <a:pt x="36" y="12"/>
                    </a:lnTo>
                    <a:lnTo>
                      <a:pt x="38" y="20"/>
                    </a:lnTo>
                    <a:lnTo>
                      <a:pt x="36" y="26"/>
                    </a:lnTo>
                    <a:lnTo>
                      <a:pt x="32" y="32"/>
                    </a:lnTo>
                    <a:lnTo>
                      <a:pt x="32" y="32"/>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79">
                <a:extLst/>
              </p:cNvPr>
              <p:cNvSpPr>
                <a:spLocks noChangeShapeType="1"/>
              </p:cNvSpPr>
              <p:nvPr/>
            </p:nvSpPr>
            <p:spPr bwMode="auto">
              <a:xfrm>
                <a:off x="5949950" y="-4098925"/>
                <a:ext cx="41275" cy="4445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80">
                <a:extLst/>
              </p:cNvPr>
              <p:cNvSpPr>
                <a:spLocks/>
              </p:cNvSpPr>
              <p:nvPr/>
            </p:nvSpPr>
            <p:spPr bwMode="auto">
              <a:xfrm>
                <a:off x="5899150" y="-4149725"/>
                <a:ext cx="60325" cy="60325"/>
              </a:xfrm>
              <a:custGeom>
                <a:avLst/>
                <a:gdLst>
                  <a:gd name="T0" fmla="*/ 6 w 38"/>
                  <a:gd name="T1" fmla="*/ 32 h 38"/>
                  <a:gd name="T2" fmla="*/ 6 w 38"/>
                  <a:gd name="T3" fmla="*/ 32 h 38"/>
                  <a:gd name="T4" fmla="*/ 12 w 38"/>
                  <a:gd name="T5" fmla="*/ 36 h 38"/>
                  <a:gd name="T6" fmla="*/ 18 w 38"/>
                  <a:gd name="T7" fmla="*/ 38 h 38"/>
                  <a:gd name="T8" fmla="*/ 26 w 38"/>
                  <a:gd name="T9" fmla="*/ 36 h 38"/>
                  <a:gd name="T10" fmla="*/ 32 w 38"/>
                  <a:gd name="T11" fmla="*/ 32 h 38"/>
                  <a:gd name="T12" fmla="*/ 32 w 38"/>
                  <a:gd name="T13" fmla="*/ 32 h 38"/>
                  <a:gd name="T14" fmla="*/ 36 w 38"/>
                  <a:gd name="T15" fmla="*/ 26 h 38"/>
                  <a:gd name="T16" fmla="*/ 38 w 38"/>
                  <a:gd name="T17" fmla="*/ 20 h 38"/>
                  <a:gd name="T18" fmla="*/ 36 w 38"/>
                  <a:gd name="T19" fmla="*/ 12 h 38"/>
                  <a:gd name="T20" fmla="*/ 32 w 38"/>
                  <a:gd name="T21" fmla="*/ 6 h 38"/>
                  <a:gd name="T22" fmla="*/ 32 w 38"/>
                  <a:gd name="T23" fmla="*/ 6 h 38"/>
                  <a:gd name="T24" fmla="*/ 26 w 38"/>
                  <a:gd name="T25" fmla="*/ 2 h 38"/>
                  <a:gd name="T26" fmla="*/ 18 w 38"/>
                  <a:gd name="T27" fmla="*/ 0 h 38"/>
                  <a:gd name="T28" fmla="*/ 12 w 38"/>
                  <a:gd name="T29" fmla="*/ 2 h 38"/>
                  <a:gd name="T30" fmla="*/ 6 w 38"/>
                  <a:gd name="T31" fmla="*/ 6 h 38"/>
                  <a:gd name="T32" fmla="*/ 6 w 38"/>
                  <a:gd name="T33" fmla="*/ 6 h 38"/>
                  <a:gd name="T34" fmla="*/ 2 w 38"/>
                  <a:gd name="T35" fmla="*/ 12 h 38"/>
                  <a:gd name="T36" fmla="*/ 0 w 38"/>
                  <a:gd name="T37" fmla="*/ 20 h 38"/>
                  <a:gd name="T38" fmla="*/ 2 w 38"/>
                  <a:gd name="T39" fmla="*/ 26 h 38"/>
                  <a:gd name="T40" fmla="*/ 6 w 38"/>
                  <a:gd name="T41" fmla="*/ 32 h 38"/>
                  <a:gd name="T42" fmla="*/ 6 w 38"/>
                  <a:gd name="T43"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8">
                    <a:moveTo>
                      <a:pt x="6" y="32"/>
                    </a:moveTo>
                    <a:lnTo>
                      <a:pt x="6" y="32"/>
                    </a:lnTo>
                    <a:lnTo>
                      <a:pt x="12" y="36"/>
                    </a:lnTo>
                    <a:lnTo>
                      <a:pt x="18" y="38"/>
                    </a:lnTo>
                    <a:lnTo>
                      <a:pt x="26" y="36"/>
                    </a:lnTo>
                    <a:lnTo>
                      <a:pt x="32" y="32"/>
                    </a:lnTo>
                    <a:lnTo>
                      <a:pt x="32" y="32"/>
                    </a:lnTo>
                    <a:lnTo>
                      <a:pt x="36" y="26"/>
                    </a:lnTo>
                    <a:lnTo>
                      <a:pt x="38" y="20"/>
                    </a:lnTo>
                    <a:lnTo>
                      <a:pt x="36" y="12"/>
                    </a:lnTo>
                    <a:lnTo>
                      <a:pt x="32" y="6"/>
                    </a:lnTo>
                    <a:lnTo>
                      <a:pt x="32" y="6"/>
                    </a:lnTo>
                    <a:lnTo>
                      <a:pt x="26" y="2"/>
                    </a:lnTo>
                    <a:lnTo>
                      <a:pt x="18" y="0"/>
                    </a:lnTo>
                    <a:lnTo>
                      <a:pt x="12" y="2"/>
                    </a:lnTo>
                    <a:lnTo>
                      <a:pt x="6" y="6"/>
                    </a:lnTo>
                    <a:lnTo>
                      <a:pt x="6" y="6"/>
                    </a:lnTo>
                    <a:lnTo>
                      <a:pt x="2" y="12"/>
                    </a:lnTo>
                    <a:lnTo>
                      <a:pt x="0" y="20"/>
                    </a:lnTo>
                    <a:lnTo>
                      <a:pt x="2" y="26"/>
                    </a:lnTo>
                    <a:lnTo>
                      <a:pt x="6" y="32"/>
                    </a:lnTo>
                    <a:lnTo>
                      <a:pt x="6" y="32"/>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81">
                <a:extLst/>
              </p:cNvPr>
              <p:cNvSpPr>
                <a:spLocks noChangeShapeType="1"/>
              </p:cNvSpPr>
              <p:nvPr/>
            </p:nvSpPr>
            <p:spPr bwMode="auto">
              <a:xfrm flipV="1">
                <a:off x="5949950" y="-3730625"/>
                <a:ext cx="41275" cy="41275"/>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82">
                <a:extLst/>
              </p:cNvPr>
              <p:cNvSpPr>
                <a:spLocks/>
              </p:cNvSpPr>
              <p:nvPr/>
            </p:nvSpPr>
            <p:spPr bwMode="auto">
              <a:xfrm>
                <a:off x="5899150" y="-3695700"/>
                <a:ext cx="60325" cy="60325"/>
              </a:xfrm>
              <a:custGeom>
                <a:avLst/>
                <a:gdLst>
                  <a:gd name="T0" fmla="*/ 6 w 38"/>
                  <a:gd name="T1" fmla="*/ 4 h 38"/>
                  <a:gd name="T2" fmla="*/ 6 w 38"/>
                  <a:gd name="T3" fmla="*/ 4 h 38"/>
                  <a:gd name="T4" fmla="*/ 12 w 38"/>
                  <a:gd name="T5" fmla="*/ 0 h 38"/>
                  <a:gd name="T6" fmla="*/ 18 w 38"/>
                  <a:gd name="T7" fmla="*/ 0 h 38"/>
                  <a:gd name="T8" fmla="*/ 26 w 38"/>
                  <a:gd name="T9" fmla="*/ 0 h 38"/>
                  <a:gd name="T10" fmla="*/ 32 w 38"/>
                  <a:gd name="T11" fmla="*/ 4 h 38"/>
                  <a:gd name="T12" fmla="*/ 32 w 38"/>
                  <a:gd name="T13" fmla="*/ 4 h 38"/>
                  <a:gd name="T14" fmla="*/ 36 w 38"/>
                  <a:gd name="T15" fmla="*/ 10 h 38"/>
                  <a:gd name="T16" fmla="*/ 38 w 38"/>
                  <a:gd name="T17" fmla="*/ 18 h 38"/>
                  <a:gd name="T18" fmla="*/ 36 w 38"/>
                  <a:gd name="T19" fmla="*/ 26 h 38"/>
                  <a:gd name="T20" fmla="*/ 32 w 38"/>
                  <a:gd name="T21" fmla="*/ 32 h 38"/>
                  <a:gd name="T22" fmla="*/ 32 w 38"/>
                  <a:gd name="T23" fmla="*/ 32 h 38"/>
                  <a:gd name="T24" fmla="*/ 26 w 38"/>
                  <a:gd name="T25" fmla="*/ 36 h 38"/>
                  <a:gd name="T26" fmla="*/ 18 w 38"/>
                  <a:gd name="T27" fmla="*/ 38 h 38"/>
                  <a:gd name="T28" fmla="*/ 12 w 38"/>
                  <a:gd name="T29" fmla="*/ 36 h 38"/>
                  <a:gd name="T30" fmla="*/ 6 w 38"/>
                  <a:gd name="T31" fmla="*/ 32 h 38"/>
                  <a:gd name="T32" fmla="*/ 6 w 38"/>
                  <a:gd name="T33" fmla="*/ 32 h 38"/>
                  <a:gd name="T34" fmla="*/ 2 w 38"/>
                  <a:gd name="T35" fmla="*/ 26 h 38"/>
                  <a:gd name="T36" fmla="*/ 0 w 38"/>
                  <a:gd name="T37" fmla="*/ 18 h 38"/>
                  <a:gd name="T38" fmla="*/ 2 w 38"/>
                  <a:gd name="T39" fmla="*/ 10 h 38"/>
                  <a:gd name="T40" fmla="*/ 6 w 38"/>
                  <a:gd name="T41" fmla="*/ 4 h 38"/>
                  <a:gd name="T42" fmla="*/ 6 w 38"/>
                  <a:gd name="T43"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8">
                    <a:moveTo>
                      <a:pt x="6" y="4"/>
                    </a:moveTo>
                    <a:lnTo>
                      <a:pt x="6" y="4"/>
                    </a:lnTo>
                    <a:lnTo>
                      <a:pt x="12" y="0"/>
                    </a:lnTo>
                    <a:lnTo>
                      <a:pt x="18" y="0"/>
                    </a:lnTo>
                    <a:lnTo>
                      <a:pt x="26" y="0"/>
                    </a:lnTo>
                    <a:lnTo>
                      <a:pt x="32" y="4"/>
                    </a:lnTo>
                    <a:lnTo>
                      <a:pt x="32" y="4"/>
                    </a:lnTo>
                    <a:lnTo>
                      <a:pt x="36" y="10"/>
                    </a:lnTo>
                    <a:lnTo>
                      <a:pt x="38" y="18"/>
                    </a:lnTo>
                    <a:lnTo>
                      <a:pt x="36" y="26"/>
                    </a:lnTo>
                    <a:lnTo>
                      <a:pt x="32" y="32"/>
                    </a:lnTo>
                    <a:lnTo>
                      <a:pt x="32" y="32"/>
                    </a:lnTo>
                    <a:lnTo>
                      <a:pt x="26" y="36"/>
                    </a:lnTo>
                    <a:lnTo>
                      <a:pt x="18" y="38"/>
                    </a:lnTo>
                    <a:lnTo>
                      <a:pt x="12" y="36"/>
                    </a:lnTo>
                    <a:lnTo>
                      <a:pt x="6" y="32"/>
                    </a:lnTo>
                    <a:lnTo>
                      <a:pt x="6" y="32"/>
                    </a:lnTo>
                    <a:lnTo>
                      <a:pt x="2" y="26"/>
                    </a:lnTo>
                    <a:lnTo>
                      <a:pt x="0" y="18"/>
                    </a:lnTo>
                    <a:lnTo>
                      <a:pt x="2" y="10"/>
                    </a:lnTo>
                    <a:lnTo>
                      <a:pt x="6" y="4"/>
                    </a:lnTo>
                    <a:lnTo>
                      <a:pt x="6" y="4"/>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83">
                <a:extLst/>
              </p:cNvPr>
              <p:cNvSpPr>
                <a:spLocks noChangeShapeType="1"/>
              </p:cNvSpPr>
              <p:nvPr/>
            </p:nvSpPr>
            <p:spPr bwMode="auto">
              <a:xfrm flipH="1" flipV="1">
                <a:off x="6353175" y="-3730625"/>
                <a:ext cx="41275" cy="41275"/>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84">
                <a:extLst/>
              </p:cNvPr>
              <p:cNvSpPr>
                <a:spLocks/>
              </p:cNvSpPr>
              <p:nvPr/>
            </p:nvSpPr>
            <p:spPr bwMode="auto">
              <a:xfrm>
                <a:off x="6388100" y="-3695700"/>
                <a:ext cx="60325" cy="60325"/>
              </a:xfrm>
              <a:custGeom>
                <a:avLst/>
                <a:gdLst>
                  <a:gd name="T0" fmla="*/ 32 w 38"/>
                  <a:gd name="T1" fmla="*/ 4 h 38"/>
                  <a:gd name="T2" fmla="*/ 32 w 38"/>
                  <a:gd name="T3" fmla="*/ 4 h 38"/>
                  <a:gd name="T4" fmla="*/ 26 w 38"/>
                  <a:gd name="T5" fmla="*/ 0 h 38"/>
                  <a:gd name="T6" fmla="*/ 18 w 38"/>
                  <a:gd name="T7" fmla="*/ 0 h 38"/>
                  <a:gd name="T8" fmla="*/ 12 w 38"/>
                  <a:gd name="T9" fmla="*/ 0 h 38"/>
                  <a:gd name="T10" fmla="*/ 4 w 38"/>
                  <a:gd name="T11" fmla="*/ 4 h 38"/>
                  <a:gd name="T12" fmla="*/ 4 w 38"/>
                  <a:gd name="T13" fmla="*/ 4 h 38"/>
                  <a:gd name="T14" fmla="*/ 0 w 38"/>
                  <a:gd name="T15" fmla="*/ 10 h 38"/>
                  <a:gd name="T16" fmla="*/ 0 w 38"/>
                  <a:gd name="T17" fmla="*/ 18 h 38"/>
                  <a:gd name="T18" fmla="*/ 0 w 38"/>
                  <a:gd name="T19" fmla="*/ 26 h 38"/>
                  <a:gd name="T20" fmla="*/ 4 w 38"/>
                  <a:gd name="T21" fmla="*/ 32 h 38"/>
                  <a:gd name="T22" fmla="*/ 4 w 38"/>
                  <a:gd name="T23" fmla="*/ 32 h 38"/>
                  <a:gd name="T24" fmla="*/ 12 w 38"/>
                  <a:gd name="T25" fmla="*/ 36 h 38"/>
                  <a:gd name="T26" fmla="*/ 18 w 38"/>
                  <a:gd name="T27" fmla="*/ 38 h 38"/>
                  <a:gd name="T28" fmla="*/ 26 w 38"/>
                  <a:gd name="T29" fmla="*/ 36 h 38"/>
                  <a:gd name="T30" fmla="*/ 32 w 38"/>
                  <a:gd name="T31" fmla="*/ 32 h 38"/>
                  <a:gd name="T32" fmla="*/ 32 w 38"/>
                  <a:gd name="T33" fmla="*/ 32 h 38"/>
                  <a:gd name="T34" fmla="*/ 36 w 38"/>
                  <a:gd name="T35" fmla="*/ 26 h 38"/>
                  <a:gd name="T36" fmla="*/ 38 w 38"/>
                  <a:gd name="T37" fmla="*/ 18 h 38"/>
                  <a:gd name="T38" fmla="*/ 36 w 38"/>
                  <a:gd name="T39" fmla="*/ 10 h 38"/>
                  <a:gd name="T40" fmla="*/ 32 w 38"/>
                  <a:gd name="T41" fmla="*/ 4 h 38"/>
                  <a:gd name="T42" fmla="*/ 32 w 38"/>
                  <a:gd name="T43"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8">
                    <a:moveTo>
                      <a:pt x="32" y="4"/>
                    </a:moveTo>
                    <a:lnTo>
                      <a:pt x="32" y="4"/>
                    </a:lnTo>
                    <a:lnTo>
                      <a:pt x="26" y="0"/>
                    </a:lnTo>
                    <a:lnTo>
                      <a:pt x="18" y="0"/>
                    </a:lnTo>
                    <a:lnTo>
                      <a:pt x="12" y="0"/>
                    </a:lnTo>
                    <a:lnTo>
                      <a:pt x="4" y="4"/>
                    </a:lnTo>
                    <a:lnTo>
                      <a:pt x="4" y="4"/>
                    </a:lnTo>
                    <a:lnTo>
                      <a:pt x="0" y="10"/>
                    </a:lnTo>
                    <a:lnTo>
                      <a:pt x="0" y="18"/>
                    </a:lnTo>
                    <a:lnTo>
                      <a:pt x="0" y="26"/>
                    </a:lnTo>
                    <a:lnTo>
                      <a:pt x="4" y="32"/>
                    </a:lnTo>
                    <a:lnTo>
                      <a:pt x="4" y="32"/>
                    </a:lnTo>
                    <a:lnTo>
                      <a:pt x="12" y="36"/>
                    </a:lnTo>
                    <a:lnTo>
                      <a:pt x="18" y="38"/>
                    </a:lnTo>
                    <a:lnTo>
                      <a:pt x="26" y="36"/>
                    </a:lnTo>
                    <a:lnTo>
                      <a:pt x="32" y="32"/>
                    </a:lnTo>
                    <a:lnTo>
                      <a:pt x="32" y="32"/>
                    </a:lnTo>
                    <a:lnTo>
                      <a:pt x="36" y="26"/>
                    </a:lnTo>
                    <a:lnTo>
                      <a:pt x="38" y="18"/>
                    </a:lnTo>
                    <a:lnTo>
                      <a:pt x="36" y="10"/>
                    </a:lnTo>
                    <a:lnTo>
                      <a:pt x="32" y="4"/>
                    </a:lnTo>
                    <a:lnTo>
                      <a:pt x="32" y="4"/>
                    </a:lnTo>
                    <a:close/>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6">
              <a:extLst/>
            </p:cNvPr>
            <p:cNvGrpSpPr/>
            <p:nvPr/>
          </p:nvGrpSpPr>
          <p:grpSpPr>
            <a:xfrm>
              <a:off x="1688098" y="4575254"/>
              <a:ext cx="831109" cy="774184"/>
              <a:chOff x="5178425" y="-2973388"/>
              <a:chExt cx="695325" cy="647700"/>
            </a:xfrm>
          </p:grpSpPr>
          <p:sp>
            <p:nvSpPr>
              <p:cNvPr id="18" name="Line 85">
                <a:extLst/>
              </p:cNvPr>
              <p:cNvSpPr>
                <a:spLocks noChangeShapeType="1"/>
              </p:cNvSpPr>
              <p:nvPr/>
            </p:nvSpPr>
            <p:spPr bwMode="auto">
              <a:xfrm>
                <a:off x="5178425" y="-2630488"/>
                <a:ext cx="215900"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86">
                <a:extLst/>
              </p:cNvPr>
              <p:cNvSpPr>
                <a:spLocks noChangeShapeType="1"/>
              </p:cNvSpPr>
              <p:nvPr/>
            </p:nvSpPr>
            <p:spPr bwMode="auto">
              <a:xfrm>
                <a:off x="5178425" y="-2325688"/>
                <a:ext cx="215900"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87">
                <a:extLst/>
              </p:cNvPr>
              <p:cNvSpPr>
                <a:spLocks noChangeShapeType="1"/>
              </p:cNvSpPr>
              <p:nvPr/>
            </p:nvSpPr>
            <p:spPr bwMode="auto">
              <a:xfrm>
                <a:off x="5286375" y="-2433638"/>
                <a:ext cx="0" cy="1270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88">
                <a:extLst/>
              </p:cNvPr>
              <p:cNvSpPr>
                <a:spLocks/>
              </p:cNvSpPr>
              <p:nvPr/>
            </p:nvSpPr>
            <p:spPr bwMode="auto">
              <a:xfrm>
                <a:off x="5229225" y="-2401888"/>
                <a:ext cx="111125" cy="63500"/>
              </a:xfrm>
              <a:custGeom>
                <a:avLst/>
                <a:gdLst>
                  <a:gd name="T0" fmla="*/ 0 w 70"/>
                  <a:gd name="T1" fmla="*/ 40 h 40"/>
                  <a:gd name="T2" fmla="*/ 0 w 70"/>
                  <a:gd name="T3" fmla="*/ 40 h 40"/>
                  <a:gd name="T4" fmla="*/ 6 w 70"/>
                  <a:gd name="T5" fmla="*/ 26 h 40"/>
                  <a:gd name="T6" fmla="*/ 14 w 70"/>
                  <a:gd name="T7" fmla="*/ 12 h 40"/>
                  <a:gd name="T8" fmla="*/ 18 w 70"/>
                  <a:gd name="T9" fmla="*/ 8 h 40"/>
                  <a:gd name="T10" fmla="*/ 24 w 70"/>
                  <a:gd name="T11" fmla="*/ 4 h 40"/>
                  <a:gd name="T12" fmla="*/ 30 w 70"/>
                  <a:gd name="T13" fmla="*/ 2 h 40"/>
                  <a:gd name="T14" fmla="*/ 36 w 70"/>
                  <a:gd name="T15" fmla="*/ 0 h 40"/>
                  <a:gd name="T16" fmla="*/ 36 w 70"/>
                  <a:gd name="T17" fmla="*/ 0 h 40"/>
                  <a:gd name="T18" fmla="*/ 42 w 70"/>
                  <a:gd name="T19" fmla="*/ 2 h 40"/>
                  <a:gd name="T20" fmla="*/ 48 w 70"/>
                  <a:gd name="T21" fmla="*/ 4 h 40"/>
                  <a:gd name="T22" fmla="*/ 54 w 70"/>
                  <a:gd name="T23" fmla="*/ 8 h 40"/>
                  <a:gd name="T24" fmla="*/ 58 w 70"/>
                  <a:gd name="T25" fmla="*/ 12 h 40"/>
                  <a:gd name="T26" fmla="*/ 66 w 70"/>
                  <a:gd name="T27" fmla="*/ 26 h 40"/>
                  <a:gd name="T28" fmla="*/ 70 w 70"/>
                  <a:gd name="T2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40">
                    <a:moveTo>
                      <a:pt x="0" y="40"/>
                    </a:moveTo>
                    <a:lnTo>
                      <a:pt x="0" y="40"/>
                    </a:lnTo>
                    <a:lnTo>
                      <a:pt x="6" y="26"/>
                    </a:lnTo>
                    <a:lnTo>
                      <a:pt x="14" y="12"/>
                    </a:lnTo>
                    <a:lnTo>
                      <a:pt x="18" y="8"/>
                    </a:lnTo>
                    <a:lnTo>
                      <a:pt x="24" y="4"/>
                    </a:lnTo>
                    <a:lnTo>
                      <a:pt x="30" y="2"/>
                    </a:lnTo>
                    <a:lnTo>
                      <a:pt x="36" y="0"/>
                    </a:lnTo>
                    <a:lnTo>
                      <a:pt x="36" y="0"/>
                    </a:lnTo>
                    <a:lnTo>
                      <a:pt x="42" y="2"/>
                    </a:lnTo>
                    <a:lnTo>
                      <a:pt x="48" y="4"/>
                    </a:lnTo>
                    <a:lnTo>
                      <a:pt x="54" y="8"/>
                    </a:lnTo>
                    <a:lnTo>
                      <a:pt x="58" y="12"/>
                    </a:lnTo>
                    <a:lnTo>
                      <a:pt x="66" y="26"/>
                    </a:lnTo>
                    <a:lnTo>
                      <a:pt x="70" y="4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89">
                <a:extLst/>
              </p:cNvPr>
              <p:cNvSpPr>
                <a:spLocks/>
              </p:cNvSpPr>
              <p:nvPr/>
            </p:nvSpPr>
            <p:spPr bwMode="auto">
              <a:xfrm>
                <a:off x="5314950" y="-2617788"/>
                <a:ext cx="53975" cy="130175"/>
              </a:xfrm>
              <a:custGeom>
                <a:avLst/>
                <a:gdLst>
                  <a:gd name="T0" fmla="*/ 34 w 34"/>
                  <a:gd name="T1" fmla="*/ 0 h 82"/>
                  <a:gd name="T2" fmla="*/ 34 w 34"/>
                  <a:gd name="T3" fmla="*/ 0 h 82"/>
                  <a:gd name="T4" fmla="*/ 34 w 34"/>
                  <a:gd name="T5" fmla="*/ 34 h 82"/>
                  <a:gd name="T6" fmla="*/ 34 w 34"/>
                  <a:gd name="T7" fmla="*/ 34 h 82"/>
                  <a:gd name="T8" fmla="*/ 32 w 34"/>
                  <a:gd name="T9" fmla="*/ 40 h 82"/>
                  <a:gd name="T10" fmla="*/ 30 w 34"/>
                  <a:gd name="T11" fmla="*/ 48 h 82"/>
                  <a:gd name="T12" fmla="*/ 24 w 34"/>
                  <a:gd name="T13" fmla="*/ 62 h 82"/>
                  <a:gd name="T14" fmla="*/ 14 w 34"/>
                  <a:gd name="T15" fmla="*/ 74 h 82"/>
                  <a:gd name="T16" fmla="*/ 0 w 34"/>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2">
                    <a:moveTo>
                      <a:pt x="34" y="0"/>
                    </a:moveTo>
                    <a:lnTo>
                      <a:pt x="34" y="0"/>
                    </a:lnTo>
                    <a:lnTo>
                      <a:pt x="34" y="34"/>
                    </a:lnTo>
                    <a:lnTo>
                      <a:pt x="34" y="34"/>
                    </a:lnTo>
                    <a:lnTo>
                      <a:pt x="32" y="40"/>
                    </a:lnTo>
                    <a:lnTo>
                      <a:pt x="30" y="48"/>
                    </a:lnTo>
                    <a:lnTo>
                      <a:pt x="24" y="62"/>
                    </a:lnTo>
                    <a:lnTo>
                      <a:pt x="14" y="74"/>
                    </a:lnTo>
                    <a:lnTo>
                      <a:pt x="0" y="8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90">
                <a:extLst/>
              </p:cNvPr>
              <p:cNvSpPr>
                <a:spLocks/>
              </p:cNvSpPr>
              <p:nvPr/>
            </p:nvSpPr>
            <p:spPr bwMode="auto">
              <a:xfrm>
                <a:off x="5203825" y="-2471738"/>
                <a:ext cx="57150" cy="136525"/>
              </a:xfrm>
              <a:custGeom>
                <a:avLst/>
                <a:gdLst>
                  <a:gd name="T0" fmla="*/ 0 w 36"/>
                  <a:gd name="T1" fmla="*/ 86 h 86"/>
                  <a:gd name="T2" fmla="*/ 0 w 36"/>
                  <a:gd name="T3" fmla="*/ 86 h 86"/>
                  <a:gd name="T4" fmla="*/ 0 w 36"/>
                  <a:gd name="T5" fmla="*/ 48 h 86"/>
                  <a:gd name="T6" fmla="*/ 0 w 36"/>
                  <a:gd name="T7" fmla="*/ 48 h 86"/>
                  <a:gd name="T8" fmla="*/ 0 w 36"/>
                  <a:gd name="T9" fmla="*/ 40 h 86"/>
                  <a:gd name="T10" fmla="*/ 2 w 36"/>
                  <a:gd name="T11" fmla="*/ 34 h 86"/>
                  <a:gd name="T12" fmla="*/ 6 w 36"/>
                  <a:gd name="T13" fmla="*/ 26 h 86"/>
                  <a:gd name="T14" fmla="*/ 10 w 36"/>
                  <a:gd name="T15" fmla="*/ 20 h 86"/>
                  <a:gd name="T16" fmla="*/ 22 w 36"/>
                  <a:gd name="T17" fmla="*/ 8 h 86"/>
                  <a:gd name="T18" fmla="*/ 36 w 36"/>
                  <a:gd name="T1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86">
                    <a:moveTo>
                      <a:pt x="0" y="86"/>
                    </a:moveTo>
                    <a:lnTo>
                      <a:pt x="0" y="86"/>
                    </a:lnTo>
                    <a:lnTo>
                      <a:pt x="0" y="48"/>
                    </a:lnTo>
                    <a:lnTo>
                      <a:pt x="0" y="48"/>
                    </a:lnTo>
                    <a:lnTo>
                      <a:pt x="0" y="40"/>
                    </a:lnTo>
                    <a:lnTo>
                      <a:pt x="2" y="34"/>
                    </a:lnTo>
                    <a:lnTo>
                      <a:pt x="6" y="26"/>
                    </a:lnTo>
                    <a:lnTo>
                      <a:pt x="10" y="20"/>
                    </a:lnTo>
                    <a:lnTo>
                      <a:pt x="22" y="8"/>
                    </a:lnTo>
                    <a:lnTo>
                      <a:pt x="36"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91">
                <a:extLst/>
              </p:cNvPr>
              <p:cNvSpPr>
                <a:spLocks/>
              </p:cNvSpPr>
              <p:nvPr/>
            </p:nvSpPr>
            <p:spPr bwMode="auto">
              <a:xfrm>
                <a:off x="5203825" y="-2617788"/>
                <a:ext cx="165100" cy="282575"/>
              </a:xfrm>
              <a:custGeom>
                <a:avLst/>
                <a:gdLst>
                  <a:gd name="T0" fmla="*/ 104 w 104"/>
                  <a:gd name="T1" fmla="*/ 178 h 178"/>
                  <a:gd name="T2" fmla="*/ 104 w 104"/>
                  <a:gd name="T3" fmla="*/ 178 h 178"/>
                  <a:gd name="T4" fmla="*/ 104 w 104"/>
                  <a:gd name="T5" fmla="*/ 140 h 178"/>
                  <a:gd name="T6" fmla="*/ 104 w 104"/>
                  <a:gd name="T7" fmla="*/ 140 h 178"/>
                  <a:gd name="T8" fmla="*/ 102 w 104"/>
                  <a:gd name="T9" fmla="*/ 132 h 178"/>
                  <a:gd name="T10" fmla="*/ 100 w 104"/>
                  <a:gd name="T11" fmla="*/ 124 h 178"/>
                  <a:gd name="T12" fmla="*/ 96 w 104"/>
                  <a:gd name="T13" fmla="*/ 116 h 178"/>
                  <a:gd name="T14" fmla="*/ 92 w 104"/>
                  <a:gd name="T15" fmla="*/ 108 h 178"/>
                  <a:gd name="T16" fmla="*/ 86 w 104"/>
                  <a:gd name="T17" fmla="*/ 102 h 178"/>
                  <a:gd name="T18" fmla="*/ 78 w 104"/>
                  <a:gd name="T19" fmla="*/ 98 h 178"/>
                  <a:gd name="T20" fmla="*/ 70 w 104"/>
                  <a:gd name="T21" fmla="*/ 92 h 178"/>
                  <a:gd name="T22" fmla="*/ 62 w 104"/>
                  <a:gd name="T23" fmla="*/ 90 h 178"/>
                  <a:gd name="T24" fmla="*/ 62 w 104"/>
                  <a:gd name="T25" fmla="*/ 90 h 178"/>
                  <a:gd name="T26" fmla="*/ 42 w 104"/>
                  <a:gd name="T27" fmla="*/ 84 h 178"/>
                  <a:gd name="T28" fmla="*/ 42 w 104"/>
                  <a:gd name="T29" fmla="*/ 84 h 178"/>
                  <a:gd name="T30" fmla="*/ 34 w 104"/>
                  <a:gd name="T31" fmla="*/ 82 h 178"/>
                  <a:gd name="T32" fmla="*/ 26 w 104"/>
                  <a:gd name="T33" fmla="*/ 76 h 178"/>
                  <a:gd name="T34" fmla="*/ 18 w 104"/>
                  <a:gd name="T35" fmla="*/ 72 h 178"/>
                  <a:gd name="T36" fmla="*/ 12 w 104"/>
                  <a:gd name="T37" fmla="*/ 66 h 178"/>
                  <a:gd name="T38" fmla="*/ 6 w 104"/>
                  <a:gd name="T39" fmla="*/ 58 h 178"/>
                  <a:gd name="T40" fmla="*/ 4 w 104"/>
                  <a:gd name="T41" fmla="*/ 50 h 178"/>
                  <a:gd name="T42" fmla="*/ 0 w 104"/>
                  <a:gd name="T43" fmla="*/ 42 h 178"/>
                  <a:gd name="T44" fmla="*/ 0 w 104"/>
                  <a:gd name="T45" fmla="*/ 34 h 178"/>
                  <a:gd name="T46" fmla="*/ 0 w 104"/>
                  <a:gd name="T47" fmla="*/ 34 h 178"/>
                  <a:gd name="T48" fmla="*/ 0 w 104"/>
                  <a:gd name="T4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78">
                    <a:moveTo>
                      <a:pt x="104" y="178"/>
                    </a:moveTo>
                    <a:lnTo>
                      <a:pt x="104" y="178"/>
                    </a:lnTo>
                    <a:lnTo>
                      <a:pt x="104" y="140"/>
                    </a:lnTo>
                    <a:lnTo>
                      <a:pt x="104" y="140"/>
                    </a:lnTo>
                    <a:lnTo>
                      <a:pt x="102" y="132"/>
                    </a:lnTo>
                    <a:lnTo>
                      <a:pt x="100" y="124"/>
                    </a:lnTo>
                    <a:lnTo>
                      <a:pt x="96" y="116"/>
                    </a:lnTo>
                    <a:lnTo>
                      <a:pt x="92" y="108"/>
                    </a:lnTo>
                    <a:lnTo>
                      <a:pt x="86" y="102"/>
                    </a:lnTo>
                    <a:lnTo>
                      <a:pt x="78" y="98"/>
                    </a:lnTo>
                    <a:lnTo>
                      <a:pt x="70" y="92"/>
                    </a:lnTo>
                    <a:lnTo>
                      <a:pt x="62" y="90"/>
                    </a:lnTo>
                    <a:lnTo>
                      <a:pt x="62" y="90"/>
                    </a:lnTo>
                    <a:lnTo>
                      <a:pt x="42" y="84"/>
                    </a:lnTo>
                    <a:lnTo>
                      <a:pt x="42" y="84"/>
                    </a:lnTo>
                    <a:lnTo>
                      <a:pt x="34" y="82"/>
                    </a:lnTo>
                    <a:lnTo>
                      <a:pt x="26" y="76"/>
                    </a:lnTo>
                    <a:lnTo>
                      <a:pt x="18" y="72"/>
                    </a:lnTo>
                    <a:lnTo>
                      <a:pt x="12" y="66"/>
                    </a:lnTo>
                    <a:lnTo>
                      <a:pt x="6" y="58"/>
                    </a:lnTo>
                    <a:lnTo>
                      <a:pt x="4" y="50"/>
                    </a:lnTo>
                    <a:lnTo>
                      <a:pt x="0" y="42"/>
                    </a:lnTo>
                    <a:lnTo>
                      <a:pt x="0" y="34"/>
                    </a:lnTo>
                    <a:lnTo>
                      <a:pt x="0" y="34"/>
                    </a:lnTo>
                    <a:lnTo>
                      <a:pt x="0" y="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92">
                <a:extLst/>
              </p:cNvPr>
              <p:cNvSpPr>
                <a:spLocks noChangeShapeType="1"/>
              </p:cNvSpPr>
              <p:nvPr/>
            </p:nvSpPr>
            <p:spPr bwMode="auto">
              <a:xfrm>
                <a:off x="5286375" y="-2465388"/>
                <a:ext cx="0" cy="15875"/>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93">
                <a:extLst/>
              </p:cNvPr>
              <p:cNvSpPr>
                <a:spLocks/>
              </p:cNvSpPr>
              <p:nvPr/>
            </p:nvSpPr>
            <p:spPr bwMode="auto">
              <a:xfrm>
                <a:off x="5235575" y="-2535238"/>
                <a:ext cx="107950" cy="34925"/>
              </a:xfrm>
              <a:custGeom>
                <a:avLst/>
                <a:gdLst>
                  <a:gd name="T0" fmla="*/ 68 w 68"/>
                  <a:gd name="T1" fmla="*/ 0 h 22"/>
                  <a:gd name="T2" fmla="*/ 68 w 68"/>
                  <a:gd name="T3" fmla="*/ 0 h 22"/>
                  <a:gd name="T4" fmla="*/ 64 w 68"/>
                  <a:gd name="T5" fmla="*/ 6 h 22"/>
                  <a:gd name="T6" fmla="*/ 58 w 68"/>
                  <a:gd name="T7" fmla="*/ 12 h 22"/>
                  <a:gd name="T8" fmla="*/ 58 w 68"/>
                  <a:gd name="T9" fmla="*/ 12 h 22"/>
                  <a:gd name="T10" fmla="*/ 52 w 68"/>
                  <a:gd name="T11" fmla="*/ 16 h 22"/>
                  <a:gd name="T12" fmla="*/ 46 w 68"/>
                  <a:gd name="T13" fmla="*/ 20 h 22"/>
                  <a:gd name="T14" fmla="*/ 34 w 68"/>
                  <a:gd name="T15" fmla="*/ 22 h 22"/>
                  <a:gd name="T16" fmla="*/ 34 w 68"/>
                  <a:gd name="T17" fmla="*/ 22 h 22"/>
                  <a:gd name="T18" fmla="*/ 26 w 68"/>
                  <a:gd name="T19" fmla="*/ 20 h 22"/>
                  <a:gd name="T20" fmla="*/ 16 w 68"/>
                  <a:gd name="T21" fmla="*/ 16 h 22"/>
                  <a:gd name="T22" fmla="*/ 8 w 68"/>
                  <a:gd name="T23" fmla="*/ 10 h 22"/>
                  <a:gd name="T24" fmla="*/ 0 w 68"/>
                  <a:gd name="T25"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2">
                    <a:moveTo>
                      <a:pt x="68" y="0"/>
                    </a:moveTo>
                    <a:lnTo>
                      <a:pt x="68" y="0"/>
                    </a:lnTo>
                    <a:lnTo>
                      <a:pt x="64" y="6"/>
                    </a:lnTo>
                    <a:lnTo>
                      <a:pt x="58" y="12"/>
                    </a:lnTo>
                    <a:lnTo>
                      <a:pt x="58" y="12"/>
                    </a:lnTo>
                    <a:lnTo>
                      <a:pt x="52" y="16"/>
                    </a:lnTo>
                    <a:lnTo>
                      <a:pt x="46" y="20"/>
                    </a:lnTo>
                    <a:lnTo>
                      <a:pt x="34" y="22"/>
                    </a:lnTo>
                    <a:lnTo>
                      <a:pt x="34" y="22"/>
                    </a:lnTo>
                    <a:lnTo>
                      <a:pt x="26" y="20"/>
                    </a:lnTo>
                    <a:lnTo>
                      <a:pt x="16" y="16"/>
                    </a:lnTo>
                    <a:lnTo>
                      <a:pt x="8" y="10"/>
                    </a:lnTo>
                    <a:lnTo>
                      <a:pt x="0" y="2"/>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95">
                <a:extLst/>
              </p:cNvPr>
              <p:cNvSpPr>
                <a:spLocks noChangeShapeType="1"/>
              </p:cNvSpPr>
              <p:nvPr/>
            </p:nvSpPr>
            <p:spPr bwMode="auto">
              <a:xfrm>
                <a:off x="5553075" y="-2814638"/>
                <a:ext cx="0"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96">
                <a:extLst/>
              </p:cNvPr>
              <p:cNvSpPr>
                <a:spLocks noChangeShapeType="1"/>
              </p:cNvSpPr>
              <p:nvPr/>
            </p:nvSpPr>
            <p:spPr bwMode="auto">
              <a:xfrm>
                <a:off x="5553075" y="-2944813"/>
                <a:ext cx="0"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97">
                <a:extLst/>
              </p:cNvPr>
              <p:cNvSpPr>
                <a:spLocks noChangeShapeType="1"/>
              </p:cNvSpPr>
              <p:nvPr/>
            </p:nvSpPr>
            <p:spPr bwMode="auto">
              <a:xfrm>
                <a:off x="5553075" y="-2814638"/>
                <a:ext cx="0"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98">
                <a:extLst/>
              </p:cNvPr>
              <p:cNvSpPr>
                <a:spLocks noChangeShapeType="1"/>
              </p:cNvSpPr>
              <p:nvPr/>
            </p:nvSpPr>
            <p:spPr bwMode="auto">
              <a:xfrm>
                <a:off x="5553075" y="-2944813"/>
                <a:ext cx="0"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99">
                <a:extLst/>
              </p:cNvPr>
              <p:cNvSpPr>
                <a:spLocks/>
              </p:cNvSpPr>
              <p:nvPr/>
            </p:nvSpPr>
            <p:spPr bwMode="auto">
              <a:xfrm>
                <a:off x="5232400" y="-2973388"/>
                <a:ext cx="641350" cy="644525"/>
              </a:xfrm>
              <a:custGeom>
                <a:avLst/>
                <a:gdLst>
                  <a:gd name="T0" fmla="*/ 0 w 404"/>
                  <a:gd name="T1" fmla="*/ 192 h 406"/>
                  <a:gd name="T2" fmla="*/ 0 w 404"/>
                  <a:gd name="T3" fmla="*/ 192 h 406"/>
                  <a:gd name="T4" fmla="*/ 2 w 404"/>
                  <a:gd name="T5" fmla="*/ 174 h 406"/>
                  <a:gd name="T6" fmla="*/ 6 w 404"/>
                  <a:gd name="T7" fmla="*/ 158 h 406"/>
                  <a:gd name="T8" fmla="*/ 10 w 404"/>
                  <a:gd name="T9" fmla="*/ 142 h 406"/>
                  <a:gd name="T10" fmla="*/ 16 w 404"/>
                  <a:gd name="T11" fmla="*/ 126 h 406"/>
                  <a:gd name="T12" fmla="*/ 22 w 404"/>
                  <a:gd name="T13" fmla="*/ 112 h 406"/>
                  <a:gd name="T14" fmla="*/ 30 w 404"/>
                  <a:gd name="T15" fmla="*/ 98 h 406"/>
                  <a:gd name="T16" fmla="*/ 40 w 404"/>
                  <a:gd name="T17" fmla="*/ 84 h 406"/>
                  <a:gd name="T18" fmla="*/ 50 w 404"/>
                  <a:gd name="T19" fmla="*/ 70 h 406"/>
                  <a:gd name="T20" fmla="*/ 60 w 404"/>
                  <a:gd name="T21" fmla="*/ 58 h 406"/>
                  <a:gd name="T22" fmla="*/ 72 w 404"/>
                  <a:gd name="T23" fmla="*/ 48 h 406"/>
                  <a:gd name="T24" fmla="*/ 86 w 404"/>
                  <a:gd name="T25" fmla="*/ 38 h 406"/>
                  <a:gd name="T26" fmla="*/ 100 w 404"/>
                  <a:gd name="T27" fmla="*/ 28 h 406"/>
                  <a:gd name="T28" fmla="*/ 114 w 404"/>
                  <a:gd name="T29" fmla="*/ 20 h 406"/>
                  <a:gd name="T30" fmla="*/ 130 w 404"/>
                  <a:gd name="T31" fmla="*/ 14 h 406"/>
                  <a:gd name="T32" fmla="*/ 146 w 404"/>
                  <a:gd name="T33" fmla="*/ 8 h 406"/>
                  <a:gd name="T34" fmla="*/ 164 w 404"/>
                  <a:gd name="T35" fmla="*/ 4 h 406"/>
                  <a:gd name="T36" fmla="*/ 164 w 404"/>
                  <a:gd name="T37" fmla="*/ 4 h 406"/>
                  <a:gd name="T38" fmla="*/ 184 w 404"/>
                  <a:gd name="T39" fmla="*/ 2 h 406"/>
                  <a:gd name="T40" fmla="*/ 204 w 404"/>
                  <a:gd name="T41" fmla="*/ 0 h 406"/>
                  <a:gd name="T42" fmla="*/ 224 w 404"/>
                  <a:gd name="T43" fmla="*/ 2 h 406"/>
                  <a:gd name="T44" fmla="*/ 242 w 404"/>
                  <a:gd name="T45" fmla="*/ 4 h 406"/>
                  <a:gd name="T46" fmla="*/ 262 w 404"/>
                  <a:gd name="T47" fmla="*/ 8 h 406"/>
                  <a:gd name="T48" fmla="*/ 280 w 404"/>
                  <a:gd name="T49" fmla="*/ 16 h 406"/>
                  <a:gd name="T50" fmla="*/ 296 w 404"/>
                  <a:gd name="T51" fmla="*/ 24 h 406"/>
                  <a:gd name="T52" fmla="*/ 314 w 404"/>
                  <a:gd name="T53" fmla="*/ 34 h 406"/>
                  <a:gd name="T54" fmla="*/ 330 w 404"/>
                  <a:gd name="T55" fmla="*/ 46 h 406"/>
                  <a:gd name="T56" fmla="*/ 344 w 404"/>
                  <a:gd name="T57" fmla="*/ 58 h 406"/>
                  <a:gd name="T58" fmla="*/ 356 w 404"/>
                  <a:gd name="T59" fmla="*/ 72 h 406"/>
                  <a:gd name="T60" fmla="*/ 368 w 404"/>
                  <a:gd name="T61" fmla="*/ 88 h 406"/>
                  <a:gd name="T62" fmla="*/ 378 w 404"/>
                  <a:gd name="T63" fmla="*/ 106 h 406"/>
                  <a:gd name="T64" fmla="*/ 388 w 404"/>
                  <a:gd name="T65" fmla="*/ 124 h 406"/>
                  <a:gd name="T66" fmla="*/ 394 w 404"/>
                  <a:gd name="T67" fmla="*/ 142 h 406"/>
                  <a:gd name="T68" fmla="*/ 400 w 404"/>
                  <a:gd name="T69" fmla="*/ 162 h 406"/>
                  <a:gd name="T70" fmla="*/ 400 w 404"/>
                  <a:gd name="T71" fmla="*/ 162 h 406"/>
                  <a:gd name="T72" fmla="*/ 402 w 404"/>
                  <a:gd name="T73" fmla="*/ 184 h 406"/>
                  <a:gd name="T74" fmla="*/ 404 w 404"/>
                  <a:gd name="T75" fmla="*/ 204 h 406"/>
                  <a:gd name="T76" fmla="*/ 402 w 404"/>
                  <a:gd name="T77" fmla="*/ 224 h 406"/>
                  <a:gd name="T78" fmla="*/ 400 w 404"/>
                  <a:gd name="T79" fmla="*/ 244 h 406"/>
                  <a:gd name="T80" fmla="*/ 394 w 404"/>
                  <a:gd name="T81" fmla="*/ 262 h 406"/>
                  <a:gd name="T82" fmla="*/ 388 w 404"/>
                  <a:gd name="T83" fmla="*/ 280 h 406"/>
                  <a:gd name="T84" fmla="*/ 380 w 404"/>
                  <a:gd name="T85" fmla="*/ 298 h 406"/>
                  <a:gd name="T86" fmla="*/ 370 w 404"/>
                  <a:gd name="T87" fmla="*/ 316 h 406"/>
                  <a:gd name="T88" fmla="*/ 358 w 404"/>
                  <a:gd name="T89" fmla="*/ 330 h 406"/>
                  <a:gd name="T90" fmla="*/ 346 w 404"/>
                  <a:gd name="T91" fmla="*/ 346 h 406"/>
                  <a:gd name="T92" fmla="*/ 332 w 404"/>
                  <a:gd name="T93" fmla="*/ 358 h 406"/>
                  <a:gd name="T94" fmla="*/ 316 w 404"/>
                  <a:gd name="T95" fmla="*/ 370 h 406"/>
                  <a:gd name="T96" fmla="*/ 298 w 404"/>
                  <a:gd name="T97" fmla="*/ 380 h 406"/>
                  <a:gd name="T98" fmla="*/ 282 w 404"/>
                  <a:gd name="T99" fmla="*/ 390 h 406"/>
                  <a:gd name="T100" fmla="*/ 262 w 404"/>
                  <a:gd name="T101" fmla="*/ 396 h 406"/>
                  <a:gd name="T102" fmla="*/ 242 w 404"/>
                  <a:gd name="T103" fmla="*/ 402 h 406"/>
                  <a:gd name="T104" fmla="*/ 242 w 404"/>
                  <a:gd name="T105" fmla="*/ 402 h 406"/>
                  <a:gd name="T106" fmla="*/ 228 w 404"/>
                  <a:gd name="T107" fmla="*/ 404 h 406"/>
                  <a:gd name="T108" fmla="*/ 212 w 404"/>
                  <a:gd name="T109" fmla="*/ 406 h 406"/>
                  <a:gd name="T110" fmla="*/ 182 w 404"/>
                  <a:gd name="T111" fmla="*/ 404 h 406"/>
                  <a:gd name="T112" fmla="*/ 154 w 404"/>
                  <a:gd name="T113" fmla="*/ 400 h 406"/>
                  <a:gd name="T114" fmla="*/ 126 w 404"/>
                  <a:gd name="T115" fmla="*/ 39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4" h="406">
                    <a:moveTo>
                      <a:pt x="0" y="192"/>
                    </a:moveTo>
                    <a:lnTo>
                      <a:pt x="0" y="192"/>
                    </a:lnTo>
                    <a:lnTo>
                      <a:pt x="2" y="174"/>
                    </a:lnTo>
                    <a:lnTo>
                      <a:pt x="6" y="158"/>
                    </a:lnTo>
                    <a:lnTo>
                      <a:pt x="10" y="142"/>
                    </a:lnTo>
                    <a:lnTo>
                      <a:pt x="16" y="126"/>
                    </a:lnTo>
                    <a:lnTo>
                      <a:pt x="22" y="112"/>
                    </a:lnTo>
                    <a:lnTo>
                      <a:pt x="30" y="98"/>
                    </a:lnTo>
                    <a:lnTo>
                      <a:pt x="40" y="84"/>
                    </a:lnTo>
                    <a:lnTo>
                      <a:pt x="50" y="70"/>
                    </a:lnTo>
                    <a:lnTo>
                      <a:pt x="60" y="58"/>
                    </a:lnTo>
                    <a:lnTo>
                      <a:pt x="72" y="48"/>
                    </a:lnTo>
                    <a:lnTo>
                      <a:pt x="86" y="38"/>
                    </a:lnTo>
                    <a:lnTo>
                      <a:pt x="100" y="28"/>
                    </a:lnTo>
                    <a:lnTo>
                      <a:pt x="114" y="20"/>
                    </a:lnTo>
                    <a:lnTo>
                      <a:pt x="130" y="14"/>
                    </a:lnTo>
                    <a:lnTo>
                      <a:pt x="146" y="8"/>
                    </a:lnTo>
                    <a:lnTo>
                      <a:pt x="164" y="4"/>
                    </a:lnTo>
                    <a:lnTo>
                      <a:pt x="164" y="4"/>
                    </a:lnTo>
                    <a:lnTo>
                      <a:pt x="184" y="2"/>
                    </a:lnTo>
                    <a:lnTo>
                      <a:pt x="204" y="0"/>
                    </a:lnTo>
                    <a:lnTo>
                      <a:pt x="224" y="2"/>
                    </a:lnTo>
                    <a:lnTo>
                      <a:pt x="242" y="4"/>
                    </a:lnTo>
                    <a:lnTo>
                      <a:pt x="262" y="8"/>
                    </a:lnTo>
                    <a:lnTo>
                      <a:pt x="280" y="16"/>
                    </a:lnTo>
                    <a:lnTo>
                      <a:pt x="296" y="24"/>
                    </a:lnTo>
                    <a:lnTo>
                      <a:pt x="314" y="34"/>
                    </a:lnTo>
                    <a:lnTo>
                      <a:pt x="330" y="46"/>
                    </a:lnTo>
                    <a:lnTo>
                      <a:pt x="344" y="58"/>
                    </a:lnTo>
                    <a:lnTo>
                      <a:pt x="356" y="72"/>
                    </a:lnTo>
                    <a:lnTo>
                      <a:pt x="368" y="88"/>
                    </a:lnTo>
                    <a:lnTo>
                      <a:pt x="378" y="106"/>
                    </a:lnTo>
                    <a:lnTo>
                      <a:pt x="388" y="124"/>
                    </a:lnTo>
                    <a:lnTo>
                      <a:pt x="394" y="142"/>
                    </a:lnTo>
                    <a:lnTo>
                      <a:pt x="400" y="162"/>
                    </a:lnTo>
                    <a:lnTo>
                      <a:pt x="400" y="162"/>
                    </a:lnTo>
                    <a:lnTo>
                      <a:pt x="402" y="184"/>
                    </a:lnTo>
                    <a:lnTo>
                      <a:pt x="404" y="204"/>
                    </a:lnTo>
                    <a:lnTo>
                      <a:pt x="402" y="224"/>
                    </a:lnTo>
                    <a:lnTo>
                      <a:pt x="400" y="244"/>
                    </a:lnTo>
                    <a:lnTo>
                      <a:pt x="394" y="262"/>
                    </a:lnTo>
                    <a:lnTo>
                      <a:pt x="388" y="280"/>
                    </a:lnTo>
                    <a:lnTo>
                      <a:pt x="380" y="298"/>
                    </a:lnTo>
                    <a:lnTo>
                      <a:pt x="370" y="316"/>
                    </a:lnTo>
                    <a:lnTo>
                      <a:pt x="358" y="330"/>
                    </a:lnTo>
                    <a:lnTo>
                      <a:pt x="346" y="346"/>
                    </a:lnTo>
                    <a:lnTo>
                      <a:pt x="332" y="358"/>
                    </a:lnTo>
                    <a:lnTo>
                      <a:pt x="316" y="370"/>
                    </a:lnTo>
                    <a:lnTo>
                      <a:pt x="298" y="380"/>
                    </a:lnTo>
                    <a:lnTo>
                      <a:pt x="282" y="390"/>
                    </a:lnTo>
                    <a:lnTo>
                      <a:pt x="262" y="396"/>
                    </a:lnTo>
                    <a:lnTo>
                      <a:pt x="242" y="402"/>
                    </a:lnTo>
                    <a:lnTo>
                      <a:pt x="242" y="402"/>
                    </a:lnTo>
                    <a:lnTo>
                      <a:pt x="228" y="404"/>
                    </a:lnTo>
                    <a:lnTo>
                      <a:pt x="212" y="406"/>
                    </a:lnTo>
                    <a:lnTo>
                      <a:pt x="182" y="404"/>
                    </a:lnTo>
                    <a:lnTo>
                      <a:pt x="154" y="400"/>
                    </a:lnTo>
                    <a:lnTo>
                      <a:pt x="126" y="390"/>
                    </a:lnTo>
                  </a:path>
                </a:pathLst>
              </a:custGeom>
              <a:noFill/>
              <a:ln w="1270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100">
                <a:extLst/>
              </p:cNvPr>
              <p:cNvSpPr>
                <a:spLocks noChangeShapeType="1"/>
              </p:cNvSpPr>
              <p:nvPr/>
            </p:nvSpPr>
            <p:spPr bwMode="auto">
              <a:xfrm>
                <a:off x="5553075" y="-2871788"/>
                <a:ext cx="0" cy="22225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101">
                <a:extLst/>
              </p:cNvPr>
              <p:cNvSpPr>
                <a:spLocks noChangeShapeType="1"/>
              </p:cNvSpPr>
              <p:nvPr/>
            </p:nvSpPr>
            <p:spPr bwMode="auto">
              <a:xfrm>
                <a:off x="5553075" y="-2389188"/>
                <a:ext cx="0" cy="34925"/>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102">
                <a:extLst/>
              </p:cNvPr>
              <p:cNvSpPr>
                <a:spLocks noChangeShapeType="1"/>
              </p:cNvSpPr>
              <p:nvPr/>
            </p:nvSpPr>
            <p:spPr bwMode="auto">
              <a:xfrm>
                <a:off x="5553075" y="-2649538"/>
                <a:ext cx="149225" cy="85725"/>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103">
                <a:extLst/>
              </p:cNvPr>
              <p:cNvSpPr>
                <a:spLocks noChangeShapeType="1"/>
              </p:cNvSpPr>
              <p:nvPr/>
            </p:nvSpPr>
            <p:spPr bwMode="auto">
              <a:xfrm flipH="1">
                <a:off x="5813425" y="-2649538"/>
                <a:ext cx="38100" cy="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104">
                <a:extLst/>
              </p:cNvPr>
              <p:cNvSpPr>
                <a:spLocks noChangeShapeType="1"/>
              </p:cNvSpPr>
              <p:nvPr/>
            </p:nvSpPr>
            <p:spPr bwMode="auto">
              <a:xfrm>
                <a:off x="5553075" y="-2951163"/>
                <a:ext cx="0" cy="38100"/>
              </a:xfrm>
              <a:prstGeom prst="line">
                <a:avLst/>
              </a:prstGeom>
              <a:noFill/>
              <a:ln w="1270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2" name="TextBox 1"/>
          <p:cNvSpPr txBox="1"/>
          <p:nvPr/>
        </p:nvSpPr>
        <p:spPr>
          <a:xfrm>
            <a:off x="512618" y="5726792"/>
            <a:ext cx="11540837" cy="2585323"/>
          </a:xfrm>
          <a:prstGeom prst="rect">
            <a:avLst/>
          </a:prstGeom>
          <a:noFill/>
        </p:spPr>
        <p:txBody>
          <a:bodyPr wrap="square" rtlCol="0">
            <a:spAutoFit/>
          </a:bodyPr>
          <a:lstStyle/>
          <a:p>
            <a:r>
              <a:rPr lang="en-US" sz="5400" dirty="0"/>
              <a:t>Understanding the Role of </a:t>
            </a:r>
          </a:p>
          <a:p>
            <a:r>
              <a:rPr lang="en-US" sz="5400" dirty="0"/>
              <a:t>Artificial Intelligence in</a:t>
            </a:r>
          </a:p>
          <a:p>
            <a:r>
              <a:rPr lang="en-US" sz="5400" dirty="0"/>
              <a:t>Workforce Management</a:t>
            </a:r>
          </a:p>
        </p:txBody>
      </p:sp>
    </p:spTree>
    <p:extLst>
      <p:ext uri="{BB962C8B-B14F-4D97-AF65-F5344CB8AC3E}">
        <p14:creationId xmlns:p14="http://schemas.microsoft.com/office/powerpoint/2010/main" val="21256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A837684-31F5-0C4A-B34B-3B4E119E20C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92765"/>
            <a:ext cx="18435485" cy="10495722"/>
          </a:xfrm>
          <a:prstGeom prst="rect">
            <a:avLst/>
          </a:prstGeom>
        </p:spPr>
      </p:pic>
      <p:sp>
        <p:nvSpPr>
          <p:cNvPr id="2" name="Text Placeholder 1"/>
          <p:cNvSpPr>
            <a:spLocks noGrp="1"/>
          </p:cNvSpPr>
          <p:nvPr>
            <p:ph type="body" sz="quarter" idx="10"/>
          </p:nvPr>
        </p:nvSpPr>
        <p:spPr>
          <a:xfrm>
            <a:off x="2444963" y="3667042"/>
            <a:ext cx="13545555" cy="2323855"/>
          </a:xfrm>
        </p:spPr>
        <p:txBody>
          <a:bodyPr/>
          <a:lstStyle/>
          <a:p>
            <a:pPr marL="0" indent="0" algn="ctr">
              <a:buNone/>
            </a:pPr>
            <a:r>
              <a:rPr lang="en-US" dirty="0">
                <a:solidFill>
                  <a:schemeClr val="bg1"/>
                </a:solidFill>
              </a:rPr>
              <a:t>Computing power and data analytics have advanced to where it is possible to use Artificial Intelligence and Machine Learning to make WFM solutions more accurate and provide greater returns to the organization.</a:t>
            </a:r>
          </a:p>
        </p:txBody>
      </p:sp>
      <p:sp>
        <p:nvSpPr>
          <p:cNvPr id="3" name="Title 2"/>
          <p:cNvSpPr>
            <a:spLocks noGrp="1"/>
          </p:cNvSpPr>
          <p:nvPr>
            <p:ph type="title"/>
          </p:nvPr>
        </p:nvSpPr>
        <p:spPr>
          <a:xfrm>
            <a:off x="738004" y="377911"/>
            <a:ext cx="13241231" cy="874021"/>
          </a:xfrm>
        </p:spPr>
        <p:txBody>
          <a:bodyPr/>
          <a:lstStyle/>
          <a:p>
            <a:r>
              <a:rPr lang="en-US" sz="3380" dirty="0">
                <a:solidFill>
                  <a:schemeClr val="bg1"/>
                </a:solidFill>
              </a:rPr>
              <a:t>It is time for WFM Solutions to embrace AI technology</a:t>
            </a:r>
          </a:p>
        </p:txBody>
      </p:sp>
      <p:sp>
        <p:nvSpPr>
          <p:cNvPr id="4" name="Slide Number Placeholder 3"/>
          <p:cNvSpPr>
            <a:spLocks noGrp="1"/>
          </p:cNvSpPr>
          <p:nvPr>
            <p:ph type="sldNum" sz="quarter" idx="11"/>
          </p:nvPr>
        </p:nvSpPr>
        <p:spPr/>
        <p:txBody>
          <a:bodyPr/>
          <a:lstStyle/>
          <a:p>
            <a:pPr>
              <a:defRPr/>
            </a:pPr>
            <a:fld id="{162E4A84-A8F2-424A-AAF2-679D4EB18637}" type="slidenum">
              <a:rPr lang="en-US" smtClean="0"/>
              <a:pPr>
                <a:defRPr/>
              </a:pPr>
              <a:t>10</a:t>
            </a:fld>
            <a:endParaRPr lang="en-US" dirty="0"/>
          </a:p>
        </p:txBody>
      </p:sp>
      <p:pic>
        <p:nvPicPr>
          <p:cNvPr id="7" name="Picture 6">
            <a:extLst>
              <a:ext uri="{FF2B5EF4-FFF2-40B4-BE49-F238E27FC236}">
                <a16:creationId xmlns:a16="http://schemas.microsoft.com/office/drawing/2014/main" xmlns="" id="{5C88685A-3690-4D49-B1D8-EEC6D8D4E4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90185" y="9738980"/>
            <a:ext cx="957263" cy="347326"/>
          </a:xfrm>
          <a:prstGeom prst="rect">
            <a:avLst/>
          </a:prstGeom>
        </p:spPr>
      </p:pic>
    </p:spTree>
    <p:extLst>
      <p:ext uri="{BB962C8B-B14F-4D97-AF65-F5344CB8AC3E}">
        <p14:creationId xmlns:p14="http://schemas.microsoft.com/office/powerpoint/2010/main" val="40043375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90625C9-3D59-0F4B-B9E6-3CAFC0C679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9884"/>
            <a:ext cx="18435485" cy="10369960"/>
          </a:xfrm>
          <a:prstGeom prst="rect">
            <a:avLst/>
          </a:prstGeom>
        </p:spPr>
      </p:pic>
      <p:sp>
        <p:nvSpPr>
          <p:cNvPr id="2" name="Text Placeholder 1"/>
          <p:cNvSpPr>
            <a:spLocks noGrp="1"/>
          </p:cNvSpPr>
          <p:nvPr>
            <p:ph type="body" sz="quarter" idx="10"/>
          </p:nvPr>
        </p:nvSpPr>
        <p:spPr>
          <a:xfrm>
            <a:off x="6670009" y="6198257"/>
            <a:ext cx="4831416" cy="1364713"/>
          </a:xfrm>
        </p:spPr>
        <p:txBody>
          <a:bodyPr/>
          <a:lstStyle/>
          <a:p>
            <a:pPr marL="0" indent="0" algn="ctr">
              <a:buNone/>
            </a:pPr>
            <a:r>
              <a:rPr lang="en-US" dirty="0">
                <a:solidFill>
                  <a:schemeClr val="bg1"/>
                </a:solidFill>
              </a:rPr>
              <a:t>Strategic and Tactical</a:t>
            </a:r>
          </a:p>
          <a:p>
            <a:pPr marL="0" indent="0" algn="ctr">
              <a:buNone/>
            </a:pPr>
            <a:r>
              <a:rPr lang="en-US" dirty="0">
                <a:solidFill>
                  <a:schemeClr val="bg1"/>
                </a:solidFill>
              </a:rPr>
              <a:t>Forecasting with Artificial Intelligence</a:t>
            </a:r>
          </a:p>
        </p:txBody>
      </p:sp>
      <p:sp>
        <p:nvSpPr>
          <p:cNvPr id="4" name="Slide Number Placeholder 3"/>
          <p:cNvSpPr>
            <a:spLocks noGrp="1"/>
          </p:cNvSpPr>
          <p:nvPr>
            <p:ph type="sldNum" sz="quarter" idx="11"/>
          </p:nvPr>
        </p:nvSpPr>
        <p:spPr/>
        <p:txBody>
          <a:bodyPr/>
          <a:lstStyle/>
          <a:p>
            <a:pPr>
              <a:defRPr/>
            </a:pPr>
            <a:fld id="{162E4A84-A8F2-424A-AAF2-679D4EB18637}" type="slidenum">
              <a:rPr lang="en-US" smtClean="0"/>
              <a:pPr>
                <a:defRPr/>
              </a:pPr>
              <a:t>11</a:t>
            </a:fld>
            <a:endParaRPr lang="en-US" dirty="0"/>
          </a:p>
        </p:txBody>
      </p:sp>
      <p:sp>
        <p:nvSpPr>
          <p:cNvPr id="5" name="Text Placeholder 1"/>
          <p:cNvSpPr txBox="1">
            <a:spLocks/>
          </p:cNvSpPr>
          <p:nvPr/>
        </p:nvSpPr>
        <p:spPr bwMode="auto">
          <a:xfrm>
            <a:off x="12049374" y="6198257"/>
            <a:ext cx="4872502" cy="139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336125" indent="-336125" algn="l" defTabSz="1061335" rtl="0" eaLnBrk="0" fontAlgn="base" hangingPunct="0">
              <a:spcBef>
                <a:spcPts val="900"/>
              </a:spcBef>
              <a:spcAft>
                <a:spcPct val="0"/>
              </a:spcAft>
              <a:buClr>
                <a:srgbClr val="009EDB"/>
              </a:buClr>
              <a:buSzPct val="100000"/>
              <a:buFont typeface="Arial" panose="020B0604020202020204" pitchFamily="34" charset="0"/>
              <a:buChar char="•"/>
              <a:defRPr lang="en-US" sz="3600" kern="1200" baseline="0" dirty="0" smtClean="0">
                <a:solidFill>
                  <a:schemeClr val="tx1"/>
                </a:solidFill>
                <a:latin typeface="Arial" panose="020B0604020202020204" pitchFamily="34" charset="0"/>
                <a:ea typeface="+mn-ea"/>
                <a:cs typeface="Arial" panose="020B0604020202020204" pitchFamily="34" charset="0"/>
              </a:defRPr>
            </a:lvl1pPr>
            <a:lvl2pPr marL="721176" indent="-361647" algn="l" rtl="0" eaLnBrk="0" fontAlgn="base" hangingPunct="0">
              <a:spcBef>
                <a:spcPts val="578"/>
              </a:spcBef>
              <a:spcAft>
                <a:spcPct val="0"/>
              </a:spcAft>
              <a:buClr>
                <a:schemeClr val="bg2">
                  <a:lumMod val="90000"/>
                </a:schemeClr>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840313" indent="-240398"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082837" indent="-240398"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325353" indent="-240398" algn="l" rtl="0" eaLnBrk="0" fontAlgn="base" hangingPunct="0">
              <a:spcBef>
                <a:spcPct val="20000"/>
              </a:spcBef>
              <a:spcAft>
                <a:spcPct val="0"/>
              </a:spcAft>
              <a:buClr>
                <a:srgbClr val="AFB7DB"/>
              </a:buClr>
              <a:buSzPct val="80000"/>
              <a:buFont typeface="Wingdings" pitchFamily="2" charset="2"/>
              <a:buChar char="§"/>
              <a:defRPr lang="en-US" sz="2177" kern="1200" dirty="0">
                <a:solidFill>
                  <a:schemeClr val="tx1"/>
                </a:solidFill>
                <a:latin typeface="+mn-lt"/>
                <a:ea typeface="+mn-ea"/>
                <a:cs typeface="+mn-cs"/>
              </a:defRPr>
            </a:lvl5pPr>
            <a:lvl6pPr marL="3368149"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6pPr>
            <a:lvl7pPr marL="3980536"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7pPr>
            <a:lvl8pPr marL="4592930"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8pPr>
            <a:lvl9pPr marL="5205323"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9pPr>
          </a:lstStyle>
          <a:p>
            <a:pPr marL="0" indent="0" algn="ctr">
              <a:buNone/>
            </a:pPr>
            <a:r>
              <a:rPr lang="en-US" dirty="0">
                <a:solidFill>
                  <a:schemeClr val="bg1"/>
                </a:solidFill>
              </a:rPr>
              <a:t>Scheduling with Machine Learning</a:t>
            </a:r>
          </a:p>
        </p:txBody>
      </p:sp>
      <p:pic>
        <p:nvPicPr>
          <p:cNvPr id="10" name="Picture 9">
            <a:extLst>
              <a:ext uri="{FF2B5EF4-FFF2-40B4-BE49-F238E27FC236}">
                <a16:creationId xmlns:a16="http://schemas.microsoft.com/office/drawing/2014/main" xmlns="" id="{78F180E9-1B13-7743-91F2-C536DEFA6B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1139" y="3262856"/>
            <a:ext cx="2396004" cy="2413975"/>
          </a:xfrm>
          <a:prstGeom prst="rect">
            <a:avLst/>
          </a:prstGeom>
        </p:spPr>
      </p:pic>
      <p:pic>
        <p:nvPicPr>
          <p:cNvPr id="11" name="Picture 10">
            <a:extLst>
              <a:ext uri="{FF2B5EF4-FFF2-40B4-BE49-F238E27FC236}">
                <a16:creationId xmlns:a16="http://schemas.microsoft.com/office/drawing/2014/main" xmlns="" id="{34B5A6DA-68C2-3848-B34C-9565A5B80D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92063" y="3262857"/>
            <a:ext cx="2396004" cy="2413974"/>
          </a:xfrm>
          <a:prstGeom prst="rect">
            <a:avLst/>
          </a:prstGeom>
        </p:spPr>
      </p:pic>
      <p:grpSp>
        <p:nvGrpSpPr>
          <p:cNvPr id="7" name="Group 6"/>
          <p:cNvGrpSpPr/>
          <p:nvPr/>
        </p:nvGrpSpPr>
        <p:grpSpPr>
          <a:xfrm>
            <a:off x="1033596" y="3262856"/>
            <a:ext cx="4831416" cy="4300114"/>
            <a:chOff x="435843" y="3542100"/>
            <a:chExt cx="4831416" cy="4300114"/>
          </a:xfrm>
        </p:grpSpPr>
        <p:sp>
          <p:nvSpPr>
            <p:cNvPr id="12" name="Text Placeholder 1"/>
            <p:cNvSpPr txBox="1">
              <a:spLocks/>
            </p:cNvSpPr>
            <p:nvPr/>
          </p:nvSpPr>
          <p:spPr bwMode="auto">
            <a:xfrm>
              <a:off x="435843" y="6477501"/>
              <a:ext cx="4831416" cy="136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336125" indent="-336125" algn="l" defTabSz="1061335" rtl="0" eaLnBrk="0" fontAlgn="base" hangingPunct="0">
                <a:spcBef>
                  <a:spcPts val="900"/>
                </a:spcBef>
                <a:spcAft>
                  <a:spcPct val="0"/>
                </a:spcAft>
                <a:buClr>
                  <a:srgbClr val="009EDB"/>
                </a:buClr>
                <a:buSzPct val="100000"/>
                <a:buFont typeface="Arial" panose="020B0604020202020204" pitchFamily="34" charset="0"/>
                <a:buChar char="•"/>
                <a:defRPr lang="en-US" sz="3600" kern="1200" baseline="0" dirty="0" smtClean="0">
                  <a:solidFill>
                    <a:schemeClr val="tx1"/>
                  </a:solidFill>
                  <a:latin typeface="Arial" panose="020B0604020202020204" pitchFamily="34" charset="0"/>
                  <a:ea typeface="+mn-ea"/>
                  <a:cs typeface="Arial" panose="020B0604020202020204" pitchFamily="34" charset="0"/>
                </a:defRPr>
              </a:lvl1pPr>
              <a:lvl2pPr marL="721176" indent="-361647" algn="l" rtl="0" eaLnBrk="0" fontAlgn="base" hangingPunct="0">
                <a:spcBef>
                  <a:spcPts val="578"/>
                </a:spcBef>
                <a:spcAft>
                  <a:spcPct val="0"/>
                </a:spcAft>
                <a:buClr>
                  <a:schemeClr val="bg2">
                    <a:lumMod val="90000"/>
                  </a:schemeClr>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840313" indent="-240398"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082837" indent="-240398"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325353" indent="-240398" algn="l" rtl="0" eaLnBrk="0" fontAlgn="base" hangingPunct="0">
                <a:spcBef>
                  <a:spcPct val="20000"/>
                </a:spcBef>
                <a:spcAft>
                  <a:spcPct val="0"/>
                </a:spcAft>
                <a:buClr>
                  <a:srgbClr val="AFB7DB"/>
                </a:buClr>
                <a:buSzPct val="80000"/>
                <a:buFont typeface="Wingdings" pitchFamily="2" charset="2"/>
                <a:buChar char="§"/>
                <a:defRPr lang="en-US" sz="2177" kern="1200" dirty="0">
                  <a:solidFill>
                    <a:schemeClr val="tx1"/>
                  </a:solidFill>
                  <a:latin typeface="+mn-lt"/>
                  <a:ea typeface="+mn-ea"/>
                  <a:cs typeface="+mn-cs"/>
                </a:defRPr>
              </a:lvl5pPr>
              <a:lvl6pPr marL="3368149"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6pPr>
              <a:lvl7pPr marL="3980536"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7pPr>
              <a:lvl8pPr marL="4592930"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8pPr>
              <a:lvl9pPr marL="5205323"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AI-Infused Talent Acquisition</a:t>
              </a:r>
            </a:p>
          </p:txBody>
        </p:sp>
        <p:grpSp>
          <p:nvGrpSpPr>
            <p:cNvPr id="6" name="Group 5"/>
            <p:cNvGrpSpPr/>
            <p:nvPr/>
          </p:nvGrpSpPr>
          <p:grpSpPr>
            <a:xfrm>
              <a:off x="1644945" y="3542100"/>
              <a:ext cx="2413212" cy="2385520"/>
              <a:chOff x="1644945" y="3542100"/>
              <a:chExt cx="2413212" cy="2385520"/>
            </a:xfrm>
          </p:grpSpPr>
          <p:pic>
            <p:nvPicPr>
              <p:cNvPr id="13" name="Picture 12">
                <a:extLst/>
              </p:cNvPr>
              <p:cNvPicPr>
                <a:picLocks noChangeAspect="1"/>
              </p:cNvPicPr>
              <p:nvPr/>
            </p:nvPicPr>
            <p:blipFill rotWithShape="1">
              <a:blip r:embed="rId6" cstate="email">
                <a:extLst>
                  <a:ext uri="{28A0092B-C50C-407E-A947-70E740481C1C}">
                    <a14:useLocalDpi xmlns:a14="http://schemas.microsoft.com/office/drawing/2010/main"/>
                  </a:ext>
                </a:extLst>
              </a:blip>
              <a:srcRect l="79793" r="8527" b="37744"/>
              <a:stretch/>
            </p:blipFill>
            <p:spPr>
              <a:xfrm>
                <a:off x="1644945" y="3769915"/>
                <a:ext cx="2413212" cy="1929890"/>
              </a:xfrm>
              <a:prstGeom prst="rect">
                <a:avLst/>
              </a:prstGeom>
            </p:spPr>
          </p:pic>
          <p:sp>
            <p:nvSpPr>
              <p:cNvPr id="3" name="Oval 2"/>
              <p:cNvSpPr/>
              <p:nvPr/>
            </p:nvSpPr>
            <p:spPr>
              <a:xfrm>
                <a:off x="1653549" y="3542100"/>
                <a:ext cx="2396004" cy="2385520"/>
              </a:xfrm>
              <a:prstGeom prst="ellipse">
                <a:avLst/>
              </a:prstGeom>
              <a:noFill/>
              <a:ln w="38100">
                <a:solidFill>
                  <a:srgbClr val="E81A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E1D8C"/>
                    </a:solidFill>
                  </a:ln>
                </a:endParaRPr>
              </a:p>
            </p:txBody>
          </p:sp>
        </p:grpSp>
      </p:grpSp>
    </p:spTree>
    <p:extLst>
      <p:ext uri="{BB962C8B-B14F-4D97-AF65-F5344CB8AC3E}">
        <p14:creationId xmlns:p14="http://schemas.microsoft.com/office/powerpoint/2010/main" val="22671163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2917" y="258469"/>
            <a:ext cx="13730288" cy="3584575"/>
          </a:xfrm>
        </p:spPr>
        <p:txBody>
          <a:bodyPr anchor="t"/>
          <a:lstStyle/>
          <a:p>
            <a:pPr algn="l"/>
            <a:r>
              <a:rPr lang="en-US" dirty="0">
                <a:solidFill>
                  <a:schemeClr val="bg1"/>
                </a:solidFill>
              </a:rPr>
              <a:t>Accuracy is Strength</a:t>
            </a:r>
          </a:p>
        </p:txBody>
      </p:sp>
      <p:sp>
        <p:nvSpPr>
          <p:cNvPr id="3" name="Slide Number Placeholder 2"/>
          <p:cNvSpPr>
            <a:spLocks noGrp="1"/>
          </p:cNvSpPr>
          <p:nvPr>
            <p:ph type="sldNum" sz="quarter" idx="12"/>
          </p:nvPr>
        </p:nvSpPr>
        <p:spPr/>
        <p:txBody>
          <a:bodyPr/>
          <a:lstStyle/>
          <a:p>
            <a:pPr>
              <a:defRPr/>
            </a:pPr>
            <a:fld id="{849566F7-EE6E-4568-94AD-2419FE257641}" type="slidenum">
              <a:rPr lang="en-US" smtClean="0">
                <a:solidFill>
                  <a:srgbClr val="404041"/>
                </a:solidFill>
              </a:rPr>
              <a:pPr>
                <a:defRPr/>
              </a:pPr>
              <a:t>12</a:t>
            </a:fld>
            <a:endParaRPr lang="en-US" dirty="0">
              <a:solidFill>
                <a:srgbClr val="404041"/>
              </a:solidFill>
            </a:endParaRPr>
          </a:p>
        </p:txBody>
      </p:sp>
      <p:pic>
        <p:nvPicPr>
          <p:cNvPr id="6" name="Picture 5">
            <a:extLst>
              <a:ext uri="{FF2B5EF4-FFF2-40B4-BE49-F238E27FC236}">
                <a16:creationId xmlns:a16="http://schemas.microsoft.com/office/drawing/2014/main" xmlns="" id="{BA5C3244-77F6-874E-A040-3F87425E5A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3496" y="2024086"/>
            <a:ext cx="2588230" cy="2605484"/>
          </a:xfrm>
          <a:prstGeom prst="rect">
            <a:avLst/>
          </a:prstGeom>
        </p:spPr>
      </p:pic>
      <p:sp>
        <p:nvSpPr>
          <p:cNvPr id="4" name="TextBox 3"/>
          <p:cNvSpPr txBox="1"/>
          <p:nvPr/>
        </p:nvSpPr>
        <p:spPr>
          <a:xfrm>
            <a:off x="4616218" y="1310891"/>
            <a:ext cx="13367180" cy="4031873"/>
          </a:xfrm>
          <a:prstGeom prst="rect">
            <a:avLst/>
          </a:prstGeom>
          <a:noFill/>
        </p:spPr>
        <p:txBody>
          <a:bodyPr wrap="square" rtlCol="0">
            <a:spAutoFit/>
          </a:bodyPr>
          <a:lstStyle/>
          <a:p>
            <a:endParaRPr lang="en-US" sz="3200" dirty="0">
              <a:solidFill>
                <a:schemeClr val="bg1"/>
              </a:solidFill>
            </a:endParaRPr>
          </a:p>
          <a:p>
            <a:endParaRPr lang="en-US" sz="3200" dirty="0">
              <a:solidFill>
                <a:schemeClr val="bg1"/>
              </a:solidFill>
            </a:endParaRPr>
          </a:p>
          <a:p>
            <a:r>
              <a:rPr lang="en-US" sz="3200" dirty="0">
                <a:solidFill>
                  <a:schemeClr val="bg1"/>
                </a:solidFill>
              </a:rPr>
              <a:t>The single greatest business opportunity that is now emerging in the global marketplace is the ability to analyze digital log data to trace digital actions and from those traces to develop algorithms that can predict future outcomes with greater accuracy.</a:t>
            </a:r>
          </a:p>
          <a:p>
            <a:r>
              <a:rPr lang="en-US" sz="3200" b="1" dirty="0">
                <a:solidFill>
                  <a:schemeClr val="bg1"/>
                </a:solidFill>
              </a:rPr>
              <a:t>	</a:t>
            </a:r>
            <a:r>
              <a:rPr lang="en-US" sz="2800" b="1" dirty="0">
                <a:solidFill>
                  <a:schemeClr val="bg1"/>
                </a:solidFill>
              </a:rPr>
              <a:t>Geoffrey Moore, </a:t>
            </a:r>
            <a:r>
              <a:rPr lang="en-US" sz="2800" dirty="0">
                <a:solidFill>
                  <a:schemeClr val="bg1"/>
                </a:solidFill>
              </a:rPr>
              <a:t>author, speaker, and advisor on disruptive innovations</a:t>
            </a:r>
            <a:endParaRPr lang="en-US" sz="3200" dirty="0">
              <a:solidFill>
                <a:schemeClr val="bg1"/>
              </a:solidFill>
            </a:endParaRPr>
          </a:p>
          <a:p>
            <a:endParaRPr lang="en-US" sz="3200" dirty="0">
              <a:solidFill>
                <a:schemeClr val="bg1"/>
              </a:solidFill>
            </a:endParaRPr>
          </a:p>
        </p:txBody>
      </p:sp>
      <p:sp>
        <p:nvSpPr>
          <p:cNvPr id="7" name="TextBox 6"/>
          <p:cNvSpPr txBox="1"/>
          <p:nvPr/>
        </p:nvSpPr>
        <p:spPr>
          <a:xfrm>
            <a:off x="4407092" y="6454994"/>
            <a:ext cx="12002361" cy="1323439"/>
          </a:xfrm>
          <a:prstGeom prst="rect">
            <a:avLst/>
          </a:prstGeom>
          <a:noFill/>
        </p:spPr>
        <p:txBody>
          <a:bodyPr wrap="square" rtlCol="0">
            <a:spAutoFit/>
          </a:bodyPr>
          <a:lstStyle/>
          <a:p>
            <a:r>
              <a:rPr lang="en-US" sz="4000" dirty="0">
                <a:solidFill>
                  <a:schemeClr val="bg1"/>
                </a:solidFill>
              </a:rPr>
              <a:t>Greatest business opportunity…</a:t>
            </a:r>
            <a:r>
              <a:rPr lang="en-US" sz="4000" b="1" dirty="0">
                <a:solidFill>
                  <a:schemeClr val="accent4"/>
                </a:solidFill>
              </a:rPr>
              <a:t>Analyze data …predict outcomes with greater accuracy.</a:t>
            </a:r>
          </a:p>
        </p:txBody>
      </p:sp>
      <p:pic>
        <p:nvPicPr>
          <p:cNvPr id="10" name="Picture 9">
            <a:extLst>
              <a:ext uri="{FF2B5EF4-FFF2-40B4-BE49-F238E27FC236}">
                <a16:creationId xmlns:a16="http://schemas.microsoft.com/office/drawing/2014/main" xmlns="" id="{AE17C5E1-B73C-D848-BAD2-C710A90320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90185" y="9738980"/>
            <a:ext cx="957263" cy="347326"/>
          </a:xfrm>
          <a:prstGeom prst="rect">
            <a:avLst/>
          </a:prstGeom>
        </p:spPr>
      </p:pic>
    </p:spTree>
    <p:extLst>
      <p:ext uri="{BB962C8B-B14F-4D97-AF65-F5344CB8AC3E}">
        <p14:creationId xmlns:p14="http://schemas.microsoft.com/office/powerpoint/2010/main" val="1247446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500"/>
                            </p:stCondLst>
                            <p:childTnLst>
                              <p:par>
                                <p:cTn id="16" presetID="10" presetClass="entr" presetSubtype="0" fill="hold" grpId="0" nodeType="after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4673" y="3421285"/>
            <a:ext cx="4629954" cy="396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TextBox 22"/>
          <p:cNvSpPr txBox="1"/>
          <p:nvPr/>
        </p:nvSpPr>
        <p:spPr>
          <a:xfrm>
            <a:off x="9985046" y="3069064"/>
            <a:ext cx="4040895" cy="4663927"/>
          </a:xfrm>
          <a:prstGeom prst="rect">
            <a:avLst/>
          </a:prstGeom>
          <a:solidFill>
            <a:schemeClr val="bg1">
              <a:lumMod val="85000"/>
            </a:schemeClr>
          </a:solidFill>
        </p:spPr>
        <p:txBody>
          <a:bodyPr wrap="square" lIns="0" tIns="0" rIns="0" bIns="0" rtlCol="0" anchor="t">
            <a:noAutofit/>
          </a:bodyPr>
          <a:lstStyle/>
          <a:p>
            <a:pPr algn="ctr"/>
            <a:endParaRPr lang="en-US" sz="2400" b="1" dirty="0">
              <a:solidFill>
                <a:srgbClr val="003668"/>
              </a:solidFill>
              <a:latin typeface="+mn-lt"/>
              <a:cs typeface="Arial" pitchFamily="34" charset="0"/>
            </a:endParaRPr>
          </a:p>
          <a:p>
            <a:pPr algn="ctr"/>
            <a:r>
              <a:rPr lang="en-US" sz="2400" b="1" dirty="0">
                <a:solidFill>
                  <a:schemeClr val="accent1"/>
                </a:solidFill>
                <a:latin typeface="+mn-lt"/>
                <a:cs typeface="Arial" pitchFamily="34" charset="0"/>
              </a:rPr>
              <a:t>RECOMMENDATIONS</a:t>
            </a:r>
          </a:p>
        </p:txBody>
      </p:sp>
      <p:sp>
        <p:nvSpPr>
          <p:cNvPr id="53" name="TextBox 22"/>
          <p:cNvSpPr txBox="1"/>
          <p:nvPr/>
        </p:nvSpPr>
        <p:spPr>
          <a:xfrm>
            <a:off x="5440745" y="3069064"/>
            <a:ext cx="4040895" cy="4663927"/>
          </a:xfrm>
          <a:prstGeom prst="rect">
            <a:avLst/>
          </a:prstGeom>
          <a:solidFill>
            <a:schemeClr val="bg1">
              <a:lumMod val="85000"/>
            </a:schemeClr>
          </a:solidFill>
        </p:spPr>
        <p:txBody>
          <a:bodyPr wrap="square" lIns="0" tIns="0" rIns="0" bIns="0" rtlCol="0" anchor="t">
            <a:noAutofit/>
          </a:bodyPr>
          <a:lstStyle/>
          <a:p>
            <a:pPr algn="ctr"/>
            <a:endParaRPr lang="en-US" sz="2400" b="1" dirty="0">
              <a:solidFill>
                <a:srgbClr val="003668"/>
              </a:solidFill>
              <a:latin typeface="+mn-lt"/>
              <a:cs typeface="Arial" pitchFamily="34" charset="0"/>
            </a:endParaRPr>
          </a:p>
          <a:p>
            <a:pPr algn="ctr"/>
            <a:r>
              <a:rPr lang="en-US" sz="2400" b="1" dirty="0">
                <a:solidFill>
                  <a:schemeClr val="accent1"/>
                </a:solidFill>
                <a:latin typeface="+mn-lt"/>
                <a:cs typeface="Arial" pitchFamily="34" charset="0"/>
              </a:rPr>
              <a:t>PREDICTIVE ANALYTICS</a:t>
            </a:r>
          </a:p>
        </p:txBody>
      </p:sp>
      <p:sp>
        <p:nvSpPr>
          <p:cNvPr id="4" name="Title 3"/>
          <p:cNvSpPr>
            <a:spLocks noGrp="1"/>
          </p:cNvSpPr>
          <p:nvPr>
            <p:ph type="ctrTitle"/>
          </p:nvPr>
        </p:nvSpPr>
        <p:spPr>
          <a:xfrm>
            <a:off x="252372" y="378747"/>
            <a:ext cx="13730288" cy="1841300"/>
          </a:xfrm>
        </p:spPr>
        <p:txBody>
          <a:bodyPr anchor="t"/>
          <a:lstStyle/>
          <a:p>
            <a:pPr algn="l"/>
            <a:r>
              <a:rPr lang="en-US" b="1" dirty="0"/>
              <a:t>AI-Infused Talent Acquisition</a:t>
            </a:r>
            <a:br>
              <a:rPr lang="en-US" b="1" dirty="0"/>
            </a:br>
            <a:r>
              <a:rPr lang="en-US" sz="3600" b="1" dirty="0"/>
              <a:t>Predictive Analytics for Employee Selection</a:t>
            </a:r>
          </a:p>
        </p:txBody>
      </p:sp>
      <p:sp>
        <p:nvSpPr>
          <p:cNvPr id="25" name="TextBox 22"/>
          <p:cNvSpPr txBox="1"/>
          <p:nvPr/>
        </p:nvSpPr>
        <p:spPr>
          <a:xfrm>
            <a:off x="932227" y="3071154"/>
            <a:ext cx="4040895" cy="4663927"/>
          </a:xfrm>
          <a:prstGeom prst="rect">
            <a:avLst/>
          </a:prstGeom>
          <a:solidFill>
            <a:schemeClr val="bg1">
              <a:lumMod val="85000"/>
            </a:schemeClr>
          </a:solidFill>
        </p:spPr>
        <p:txBody>
          <a:bodyPr wrap="square" lIns="0" tIns="0" rIns="0" bIns="0" rtlCol="0" anchor="t">
            <a:noAutofit/>
          </a:bodyPr>
          <a:lstStyle/>
          <a:p>
            <a:pPr algn="ctr"/>
            <a:endParaRPr lang="en-US" sz="2400" b="1" dirty="0">
              <a:solidFill>
                <a:srgbClr val="003668"/>
              </a:solidFill>
              <a:latin typeface="+mn-lt"/>
              <a:cs typeface="Arial" pitchFamily="34" charset="0"/>
            </a:endParaRPr>
          </a:p>
          <a:p>
            <a:pPr algn="ctr"/>
            <a:r>
              <a:rPr lang="en-US" sz="2400" b="1" dirty="0">
                <a:solidFill>
                  <a:schemeClr val="accent1"/>
                </a:solidFill>
                <a:latin typeface="+mn-lt"/>
                <a:cs typeface="Arial" pitchFamily="34" charset="0"/>
              </a:rPr>
              <a:t>HIRING RECIPE</a:t>
            </a:r>
          </a:p>
        </p:txBody>
      </p:sp>
      <p:sp>
        <p:nvSpPr>
          <p:cNvPr id="26" name="TextBox 33"/>
          <p:cNvSpPr txBox="1"/>
          <p:nvPr/>
        </p:nvSpPr>
        <p:spPr>
          <a:xfrm>
            <a:off x="2667947" y="4139582"/>
            <a:ext cx="2891180" cy="3119600"/>
          </a:xfrm>
          <a:prstGeom prst="rect">
            <a:avLst/>
          </a:prstGeom>
          <a:noFill/>
        </p:spPr>
        <p:txBody>
          <a:bodyPr wrap="square" lIns="163350" tIns="81675" rIns="163350" bIns="81675" rtlCol="0">
            <a:spAutoFit/>
          </a:bodyPr>
          <a:lstStyle/>
          <a:p>
            <a:r>
              <a:rPr lang="en-US" sz="2400" dirty="0">
                <a:latin typeface="+mn-lt"/>
                <a:cs typeface="Arial" pitchFamily="34" charset="0"/>
              </a:rPr>
              <a:t>VIRTUAL</a:t>
            </a:r>
            <a:br>
              <a:rPr lang="en-US" sz="2400" dirty="0">
                <a:latin typeface="+mn-lt"/>
                <a:cs typeface="Arial" pitchFamily="34" charset="0"/>
              </a:rPr>
            </a:br>
            <a:r>
              <a:rPr lang="en-US" sz="2400" dirty="0">
                <a:latin typeface="+mn-lt"/>
                <a:cs typeface="Arial" pitchFamily="34" charset="0"/>
              </a:rPr>
              <a:t>INTERVIEW</a:t>
            </a:r>
          </a:p>
          <a:p>
            <a:endParaRPr lang="en-US" sz="2400" dirty="0">
              <a:latin typeface="+mn-lt"/>
              <a:cs typeface="Arial" pitchFamily="34" charset="0"/>
            </a:endParaRPr>
          </a:p>
          <a:p>
            <a:r>
              <a:rPr lang="en-US" sz="2400" dirty="0">
                <a:latin typeface="+mn-lt"/>
                <a:cs typeface="Arial" pitchFamily="34" charset="0"/>
              </a:rPr>
              <a:t>LANGUAGE </a:t>
            </a:r>
            <a:br>
              <a:rPr lang="en-US" sz="2400" dirty="0">
                <a:latin typeface="+mn-lt"/>
                <a:cs typeface="Arial" pitchFamily="34" charset="0"/>
              </a:rPr>
            </a:br>
            <a:r>
              <a:rPr lang="en-US" sz="2400" dirty="0">
                <a:latin typeface="+mn-lt"/>
                <a:cs typeface="Arial" pitchFamily="34" charset="0"/>
              </a:rPr>
              <a:t>TESTING</a:t>
            </a:r>
          </a:p>
          <a:p>
            <a:endParaRPr lang="en-US" sz="2400" dirty="0">
              <a:latin typeface="+mn-lt"/>
              <a:cs typeface="Arial" pitchFamily="34" charset="0"/>
            </a:endParaRPr>
          </a:p>
          <a:p>
            <a:r>
              <a:rPr lang="en-US" sz="2400" dirty="0">
                <a:latin typeface="+mn-lt"/>
                <a:cs typeface="Arial" pitchFamily="34" charset="0"/>
              </a:rPr>
              <a:t>QUIZZES &amp; </a:t>
            </a:r>
            <a:br>
              <a:rPr lang="en-US" sz="2400" dirty="0">
                <a:latin typeface="+mn-lt"/>
                <a:cs typeface="Arial" pitchFamily="34" charset="0"/>
              </a:rPr>
            </a:br>
            <a:r>
              <a:rPr lang="en-US" sz="2400" dirty="0">
                <a:latin typeface="+mn-lt"/>
                <a:cs typeface="Arial" pitchFamily="34" charset="0"/>
              </a:rPr>
              <a:t>TESTS</a:t>
            </a:r>
          </a:p>
        </p:txBody>
      </p:sp>
      <p:sp>
        <p:nvSpPr>
          <p:cNvPr id="28" name="TextBox 1"/>
          <p:cNvSpPr txBox="1"/>
          <p:nvPr/>
        </p:nvSpPr>
        <p:spPr>
          <a:xfrm>
            <a:off x="11566937" y="4139582"/>
            <a:ext cx="2766784" cy="3242727"/>
          </a:xfrm>
          <a:prstGeom prst="rect">
            <a:avLst/>
          </a:prstGeom>
          <a:noFill/>
        </p:spPr>
        <p:txBody>
          <a:bodyPr wrap="square" lIns="163350" tIns="81675" rIns="163350" bIns="81675" rtlCol="0">
            <a:spAutoFit/>
          </a:bodyPr>
          <a:lstStyle/>
          <a:p>
            <a:r>
              <a:rPr lang="en-US" sz="2000" dirty="0">
                <a:solidFill>
                  <a:schemeClr val="tx1">
                    <a:lumMod val="75000"/>
                    <a:lumOff val="25000"/>
                  </a:schemeClr>
                </a:solidFill>
                <a:latin typeface="+mn-lt"/>
              </a:rPr>
              <a:t>HIRE </a:t>
            </a:r>
            <a:br>
              <a:rPr lang="en-US" sz="2000" dirty="0">
                <a:solidFill>
                  <a:schemeClr val="tx1">
                    <a:lumMod val="75000"/>
                    <a:lumOff val="25000"/>
                  </a:schemeClr>
                </a:solidFill>
                <a:latin typeface="+mn-lt"/>
              </a:rPr>
            </a:br>
            <a:r>
              <a:rPr lang="en-US" sz="2000" dirty="0">
                <a:solidFill>
                  <a:schemeClr val="tx1">
                    <a:lumMod val="75000"/>
                    <a:lumOff val="25000"/>
                  </a:schemeClr>
                </a:solidFill>
                <a:latin typeface="+mn-lt"/>
              </a:rPr>
              <a:t>RIGHT AWAY </a:t>
            </a:r>
          </a:p>
          <a:p>
            <a:endParaRPr lang="en-US" sz="2000" dirty="0">
              <a:solidFill>
                <a:schemeClr val="tx1">
                  <a:lumMod val="75000"/>
                  <a:lumOff val="25000"/>
                </a:schemeClr>
              </a:solidFill>
              <a:latin typeface="+mn-lt"/>
            </a:endParaRPr>
          </a:p>
          <a:p>
            <a:endParaRPr lang="en-US" sz="2000" dirty="0">
              <a:solidFill>
                <a:schemeClr val="tx1">
                  <a:lumMod val="75000"/>
                  <a:lumOff val="25000"/>
                </a:schemeClr>
              </a:solidFill>
              <a:latin typeface="+mn-lt"/>
            </a:endParaRPr>
          </a:p>
          <a:p>
            <a:r>
              <a:rPr lang="en-US" sz="2000" dirty="0">
                <a:solidFill>
                  <a:schemeClr val="tx1">
                    <a:lumMod val="75000"/>
                    <a:lumOff val="25000"/>
                  </a:schemeClr>
                </a:solidFill>
                <a:latin typeface="+mn-lt"/>
              </a:rPr>
              <a:t>PROCEED </a:t>
            </a:r>
            <a:br>
              <a:rPr lang="en-US" sz="2000" dirty="0">
                <a:solidFill>
                  <a:schemeClr val="tx1">
                    <a:lumMod val="75000"/>
                    <a:lumOff val="25000"/>
                  </a:schemeClr>
                </a:solidFill>
                <a:latin typeface="+mn-lt"/>
              </a:rPr>
            </a:br>
            <a:r>
              <a:rPr lang="en-US" sz="2000" dirty="0">
                <a:solidFill>
                  <a:schemeClr val="tx1">
                    <a:lumMod val="75000"/>
                    <a:lumOff val="25000"/>
                  </a:schemeClr>
                </a:solidFill>
                <a:latin typeface="+mn-lt"/>
              </a:rPr>
              <a:t>WITH CAUTION</a:t>
            </a:r>
          </a:p>
          <a:p>
            <a:endParaRPr lang="en-US" sz="2000" dirty="0">
              <a:solidFill>
                <a:schemeClr val="tx1">
                  <a:lumMod val="75000"/>
                  <a:lumOff val="25000"/>
                </a:schemeClr>
              </a:solidFill>
              <a:latin typeface="+mn-lt"/>
            </a:endParaRPr>
          </a:p>
          <a:p>
            <a:endParaRPr lang="en-US" sz="2000" dirty="0">
              <a:solidFill>
                <a:schemeClr val="tx1">
                  <a:lumMod val="75000"/>
                  <a:lumOff val="25000"/>
                </a:schemeClr>
              </a:solidFill>
              <a:latin typeface="+mn-lt"/>
            </a:endParaRPr>
          </a:p>
          <a:p>
            <a:r>
              <a:rPr lang="en-US" sz="2000" dirty="0">
                <a:solidFill>
                  <a:schemeClr val="tx1">
                    <a:lumMod val="75000"/>
                    <a:lumOff val="25000"/>
                  </a:schemeClr>
                </a:solidFill>
                <a:latin typeface="+mn-lt"/>
              </a:rPr>
              <a:t>DO NOT </a:t>
            </a:r>
            <a:br>
              <a:rPr lang="en-US" sz="2000" dirty="0">
                <a:solidFill>
                  <a:schemeClr val="tx1">
                    <a:lumMod val="75000"/>
                    <a:lumOff val="25000"/>
                  </a:schemeClr>
                </a:solidFill>
                <a:latin typeface="+mn-lt"/>
              </a:rPr>
            </a:br>
            <a:r>
              <a:rPr lang="en-US" sz="2000" dirty="0">
                <a:solidFill>
                  <a:schemeClr val="tx1">
                    <a:lumMod val="75000"/>
                    <a:lumOff val="25000"/>
                  </a:schemeClr>
                </a:solidFill>
                <a:latin typeface="+mn-lt"/>
              </a:rPr>
              <a:t>HIRE</a:t>
            </a:r>
          </a:p>
        </p:txBody>
      </p:sp>
      <p:grpSp>
        <p:nvGrpSpPr>
          <p:cNvPr id="29" name="Group 6"/>
          <p:cNvGrpSpPr/>
          <p:nvPr/>
        </p:nvGrpSpPr>
        <p:grpSpPr>
          <a:xfrm>
            <a:off x="10732543" y="5518537"/>
            <a:ext cx="801919" cy="374476"/>
            <a:chOff x="6336515" y="3820466"/>
            <a:chExt cx="540328" cy="249382"/>
          </a:xfrm>
        </p:grpSpPr>
        <p:sp>
          <p:nvSpPr>
            <p:cNvPr id="30" name="Oval 21"/>
            <p:cNvSpPr/>
            <p:nvPr/>
          </p:nvSpPr>
          <p:spPr>
            <a:xfrm>
              <a:off x="6336515" y="3820466"/>
              <a:ext cx="249382" cy="249382"/>
            </a:xfrm>
            <a:prstGeom prst="ellipse">
              <a:avLst/>
            </a:prstGeom>
            <a:solidFill>
              <a:srgbClr val="FDF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24"/>
            <p:cNvSpPr/>
            <p:nvPr/>
          </p:nvSpPr>
          <p:spPr>
            <a:xfrm>
              <a:off x="6627461" y="3820466"/>
              <a:ext cx="249382" cy="249382"/>
            </a:xfrm>
            <a:prstGeom prst="ellipse">
              <a:avLst/>
            </a:prstGeom>
            <a:solidFill>
              <a:srgbClr val="FDF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4"/>
          <p:cNvGrpSpPr/>
          <p:nvPr/>
        </p:nvGrpSpPr>
        <p:grpSpPr>
          <a:xfrm>
            <a:off x="10423501" y="4364384"/>
            <a:ext cx="1185304" cy="374476"/>
            <a:chOff x="7032587" y="3490490"/>
            <a:chExt cx="828591" cy="249382"/>
          </a:xfrm>
        </p:grpSpPr>
        <p:sp>
          <p:nvSpPr>
            <p:cNvPr id="33" name="Oval 25"/>
            <p:cNvSpPr/>
            <p:nvPr/>
          </p:nvSpPr>
          <p:spPr>
            <a:xfrm>
              <a:off x="7032587" y="3490490"/>
              <a:ext cx="249382" cy="249382"/>
            </a:xfrm>
            <a:prstGeom prst="ellipse">
              <a:avLst/>
            </a:prstGeom>
            <a:solidFill>
              <a:srgbClr val="70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4" name="Oval 26"/>
            <p:cNvSpPr/>
            <p:nvPr/>
          </p:nvSpPr>
          <p:spPr>
            <a:xfrm>
              <a:off x="7323533" y="3490490"/>
              <a:ext cx="249382" cy="249382"/>
            </a:xfrm>
            <a:prstGeom prst="ellipse">
              <a:avLst/>
            </a:prstGeom>
            <a:solidFill>
              <a:srgbClr val="70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5" name="Oval 28"/>
            <p:cNvSpPr/>
            <p:nvPr/>
          </p:nvSpPr>
          <p:spPr>
            <a:xfrm>
              <a:off x="7611796" y="3490490"/>
              <a:ext cx="249382" cy="249382"/>
            </a:xfrm>
            <a:prstGeom prst="ellipse">
              <a:avLst/>
            </a:prstGeom>
            <a:solidFill>
              <a:srgbClr val="70C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sp>
        <p:nvSpPr>
          <p:cNvPr id="39" name="TextBox 10"/>
          <p:cNvSpPr txBox="1"/>
          <p:nvPr/>
        </p:nvSpPr>
        <p:spPr>
          <a:xfrm>
            <a:off x="5404926" y="5435966"/>
            <a:ext cx="4076714" cy="2380936"/>
          </a:xfrm>
          <a:prstGeom prst="rect">
            <a:avLst/>
          </a:prstGeom>
          <a:noFill/>
        </p:spPr>
        <p:txBody>
          <a:bodyPr wrap="square" lIns="163350" tIns="81675" rIns="163350" bIns="81675" rtlCol="0">
            <a:spAutoFit/>
          </a:bodyPr>
          <a:lstStyle/>
          <a:p>
            <a:pPr algn="ctr"/>
            <a:r>
              <a:rPr lang="en-US" sz="2400" dirty="0">
                <a:latin typeface="+mn-lt"/>
              </a:rPr>
              <a:t>AFTER CANDIDATE COMPLETES THE INTERVIEW, VOICE AND DATA IS FED INTO AN </a:t>
            </a:r>
            <a:r>
              <a:rPr lang="en-US" sz="2400" dirty="0">
                <a:solidFill>
                  <a:srgbClr val="0070C0"/>
                </a:solidFill>
                <a:latin typeface="+mn-lt"/>
              </a:rPr>
              <a:t>EMOTIONAL</a:t>
            </a:r>
            <a:r>
              <a:rPr lang="en-US" sz="2400" dirty="0">
                <a:solidFill>
                  <a:schemeClr val="bg2">
                    <a:lumMod val="50000"/>
                  </a:schemeClr>
                </a:solidFill>
                <a:latin typeface="+mn-lt"/>
              </a:rPr>
              <a:t> </a:t>
            </a:r>
            <a:r>
              <a:rPr lang="en-US" sz="2400" dirty="0">
                <a:solidFill>
                  <a:srgbClr val="0070C0"/>
                </a:solidFill>
                <a:latin typeface="+mn-lt"/>
              </a:rPr>
              <a:t>AFFECT</a:t>
            </a:r>
            <a:r>
              <a:rPr lang="en-US" sz="2400" dirty="0">
                <a:solidFill>
                  <a:schemeClr val="bg2">
                    <a:lumMod val="50000"/>
                  </a:schemeClr>
                </a:solidFill>
                <a:latin typeface="+mn-lt"/>
              </a:rPr>
              <a:t> </a:t>
            </a:r>
            <a:r>
              <a:rPr lang="en-US" sz="2400" dirty="0">
                <a:latin typeface="+mn-lt"/>
              </a:rPr>
              <a:t>PREDICTIVE MACHINE LEARNING MODEL</a:t>
            </a:r>
          </a:p>
        </p:txBody>
      </p:sp>
      <p:sp>
        <p:nvSpPr>
          <p:cNvPr id="40" name="Right Arrow 79"/>
          <p:cNvSpPr/>
          <p:nvPr/>
        </p:nvSpPr>
        <p:spPr>
          <a:xfrm>
            <a:off x="4762457" y="3902719"/>
            <a:ext cx="615745" cy="63582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3350" tIns="81675" rIns="163350" bIns="81675" rtlCol="0" anchor="ctr"/>
          <a:lstStyle/>
          <a:p>
            <a:pPr algn="ctr"/>
            <a:endParaRPr lang="en-US"/>
          </a:p>
        </p:txBody>
      </p:sp>
      <p:sp>
        <p:nvSpPr>
          <p:cNvPr id="41" name="Right Arrow 17"/>
          <p:cNvSpPr/>
          <p:nvPr/>
        </p:nvSpPr>
        <p:spPr>
          <a:xfrm>
            <a:off x="9304352" y="3902719"/>
            <a:ext cx="615745" cy="63582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3350" tIns="81675" rIns="163350" bIns="81675" rtlCol="0" anchor="ctr"/>
          <a:lstStyle/>
          <a:p>
            <a:pPr algn="ctr"/>
            <a:endParaRPr lang="en-US"/>
          </a:p>
        </p:txBody>
      </p:sp>
      <p:sp>
        <p:nvSpPr>
          <p:cNvPr id="42" name="Oval 2"/>
          <p:cNvSpPr/>
          <p:nvPr/>
        </p:nvSpPr>
        <p:spPr>
          <a:xfrm>
            <a:off x="11190626" y="6765333"/>
            <a:ext cx="382128" cy="3744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63350" tIns="81675" rIns="163350" bIns="81675" rtlCol="0" anchor="ctr"/>
          <a:lstStyle/>
          <a:p>
            <a:pPr algn="ctr"/>
            <a:endParaRPr lang="en-US"/>
          </a:p>
        </p:txBody>
      </p:sp>
      <p:grpSp>
        <p:nvGrpSpPr>
          <p:cNvPr id="43" name="Group 42"/>
          <p:cNvGrpSpPr/>
          <p:nvPr/>
        </p:nvGrpSpPr>
        <p:grpSpPr>
          <a:xfrm>
            <a:off x="6973465" y="4220629"/>
            <a:ext cx="975455" cy="975457"/>
            <a:chOff x="10282540" y="3079050"/>
            <a:chExt cx="1061944" cy="1061944"/>
          </a:xfrm>
        </p:grpSpPr>
        <p:sp>
          <p:nvSpPr>
            <p:cNvPr id="44" name="Freeform 43"/>
            <p:cNvSpPr>
              <a:spLocks/>
            </p:cNvSpPr>
            <p:nvPr/>
          </p:nvSpPr>
          <p:spPr bwMode="auto">
            <a:xfrm>
              <a:off x="10282540" y="3079050"/>
              <a:ext cx="1061944" cy="1061944"/>
            </a:xfrm>
            <a:custGeom>
              <a:avLst/>
              <a:gdLst>
                <a:gd name="T0" fmla="*/ 282 w 282"/>
                <a:gd name="T1" fmla="*/ 284 h 284"/>
                <a:gd name="T2" fmla="*/ 4 w 282"/>
                <a:gd name="T3" fmla="*/ 284 h 284"/>
                <a:gd name="T4" fmla="*/ 0 w 282"/>
                <a:gd name="T5" fmla="*/ 280 h 284"/>
                <a:gd name="T6" fmla="*/ 0 w 282"/>
                <a:gd name="T7" fmla="*/ 0 h 284"/>
              </a:gdLst>
              <a:ahLst/>
              <a:cxnLst>
                <a:cxn ang="0">
                  <a:pos x="T0" y="T1"/>
                </a:cxn>
                <a:cxn ang="0">
                  <a:pos x="T2" y="T3"/>
                </a:cxn>
                <a:cxn ang="0">
                  <a:pos x="T4" y="T5"/>
                </a:cxn>
                <a:cxn ang="0">
                  <a:pos x="T6" y="T7"/>
                </a:cxn>
              </a:cxnLst>
              <a:rect l="0" t="0" r="r" b="b"/>
              <a:pathLst>
                <a:path w="282" h="284">
                  <a:moveTo>
                    <a:pt x="282" y="284"/>
                  </a:moveTo>
                  <a:cubicBezTo>
                    <a:pt x="4" y="284"/>
                    <a:pt x="4" y="284"/>
                    <a:pt x="4" y="284"/>
                  </a:cubicBezTo>
                  <a:cubicBezTo>
                    <a:pt x="2" y="284"/>
                    <a:pt x="0" y="282"/>
                    <a:pt x="0" y="280"/>
                  </a:cubicBezTo>
                  <a:cubicBezTo>
                    <a:pt x="0" y="0"/>
                    <a:pt x="0" y="0"/>
                    <a:pt x="0" y="0"/>
                  </a:cubicBezTo>
                </a:path>
              </a:pathLst>
            </a:custGeom>
            <a:noFill/>
            <a:ln w="22225"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5" name="Group 44"/>
            <p:cNvGrpSpPr/>
            <p:nvPr/>
          </p:nvGrpSpPr>
          <p:grpSpPr>
            <a:xfrm>
              <a:off x="10439363" y="3256288"/>
              <a:ext cx="799156" cy="667720"/>
              <a:chOff x="10380617" y="3258281"/>
              <a:chExt cx="949212" cy="793097"/>
            </a:xfrm>
          </p:grpSpPr>
          <p:sp>
            <p:nvSpPr>
              <p:cNvPr id="46" name="Oval 45"/>
              <p:cNvSpPr>
                <a:spLocks noChangeArrowheads="1"/>
              </p:cNvSpPr>
              <p:nvPr/>
            </p:nvSpPr>
            <p:spPr bwMode="auto">
              <a:xfrm>
                <a:off x="10591428" y="3486801"/>
                <a:ext cx="207429" cy="209476"/>
              </a:xfrm>
              <a:prstGeom prst="ellipse">
                <a:avLst/>
              </a:prstGeom>
              <a:noFill/>
              <a:ln w="22225"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Oval 46"/>
              <p:cNvSpPr>
                <a:spLocks noChangeArrowheads="1"/>
              </p:cNvSpPr>
              <p:nvPr/>
            </p:nvSpPr>
            <p:spPr bwMode="auto">
              <a:xfrm>
                <a:off x="10380617" y="3841902"/>
                <a:ext cx="207429" cy="209476"/>
              </a:xfrm>
              <a:prstGeom prst="ellipse">
                <a:avLst/>
              </a:prstGeom>
              <a:noFill/>
              <a:ln w="22225"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Oval 47"/>
              <p:cNvSpPr>
                <a:spLocks noChangeArrowheads="1"/>
              </p:cNvSpPr>
              <p:nvPr/>
            </p:nvSpPr>
            <p:spPr bwMode="auto">
              <a:xfrm>
                <a:off x="10866496" y="3744445"/>
                <a:ext cx="210811" cy="206116"/>
              </a:xfrm>
              <a:prstGeom prst="ellipse">
                <a:avLst/>
              </a:prstGeom>
              <a:noFill/>
              <a:ln w="22225"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Oval 48"/>
              <p:cNvSpPr>
                <a:spLocks noChangeArrowheads="1"/>
              </p:cNvSpPr>
              <p:nvPr/>
            </p:nvSpPr>
            <p:spPr bwMode="auto">
              <a:xfrm>
                <a:off x="11119018" y="3258281"/>
                <a:ext cx="210811" cy="209476"/>
              </a:xfrm>
              <a:prstGeom prst="ellipse">
                <a:avLst/>
              </a:prstGeom>
              <a:noFill/>
              <a:ln w="22225"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6"/>
              <p:cNvSpPr>
                <a:spLocks noChangeShapeType="1"/>
              </p:cNvSpPr>
              <p:nvPr/>
            </p:nvSpPr>
            <p:spPr bwMode="auto">
              <a:xfrm flipV="1">
                <a:off x="10546335" y="3699638"/>
                <a:ext cx="67640" cy="123221"/>
              </a:xfrm>
              <a:prstGeom prst="line">
                <a:avLst/>
              </a:prstGeom>
              <a:noFill/>
              <a:ln w="22225" cap="rnd">
                <a:solidFill>
                  <a:schemeClr val="bg2">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7"/>
              <p:cNvSpPr>
                <a:spLocks noChangeShapeType="1"/>
              </p:cNvSpPr>
              <p:nvPr/>
            </p:nvSpPr>
            <p:spPr bwMode="auto">
              <a:xfrm>
                <a:off x="10794347" y="3685075"/>
                <a:ext cx="64258" cy="63851"/>
              </a:xfrm>
              <a:prstGeom prst="line">
                <a:avLst/>
              </a:prstGeom>
              <a:noFill/>
              <a:ln w="22225" cap="rnd">
                <a:solidFill>
                  <a:schemeClr val="bg2">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8"/>
              <p:cNvSpPr>
                <a:spLocks noChangeShapeType="1"/>
              </p:cNvSpPr>
              <p:nvPr/>
            </p:nvSpPr>
            <p:spPr bwMode="auto">
              <a:xfrm flipV="1">
                <a:off x="11050251" y="3490161"/>
                <a:ext cx="109351" cy="231880"/>
              </a:xfrm>
              <a:prstGeom prst="line">
                <a:avLst/>
              </a:prstGeom>
              <a:noFill/>
              <a:ln w="22225" cap="rnd">
                <a:solidFill>
                  <a:schemeClr val="bg2">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5" name="Group 54"/>
          <p:cNvGrpSpPr/>
          <p:nvPr/>
        </p:nvGrpSpPr>
        <p:grpSpPr>
          <a:xfrm>
            <a:off x="1704776" y="4194812"/>
            <a:ext cx="676013" cy="605489"/>
            <a:chOff x="13174360" y="3341116"/>
            <a:chExt cx="1204469" cy="1078817"/>
          </a:xfrm>
        </p:grpSpPr>
        <p:grpSp>
          <p:nvGrpSpPr>
            <p:cNvPr id="56" name="Group 55"/>
            <p:cNvGrpSpPr/>
            <p:nvPr/>
          </p:nvGrpSpPr>
          <p:grpSpPr>
            <a:xfrm>
              <a:off x="13174360" y="3341116"/>
              <a:ext cx="1204469" cy="1078817"/>
              <a:chOff x="5595938" y="5340350"/>
              <a:chExt cx="1065213" cy="954088"/>
            </a:xfrm>
          </p:grpSpPr>
          <p:sp>
            <p:nvSpPr>
              <p:cNvPr id="68" name="Freeform 124"/>
              <p:cNvSpPr>
                <a:spLocks/>
              </p:cNvSpPr>
              <p:nvPr/>
            </p:nvSpPr>
            <p:spPr bwMode="auto">
              <a:xfrm>
                <a:off x="5595938" y="5340350"/>
                <a:ext cx="1065213" cy="735012"/>
              </a:xfrm>
              <a:custGeom>
                <a:avLst/>
                <a:gdLst>
                  <a:gd name="T0" fmla="*/ 0 w 284"/>
                  <a:gd name="T1" fmla="*/ 178 h 196"/>
                  <a:gd name="T2" fmla="*/ 0 w 284"/>
                  <a:gd name="T3" fmla="*/ 18 h 196"/>
                  <a:gd name="T4" fmla="*/ 18 w 284"/>
                  <a:gd name="T5" fmla="*/ 0 h 196"/>
                  <a:gd name="T6" fmla="*/ 266 w 284"/>
                  <a:gd name="T7" fmla="*/ 0 h 196"/>
                  <a:gd name="T8" fmla="*/ 284 w 284"/>
                  <a:gd name="T9" fmla="*/ 18 h 196"/>
                  <a:gd name="T10" fmla="*/ 284 w 284"/>
                  <a:gd name="T11" fmla="*/ 178 h 196"/>
                  <a:gd name="T12" fmla="*/ 266 w 284"/>
                  <a:gd name="T13" fmla="*/ 196 h 196"/>
                  <a:gd name="T14" fmla="*/ 18 w 284"/>
                  <a:gd name="T15" fmla="*/ 196 h 196"/>
                  <a:gd name="T16" fmla="*/ 0 w 284"/>
                  <a:gd name="T17" fmla="*/ 17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196">
                    <a:moveTo>
                      <a:pt x="0" y="178"/>
                    </a:moveTo>
                    <a:cubicBezTo>
                      <a:pt x="0" y="18"/>
                      <a:pt x="0" y="18"/>
                      <a:pt x="0" y="18"/>
                    </a:cubicBezTo>
                    <a:cubicBezTo>
                      <a:pt x="0" y="8"/>
                      <a:pt x="8" y="0"/>
                      <a:pt x="18" y="0"/>
                    </a:cubicBezTo>
                    <a:cubicBezTo>
                      <a:pt x="266" y="0"/>
                      <a:pt x="266" y="0"/>
                      <a:pt x="266" y="0"/>
                    </a:cubicBezTo>
                    <a:cubicBezTo>
                      <a:pt x="276" y="0"/>
                      <a:pt x="284" y="8"/>
                      <a:pt x="284" y="18"/>
                    </a:cubicBezTo>
                    <a:cubicBezTo>
                      <a:pt x="284" y="178"/>
                      <a:pt x="284" y="178"/>
                      <a:pt x="284" y="178"/>
                    </a:cubicBezTo>
                    <a:cubicBezTo>
                      <a:pt x="284" y="188"/>
                      <a:pt x="276" y="196"/>
                      <a:pt x="266" y="196"/>
                    </a:cubicBezTo>
                    <a:cubicBezTo>
                      <a:pt x="18" y="196"/>
                      <a:pt x="18" y="196"/>
                      <a:pt x="18" y="196"/>
                    </a:cubicBezTo>
                    <a:cubicBezTo>
                      <a:pt x="8" y="196"/>
                      <a:pt x="0" y="188"/>
                      <a:pt x="0" y="178"/>
                    </a:cubicBezTo>
                    <a:close/>
                  </a:path>
                </a:pathLst>
              </a:custGeom>
              <a:noFill/>
              <a:ln w="19050" cap="rnd">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125"/>
              <p:cNvSpPr>
                <a:spLocks noChangeShapeType="1"/>
              </p:cNvSpPr>
              <p:nvPr/>
            </p:nvSpPr>
            <p:spPr bwMode="auto">
              <a:xfrm>
                <a:off x="5651501" y="6000750"/>
                <a:ext cx="957263" cy="0"/>
              </a:xfrm>
              <a:prstGeom prst="line">
                <a:avLst/>
              </a:prstGeom>
              <a:noFill/>
              <a:ln w="19050" cap="rnd">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126"/>
              <p:cNvSpPr>
                <a:spLocks noChangeShapeType="1"/>
              </p:cNvSpPr>
              <p:nvPr/>
            </p:nvSpPr>
            <p:spPr bwMode="auto">
              <a:xfrm>
                <a:off x="5651501" y="5407025"/>
                <a:ext cx="957263" cy="0"/>
              </a:xfrm>
              <a:prstGeom prst="line">
                <a:avLst/>
              </a:prstGeom>
              <a:noFill/>
              <a:ln w="19050" cap="rnd">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Line 127"/>
              <p:cNvSpPr>
                <a:spLocks noChangeShapeType="1"/>
              </p:cNvSpPr>
              <p:nvPr/>
            </p:nvSpPr>
            <p:spPr bwMode="auto">
              <a:xfrm>
                <a:off x="6097588" y="6113463"/>
                <a:ext cx="0" cy="98425"/>
              </a:xfrm>
              <a:prstGeom prst="line">
                <a:avLst/>
              </a:prstGeom>
              <a:noFill/>
              <a:ln w="19050" cap="rnd">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Line 128"/>
              <p:cNvSpPr>
                <a:spLocks noChangeShapeType="1"/>
              </p:cNvSpPr>
              <p:nvPr/>
            </p:nvSpPr>
            <p:spPr bwMode="auto">
              <a:xfrm>
                <a:off x="6157913" y="6113463"/>
                <a:ext cx="0" cy="98425"/>
              </a:xfrm>
              <a:prstGeom prst="line">
                <a:avLst/>
              </a:prstGeom>
              <a:noFill/>
              <a:ln w="19050" cap="rnd">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129"/>
              <p:cNvSpPr>
                <a:spLocks/>
              </p:cNvSpPr>
              <p:nvPr/>
            </p:nvSpPr>
            <p:spPr bwMode="auto">
              <a:xfrm>
                <a:off x="5884863" y="6240463"/>
                <a:ext cx="484188" cy="53975"/>
              </a:xfrm>
              <a:custGeom>
                <a:avLst/>
                <a:gdLst>
                  <a:gd name="T0" fmla="*/ 129 w 129"/>
                  <a:gd name="T1" fmla="*/ 14 h 14"/>
                  <a:gd name="T2" fmla="*/ 0 w 129"/>
                  <a:gd name="T3" fmla="*/ 14 h 14"/>
                  <a:gd name="T4" fmla="*/ 0 w 129"/>
                  <a:gd name="T5" fmla="*/ 14 h 14"/>
                  <a:gd name="T6" fmla="*/ 13 w 129"/>
                  <a:gd name="T7" fmla="*/ 0 h 14"/>
                  <a:gd name="T8" fmla="*/ 116 w 129"/>
                  <a:gd name="T9" fmla="*/ 0 h 14"/>
                  <a:gd name="T10" fmla="*/ 129 w 129"/>
                  <a:gd name="T11" fmla="*/ 14 h 14"/>
                </a:gdLst>
                <a:ahLst/>
                <a:cxnLst>
                  <a:cxn ang="0">
                    <a:pos x="T0" y="T1"/>
                  </a:cxn>
                  <a:cxn ang="0">
                    <a:pos x="T2" y="T3"/>
                  </a:cxn>
                  <a:cxn ang="0">
                    <a:pos x="T4" y="T5"/>
                  </a:cxn>
                  <a:cxn ang="0">
                    <a:pos x="T6" y="T7"/>
                  </a:cxn>
                  <a:cxn ang="0">
                    <a:pos x="T8" y="T9"/>
                  </a:cxn>
                  <a:cxn ang="0">
                    <a:pos x="T10" y="T11"/>
                  </a:cxn>
                </a:cxnLst>
                <a:rect l="0" t="0" r="r" b="b"/>
                <a:pathLst>
                  <a:path w="129" h="14">
                    <a:moveTo>
                      <a:pt x="129" y="14"/>
                    </a:moveTo>
                    <a:cubicBezTo>
                      <a:pt x="0" y="14"/>
                      <a:pt x="0" y="14"/>
                      <a:pt x="0" y="14"/>
                    </a:cubicBezTo>
                    <a:cubicBezTo>
                      <a:pt x="0" y="14"/>
                      <a:pt x="0" y="14"/>
                      <a:pt x="0" y="14"/>
                    </a:cubicBezTo>
                    <a:cubicBezTo>
                      <a:pt x="0" y="6"/>
                      <a:pt x="6" y="0"/>
                      <a:pt x="13" y="0"/>
                    </a:cubicBezTo>
                    <a:cubicBezTo>
                      <a:pt x="116" y="0"/>
                      <a:pt x="116" y="0"/>
                      <a:pt x="116" y="0"/>
                    </a:cubicBezTo>
                    <a:cubicBezTo>
                      <a:pt x="123" y="0"/>
                      <a:pt x="129" y="6"/>
                      <a:pt x="129" y="14"/>
                    </a:cubicBezTo>
                    <a:close/>
                  </a:path>
                </a:pathLst>
              </a:custGeom>
              <a:noFill/>
              <a:ln w="19050" cap="rnd">
                <a:solidFill>
                  <a:schemeClr val="bg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7" name="Group 56"/>
            <p:cNvGrpSpPr/>
            <p:nvPr/>
          </p:nvGrpSpPr>
          <p:grpSpPr>
            <a:xfrm>
              <a:off x="13535356" y="3529505"/>
              <a:ext cx="478885" cy="479420"/>
              <a:chOff x="13571187" y="3652710"/>
              <a:chExt cx="478885" cy="479420"/>
            </a:xfrm>
          </p:grpSpPr>
          <p:sp>
            <p:nvSpPr>
              <p:cNvPr id="58" name="Freeform 71"/>
              <p:cNvSpPr>
                <a:spLocks/>
              </p:cNvSpPr>
              <p:nvPr/>
            </p:nvSpPr>
            <p:spPr bwMode="auto">
              <a:xfrm>
                <a:off x="13650466" y="3673065"/>
                <a:ext cx="99098" cy="438709"/>
              </a:xfrm>
              <a:custGeom>
                <a:avLst/>
                <a:gdLst>
                  <a:gd name="T0" fmla="*/ 59 w 59"/>
                  <a:gd name="T1" fmla="*/ 0 h 260"/>
                  <a:gd name="T2" fmla="*/ 0 w 59"/>
                  <a:gd name="T3" fmla="*/ 130 h 260"/>
                  <a:gd name="T4" fmla="*/ 58 w 59"/>
                  <a:gd name="T5" fmla="*/ 260 h 260"/>
                </a:gdLst>
                <a:ahLst/>
                <a:cxnLst>
                  <a:cxn ang="0">
                    <a:pos x="T0" y="T1"/>
                  </a:cxn>
                  <a:cxn ang="0">
                    <a:pos x="T2" y="T3"/>
                  </a:cxn>
                  <a:cxn ang="0">
                    <a:pos x="T4" y="T5"/>
                  </a:cxn>
                </a:cxnLst>
                <a:rect l="0" t="0" r="r" b="b"/>
                <a:pathLst>
                  <a:path w="59" h="260">
                    <a:moveTo>
                      <a:pt x="59" y="0"/>
                    </a:moveTo>
                    <a:cubicBezTo>
                      <a:pt x="24" y="24"/>
                      <a:pt x="0" y="73"/>
                      <a:pt x="0" y="130"/>
                    </a:cubicBezTo>
                    <a:cubicBezTo>
                      <a:pt x="0" y="187"/>
                      <a:pt x="24" y="236"/>
                      <a:pt x="58" y="260"/>
                    </a:cubicBezTo>
                  </a:path>
                </a:pathLst>
              </a:cu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72"/>
              <p:cNvSpPr>
                <a:spLocks/>
              </p:cNvSpPr>
              <p:nvPr/>
            </p:nvSpPr>
            <p:spPr bwMode="auto">
              <a:xfrm>
                <a:off x="13869553" y="3671458"/>
                <a:ext cx="99634" cy="440317"/>
              </a:xfrm>
              <a:custGeom>
                <a:avLst/>
                <a:gdLst>
                  <a:gd name="T0" fmla="*/ 1 w 59"/>
                  <a:gd name="T1" fmla="*/ 261 h 261"/>
                  <a:gd name="T2" fmla="*/ 59 w 59"/>
                  <a:gd name="T3" fmla="*/ 131 h 261"/>
                  <a:gd name="T4" fmla="*/ 0 w 59"/>
                  <a:gd name="T5" fmla="*/ 0 h 261"/>
                </a:gdLst>
                <a:ahLst/>
                <a:cxnLst>
                  <a:cxn ang="0">
                    <a:pos x="T0" y="T1"/>
                  </a:cxn>
                  <a:cxn ang="0">
                    <a:pos x="T2" y="T3"/>
                  </a:cxn>
                  <a:cxn ang="0">
                    <a:pos x="T4" y="T5"/>
                  </a:cxn>
                </a:cxnLst>
                <a:rect l="0" t="0" r="r" b="b"/>
                <a:pathLst>
                  <a:path w="59" h="261">
                    <a:moveTo>
                      <a:pt x="1" y="261"/>
                    </a:moveTo>
                    <a:cubicBezTo>
                      <a:pt x="36" y="237"/>
                      <a:pt x="59" y="188"/>
                      <a:pt x="59" y="131"/>
                    </a:cubicBezTo>
                    <a:cubicBezTo>
                      <a:pt x="59" y="74"/>
                      <a:pt x="35" y="24"/>
                      <a:pt x="0" y="0"/>
                    </a:cubicBezTo>
                  </a:path>
                </a:pathLst>
              </a:cu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73"/>
              <p:cNvSpPr>
                <a:spLocks/>
              </p:cNvSpPr>
              <p:nvPr/>
            </p:nvSpPr>
            <p:spPr bwMode="auto">
              <a:xfrm>
                <a:off x="13842769" y="3673065"/>
                <a:ext cx="31604" cy="433889"/>
              </a:xfrm>
              <a:custGeom>
                <a:avLst/>
                <a:gdLst>
                  <a:gd name="T0" fmla="*/ 1 w 19"/>
                  <a:gd name="T1" fmla="*/ 257 h 257"/>
                  <a:gd name="T2" fmla="*/ 19 w 19"/>
                  <a:gd name="T3" fmla="*/ 130 h 257"/>
                  <a:gd name="T4" fmla="*/ 0 w 19"/>
                  <a:gd name="T5" fmla="*/ 0 h 257"/>
                </a:gdLst>
                <a:ahLst/>
                <a:cxnLst>
                  <a:cxn ang="0">
                    <a:pos x="T0" y="T1"/>
                  </a:cxn>
                  <a:cxn ang="0">
                    <a:pos x="T2" y="T3"/>
                  </a:cxn>
                  <a:cxn ang="0">
                    <a:pos x="T4" y="T5"/>
                  </a:cxn>
                </a:cxnLst>
                <a:rect l="0" t="0" r="r" b="b"/>
                <a:pathLst>
                  <a:path w="19" h="257">
                    <a:moveTo>
                      <a:pt x="1" y="257"/>
                    </a:moveTo>
                    <a:cubicBezTo>
                      <a:pt x="12" y="232"/>
                      <a:pt x="19" y="184"/>
                      <a:pt x="19" y="130"/>
                    </a:cubicBezTo>
                    <a:cubicBezTo>
                      <a:pt x="19" y="74"/>
                      <a:pt x="11" y="25"/>
                      <a:pt x="0" y="0"/>
                    </a:cubicBezTo>
                  </a:path>
                </a:pathLst>
              </a:cu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74"/>
              <p:cNvSpPr>
                <a:spLocks/>
              </p:cNvSpPr>
              <p:nvPr/>
            </p:nvSpPr>
            <p:spPr bwMode="auto">
              <a:xfrm>
                <a:off x="13754920" y="3676815"/>
                <a:ext cx="29997" cy="433353"/>
              </a:xfrm>
              <a:custGeom>
                <a:avLst/>
                <a:gdLst>
                  <a:gd name="T0" fmla="*/ 17 w 18"/>
                  <a:gd name="T1" fmla="*/ 0 h 257"/>
                  <a:gd name="T2" fmla="*/ 0 w 18"/>
                  <a:gd name="T3" fmla="*/ 128 h 257"/>
                  <a:gd name="T4" fmla="*/ 18 w 18"/>
                  <a:gd name="T5" fmla="*/ 257 h 257"/>
                </a:gdLst>
                <a:ahLst/>
                <a:cxnLst>
                  <a:cxn ang="0">
                    <a:pos x="T0" y="T1"/>
                  </a:cxn>
                  <a:cxn ang="0">
                    <a:pos x="T2" y="T3"/>
                  </a:cxn>
                  <a:cxn ang="0">
                    <a:pos x="T4" y="T5"/>
                  </a:cxn>
                </a:cxnLst>
                <a:rect l="0" t="0" r="r" b="b"/>
                <a:pathLst>
                  <a:path w="18" h="257">
                    <a:moveTo>
                      <a:pt x="17" y="0"/>
                    </a:moveTo>
                    <a:cubicBezTo>
                      <a:pt x="7" y="26"/>
                      <a:pt x="0" y="73"/>
                      <a:pt x="0" y="128"/>
                    </a:cubicBezTo>
                    <a:cubicBezTo>
                      <a:pt x="0" y="183"/>
                      <a:pt x="7" y="231"/>
                      <a:pt x="18" y="257"/>
                    </a:cubicBezTo>
                  </a:path>
                </a:pathLst>
              </a:cu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75"/>
              <p:cNvSpPr>
                <a:spLocks/>
              </p:cNvSpPr>
              <p:nvPr/>
            </p:nvSpPr>
            <p:spPr bwMode="auto">
              <a:xfrm>
                <a:off x="13641895" y="3995536"/>
                <a:ext cx="337469" cy="43925"/>
              </a:xfrm>
              <a:custGeom>
                <a:avLst/>
                <a:gdLst>
                  <a:gd name="T0" fmla="*/ 200 w 200"/>
                  <a:gd name="T1" fmla="*/ 26 h 26"/>
                  <a:gd name="T2" fmla="*/ 100 w 200"/>
                  <a:gd name="T3" fmla="*/ 0 h 26"/>
                  <a:gd name="T4" fmla="*/ 0 w 200"/>
                  <a:gd name="T5" fmla="*/ 26 h 26"/>
                </a:gdLst>
                <a:ahLst/>
                <a:cxnLst>
                  <a:cxn ang="0">
                    <a:pos x="T0" y="T1"/>
                  </a:cxn>
                  <a:cxn ang="0">
                    <a:pos x="T2" y="T3"/>
                  </a:cxn>
                  <a:cxn ang="0">
                    <a:pos x="T4" y="T5"/>
                  </a:cxn>
                </a:cxnLst>
                <a:rect l="0" t="0" r="r" b="b"/>
                <a:pathLst>
                  <a:path w="200" h="26">
                    <a:moveTo>
                      <a:pt x="200" y="26"/>
                    </a:moveTo>
                    <a:cubicBezTo>
                      <a:pt x="176" y="10"/>
                      <a:pt x="140" y="0"/>
                      <a:pt x="100" y="0"/>
                    </a:cubicBezTo>
                    <a:cubicBezTo>
                      <a:pt x="60" y="0"/>
                      <a:pt x="24" y="10"/>
                      <a:pt x="0" y="26"/>
                    </a:cubicBezTo>
                  </a:path>
                </a:pathLst>
              </a:cu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76"/>
              <p:cNvSpPr>
                <a:spLocks/>
              </p:cNvSpPr>
              <p:nvPr/>
            </p:nvSpPr>
            <p:spPr bwMode="auto">
              <a:xfrm>
                <a:off x="13640288" y="3742166"/>
                <a:ext cx="340683" cy="43925"/>
              </a:xfrm>
              <a:custGeom>
                <a:avLst/>
                <a:gdLst>
                  <a:gd name="T0" fmla="*/ 0 w 202"/>
                  <a:gd name="T1" fmla="*/ 0 h 26"/>
                  <a:gd name="T2" fmla="*/ 101 w 202"/>
                  <a:gd name="T3" fmla="*/ 26 h 26"/>
                  <a:gd name="T4" fmla="*/ 202 w 202"/>
                  <a:gd name="T5" fmla="*/ 1 h 26"/>
                </a:gdLst>
                <a:ahLst/>
                <a:cxnLst>
                  <a:cxn ang="0">
                    <a:pos x="T0" y="T1"/>
                  </a:cxn>
                  <a:cxn ang="0">
                    <a:pos x="T2" y="T3"/>
                  </a:cxn>
                  <a:cxn ang="0">
                    <a:pos x="T4" y="T5"/>
                  </a:cxn>
                </a:cxnLst>
                <a:rect l="0" t="0" r="r" b="b"/>
                <a:pathLst>
                  <a:path w="202" h="26">
                    <a:moveTo>
                      <a:pt x="0" y="0"/>
                    </a:moveTo>
                    <a:cubicBezTo>
                      <a:pt x="24" y="16"/>
                      <a:pt x="61" y="26"/>
                      <a:pt x="101" y="26"/>
                    </a:cubicBezTo>
                    <a:cubicBezTo>
                      <a:pt x="141" y="26"/>
                      <a:pt x="177" y="17"/>
                      <a:pt x="202" y="1"/>
                    </a:cubicBezTo>
                  </a:path>
                </a:pathLst>
              </a:cu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77"/>
              <p:cNvSpPr>
                <a:spLocks noChangeShapeType="1"/>
              </p:cNvSpPr>
              <p:nvPr/>
            </p:nvSpPr>
            <p:spPr bwMode="auto">
              <a:xfrm>
                <a:off x="13778489" y="3669851"/>
                <a:ext cx="0" cy="0"/>
              </a:xfrm>
              <a:prstGeom prst="line">
                <a:avLst/>
              </a:prstGeom>
              <a:noFill/>
              <a:ln w="19050" cap="rnd">
                <a:solidFill>
                  <a:schemeClr val="bg2">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78"/>
              <p:cNvSpPr>
                <a:spLocks noChangeShapeType="1"/>
              </p:cNvSpPr>
              <p:nvPr/>
            </p:nvSpPr>
            <p:spPr bwMode="auto">
              <a:xfrm>
                <a:off x="13850804" y="3669851"/>
                <a:ext cx="0" cy="0"/>
              </a:xfrm>
              <a:prstGeom prst="line">
                <a:avLst/>
              </a:prstGeom>
              <a:noFill/>
              <a:ln w="19050" cap="rnd">
                <a:solidFill>
                  <a:schemeClr val="bg2">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83"/>
              <p:cNvSpPr>
                <a:spLocks noChangeShapeType="1"/>
              </p:cNvSpPr>
              <p:nvPr/>
            </p:nvSpPr>
            <p:spPr bwMode="auto">
              <a:xfrm>
                <a:off x="13586186" y="3892688"/>
                <a:ext cx="450495" cy="0"/>
              </a:xfrm>
              <a:prstGeom prst="line">
                <a:avLst/>
              </a:prstGeom>
              <a:noFill/>
              <a:ln w="19050" cap="rnd">
                <a:solidFill>
                  <a:schemeClr val="bg2">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Oval 84"/>
              <p:cNvSpPr>
                <a:spLocks noChangeArrowheads="1"/>
              </p:cNvSpPr>
              <p:nvPr/>
            </p:nvSpPr>
            <p:spPr bwMode="auto">
              <a:xfrm>
                <a:off x="13571187" y="3652710"/>
                <a:ext cx="478885" cy="479420"/>
              </a:xfrm>
              <a:prstGeom prst="ellipse">
                <a:avLst/>
              </a:pr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4" name="Group 73"/>
          <p:cNvGrpSpPr>
            <a:grpSpLocks noChangeAspect="1"/>
          </p:cNvGrpSpPr>
          <p:nvPr/>
        </p:nvGrpSpPr>
        <p:grpSpPr>
          <a:xfrm>
            <a:off x="1658885" y="5360687"/>
            <a:ext cx="767795" cy="559416"/>
            <a:chOff x="12957176" y="8440738"/>
            <a:chExt cx="1520825" cy="1108075"/>
          </a:xfrm>
        </p:grpSpPr>
        <p:sp>
          <p:nvSpPr>
            <p:cNvPr id="75" name="Freeform 104"/>
            <p:cNvSpPr>
              <a:spLocks/>
            </p:cNvSpPr>
            <p:nvPr/>
          </p:nvSpPr>
          <p:spPr bwMode="auto">
            <a:xfrm>
              <a:off x="13460413" y="8718550"/>
              <a:ext cx="1017588" cy="830263"/>
            </a:xfrm>
            <a:custGeom>
              <a:avLst/>
              <a:gdLst>
                <a:gd name="T0" fmla="*/ 106 w 190"/>
                <a:gd name="T1" fmla="*/ 0 h 155"/>
                <a:gd name="T2" fmla="*/ 166 w 190"/>
                <a:gd name="T3" fmla="*/ 0 h 155"/>
                <a:gd name="T4" fmla="*/ 190 w 190"/>
                <a:gd name="T5" fmla="*/ 24 h 155"/>
                <a:gd name="T6" fmla="*/ 190 w 190"/>
                <a:gd name="T7" fmla="*/ 96 h 155"/>
                <a:gd name="T8" fmla="*/ 166 w 190"/>
                <a:gd name="T9" fmla="*/ 120 h 155"/>
                <a:gd name="T10" fmla="*/ 166 w 190"/>
                <a:gd name="T11" fmla="*/ 155 h 155"/>
                <a:gd name="T12" fmla="*/ 134 w 190"/>
                <a:gd name="T13" fmla="*/ 120 h 155"/>
                <a:gd name="T14" fmla="*/ 21 w 190"/>
                <a:gd name="T15" fmla="*/ 120 h 155"/>
                <a:gd name="T16" fmla="*/ 0 w 190"/>
                <a:gd name="T17" fmla="*/ 10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155">
                  <a:moveTo>
                    <a:pt x="106" y="0"/>
                  </a:moveTo>
                  <a:cubicBezTo>
                    <a:pt x="166" y="0"/>
                    <a:pt x="166" y="0"/>
                    <a:pt x="166" y="0"/>
                  </a:cubicBezTo>
                  <a:cubicBezTo>
                    <a:pt x="179" y="0"/>
                    <a:pt x="190" y="11"/>
                    <a:pt x="190" y="24"/>
                  </a:cubicBezTo>
                  <a:cubicBezTo>
                    <a:pt x="190" y="96"/>
                    <a:pt x="190" y="96"/>
                    <a:pt x="190" y="96"/>
                  </a:cubicBezTo>
                  <a:cubicBezTo>
                    <a:pt x="190" y="109"/>
                    <a:pt x="179" y="120"/>
                    <a:pt x="166" y="120"/>
                  </a:cubicBezTo>
                  <a:cubicBezTo>
                    <a:pt x="166" y="155"/>
                    <a:pt x="166" y="155"/>
                    <a:pt x="166" y="155"/>
                  </a:cubicBezTo>
                  <a:cubicBezTo>
                    <a:pt x="134" y="120"/>
                    <a:pt x="134" y="120"/>
                    <a:pt x="134" y="120"/>
                  </a:cubicBezTo>
                  <a:cubicBezTo>
                    <a:pt x="21" y="120"/>
                    <a:pt x="21" y="120"/>
                    <a:pt x="21" y="120"/>
                  </a:cubicBezTo>
                  <a:cubicBezTo>
                    <a:pt x="12" y="120"/>
                    <a:pt x="4" y="116"/>
                    <a:pt x="0" y="108"/>
                  </a:cubicBezTo>
                </a:path>
              </a:pathLst>
            </a:cu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105"/>
            <p:cNvSpPr>
              <a:spLocks/>
            </p:cNvSpPr>
            <p:nvPr/>
          </p:nvSpPr>
          <p:spPr bwMode="auto">
            <a:xfrm>
              <a:off x="12957176" y="8440738"/>
              <a:ext cx="904875" cy="904875"/>
            </a:xfrm>
            <a:custGeom>
              <a:avLst/>
              <a:gdLst>
                <a:gd name="T0" fmla="*/ 74 w 169"/>
                <a:gd name="T1" fmla="*/ 131 h 169"/>
                <a:gd name="T2" fmla="*/ 145 w 169"/>
                <a:gd name="T3" fmla="*/ 131 h 169"/>
                <a:gd name="T4" fmla="*/ 169 w 169"/>
                <a:gd name="T5" fmla="*/ 107 h 169"/>
                <a:gd name="T6" fmla="*/ 169 w 169"/>
                <a:gd name="T7" fmla="*/ 25 h 169"/>
                <a:gd name="T8" fmla="*/ 145 w 169"/>
                <a:gd name="T9" fmla="*/ 0 h 169"/>
                <a:gd name="T10" fmla="*/ 25 w 169"/>
                <a:gd name="T11" fmla="*/ 0 h 169"/>
                <a:gd name="T12" fmla="*/ 0 w 169"/>
                <a:gd name="T13" fmla="*/ 25 h 169"/>
                <a:gd name="T14" fmla="*/ 0 w 169"/>
                <a:gd name="T15" fmla="*/ 107 h 169"/>
                <a:gd name="T16" fmla="*/ 25 w 169"/>
                <a:gd name="T17" fmla="*/ 131 h 169"/>
                <a:gd name="T18" fmla="*/ 25 w 169"/>
                <a:gd name="T19" fmla="*/ 169 h 169"/>
                <a:gd name="T20" fmla="*/ 57 w 169"/>
                <a:gd name="T21" fmla="*/ 13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169">
                  <a:moveTo>
                    <a:pt x="74" y="131"/>
                  </a:moveTo>
                  <a:cubicBezTo>
                    <a:pt x="145" y="131"/>
                    <a:pt x="145" y="131"/>
                    <a:pt x="145" y="131"/>
                  </a:cubicBezTo>
                  <a:cubicBezTo>
                    <a:pt x="158" y="131"/>
                    <a:pt x="169" y="120"/>
                    <a:pt x="169" y="107"/>
                  </a:cubicBezTo>
                  <a:cubicBezTo>
                    <a:pt x="169" y="25"/>
                    <a:pt x="169" y="25"/>
                    <a:pt x="169" y="25"/>
                  </a:cubicBezTo>
                  <a:cubicBezTo>
                    <a:pt x="169" y="11"/>
                    <a:pt x="158" y="0"/>
                    <a:pt x="145" y="0"/>
                  </a:cubicBezTo>
                  <a:cubicBezTo>
                    <a:pt x="25" y="0"/>
                    <a:pt x="25" y="0"/>
                    <a:pt x="25" y="0"/>
                  </a:cubicBezTo>
                  <a:cubicBezTo>
                    <a:pt x="11" y="0"/>
                    <a:pt x="0" y="11"/>
                    <a:pt x="0" y="25"/>
                  </a:cubicBezTo>
                  <a:cubicBezTo>
                    <a:pt x="0" y="107"/>
                    <a:pt x="0" y="107"/>
                    <a:pt x="0" y="107"/>
                  </a:cubicBezTo>
                  <a:cubicBezTo>
                    <a:pt x="0" y="120"/>
                    <a:pt x="11" y="131"/>
                    <a:pt x="25" y="131"/>
                  </a:cubicBezTo>
                  <a:cubicBezTo>
                    <a:pt x="25" y="169"/>
                    <a:pt x="25" y="169"/>
                    <a:pt x="25" y="169"/>
                  </a:cubicBezTo>
                  <a:cubicBezTo>
                    <a:pt x="57" y="131"/>
                    <a:pt x="57" y="131"/>
                    <a:pt x="57" y="131"/>
                  </a:cubicBezTo>
                </a:path>
              </a:pathLst>
            </a:cu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Line 106"/>
            <p:cNvSpPr>
              <a:spLocks noChangeShapeType="1"/>
            </p:cNvSpPr>
            <p:nvPr/>
          </p:nvSpPr>
          <p:spPr bwMode="auto">
            <a:xfrm>
              <a:off x="13123863" y="8713788"/>
              <a:ext cx="530225" cy="0"/>
            </a:xfrm>
            <a:prstGeom prst="line">
              <a:avLst/>
            </a:prstGeom>
            <a:noFill/>
            <a:ln w="19050" cap="rnd">
              <a:solidFill>
                <a:schemeClr val="bg2">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Line 107"/>
            <p:cNvSpPr>
              <a:spLocks noChangeShapeType="1"/>
            </p:cNvSpPr>
            <p:nvPr/>
          </p:nvSpPr>
          <p:spPr bwMode="auto">
            <a:xfrm>
              <a:off x="13187363" y="8799513"/>
              <a:ext cx="407988" cy="0"/>
            </a:xfrm>
            <a:prstGeom prst="line">
              <a:avLst/>
            </a:prstGeom>
            <a:noFill/>
            <a:ln w="19050" cap="rnd">
              <a:solidFill>
                <a:schemeClr val="bg2">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108"/>
            <p:cNvSpPr>
              <a:spLocks noChangeShapeType="1"/>
            </p:cNvSpPr>
            <p:nvPr/>
          </p:nvSpPr>
          <p:spPr bwMode="auto">
            <a:xfrm>
              <a:off x="14028738" y="8986838"/>
              <a:ext cx="284163" cy="0"/>
            </a:xfrm>
            <a:prstGeom prst="line">
              <a:avLst/>
            </a:prstGeom>
            <a:noFill/>
            <a:ln w="19050" cap="rnd">
              <a:solidFill>
                <a:schemeClr val="bg2">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109"/>
            <p:cNvSpPr>
              <a:spLocks noChangeShapeType="1"/>
            </p:cNvSpPr>
            <p:nvPr/>
          </p:nvSpPr>
          <p:spPr bwMode="auto">
            <a:xfrm>
              <a:off x="14028738" y="9131300"/>
              <a:ext cx="284163" cy="0"/>
            </a:xfrm>
            <a:prstGeom prst="line">
              <a:avLst/>
            </a:prstGeom>
            <a:noFill/>
            <a:ln w="19050" cap="rnd">
              <a:solidFill>
                <a:schemeClr val="bg2">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110"/>
            <p:cNvSpPr>
              <a:spLocks noChangeShapeType="1"/>
            </p:cNvSpPr>
            <p:nvPr/>
          </p:nvSpPr>
          <p:spPr bwMode="auto">
            <a:xfrm>
              <a:off x="14071601" y="9056688"/>
              <a:ext cx="192088" cy="0"/>
            </a:xfrm>
            <a:prstGeom prst="line">
              <a:avLst/>
            </a:prstGeom>
            <a:noFill/>
            <a:ln w="19050" cap="rnd">
              <a:solidFill>
                <a:schemeClr val="bg2">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111"/>
            <p:cNvSpPr>
              <a:spLocks noChangeShapeType="1"/>
            </p:cNvSpPr>
            <p:nvPr/>
          </p:nvSpPr>
          <p:spPr bwMode="auto">
            <a:xfrm>
              <a:off x="13123863" y="8874125"/>
              <a:ext cx="331788" cy="0"/>
            </a:xfrm>
            <a:prstGeom prst="line">
              <a:avLst/>
            </a:prstGeom>
            <a:noFill/>
            <a:ln w="19050" cap="rnd">
              <a:solidFill>
                <a:schemeClr val="bg2">
                  <a:lumMod val="5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 name="Group 82"/>
          <p:cNvGrpSpPr>
            <a:grpSpLocks noChangeAspect="1"/>
          </p:cNvGrpSpPr>
          <p:nvPr/>
        </p:nvGrpSpPr>
        <p:grpSpPr>
          <a:xfrm>
            <a:off x="1740465" y="6480490"/>
            <a:ext cx="604635" cy="668740"/>
            <a:chOff x="13200063" y="4117975"/>
            <a:chExt cx="1317624" cy="1457325"/>
          </a:xfrm>
        </p:grpSpPr>
        <p:sp>
          <p:nvSpPr>
            <p:cNvPr id="84" name="Line 76"/>
            <p:cNvSpPr>
              <a:spLocks noChangeShapeType="1"/>
            </p:cNvSpPr>
            <p:nvPr/>
          </p:nvSpPr>
          <p:spPr bwMode="auto">
            <a:xfrm>
              <a:off x="13393738" y="4708525"/>
              <a:ext cx="466725" cy="0"/>
            </a:xfrm>
            <a:prstGeom prst="line">
              <a:avLst/>
            </a:prstGeom>
            <a:noFill/>
            <a:ln w="19050" cap="rnd">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77"/>
            <p:cNvSpPr>
              <a:spLocks noChangeShapeType="1"/>
            </p:cNvSpPr>
            <p:nvPr/>
          </p:nvSpPr>
          <p:spPr bwMode="auto">
            <a:xfrm>
              <a:off x="13393738" y="4979988"/>
              <a:ext cx="466725" cy="0"/>
            </a:xfrm>
            <a:prstGeom prst="line">
              <a:avLst/>
            </a:prstGeom>
            <a:noFill/>
            <a:ln w="19050" cap="rnd">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78"/>
            <p:cNvSpPr>
              <a:spLocks noChangeShapeType="1"/>
            </p:cNvSpPr>
            <p:nvPr/>
          </p:nvSpPr>
          <p:spPr bwMode="auto">
            <a:xfrm>
              <a:off x="13393738" y="5246688"/>
              <a:ext cx="466725" cy="0"/>
            </a:xfrm>
            <a:prstGeom prst="line">
              <a:avLst/>
            </a:prstGeom>
            <a:noFill/>
            <a:ln w="19050" cap="rnd">
              <a:solidFill>
                <a:schemeClr val="bg2">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86"/>
            <p:cNvSpPr>
              <a:spLocks/>
            </p:cNvSpPr>
            <p:nvPr/>
          </p:nvSpPr>
          <p:spPr bwMode="auto">
            <a:xfrm>
              <a:off x="14030325" y="4595813"/>
              <a:ext cx="487362" cy="409575"/>
            </a:xfrm>
            <a:custGeom>
              <a:avLst/>
              <a:gdLst>
                <a:gd name="T0" fmla="*/ 79 w 95"/>
                <a:gd name="T1" fmla="*/ 14 h 80"/>
                <a:gd name="T2" fmla="*/ 87 w 95"/>
                <a:gd name="T3" fmla="*/ 22 h 80"/>
                <a:gd name="T4" fmla="*/ 91 w 95"/>
                <a:gd name="T5" fmla="*/ 17 h 80"/>
                <a:gd name="T6" fmla="*/ 91 w 95"/>
                <a:gd name="T7" fmla="*/ 5 h 80"/>
                <a:gd name="T8" fmla="*/ 89 w 95"/>
                <a:gd name="T9" fmla="*/ 3 h 80"/>
                <a:gd name="T10" fmla="*/ 77 w 95"/>
                <a:gd name="T11" fmla="*/ 3 h 80"/>
                <a:gd name="T12" fmla="*/ 0 w 95"/>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95" h="80">
                  <a:moveTo>
                    <a:pt x="79" y="14"/>
                  </a:moveTo>
                  <a:cubicBezTo>
                    <a:pt x="87" y="22"/>
                    <a:pt x="87" y="22"/>
                    <a:pt x="87" y="22"/>
                  </a:cubicBezTo>
                  <a:cubicBezTo>
                    <a:pt x="91" y="17"/>
                    <a:pt x="91" y="17"/>
                    <a:pt x="91" y="17"/>
                  </a:cubicBezTo>
                  <a:cubicBezTo>
                    <a:pt x="95" y="14"/>
                    <a:pt x="95" y="9"/>
                    <a:pt x="91" y="5"/>
                  </a:cubicBezTo>
                  <a:cubicBezTo>
                    <a:pt x="89" y="3"/>
                    <a:pt x="89" y="3"/>
                    <a:pt x="89" y="3"/>
                  </a:cubicBezTo>
                  <a:cubicBezTo>
                    <a:pt x="86" y="0"/>
                    <a:pt x="80" y="0"/>
                    <a:pt x="77" y="3"/>
                  </a:cubicBezTo>
                  <a:cubicBezTo>
                    <a:pt x="0" y="80"/>
                    <a:pt x="0" y="80"/>
                    <a:pt x="0" y="80"/>
                  </a:cubicBezTo>
                </a:path>
              </a:pathLst>
            </a:cu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87"/>
            <p:cNvSpPr>
              <a:spLocks/>
            </p:cNvSpPr>
            <p:nvPr/>
          </p:nvSpPr>
          <p:spPr bwMode="auto">
            <a:xfrm>
              <a:off x="13952538" y="4738688"/>
              <a:ext cx="487362" cy="415925"/>
            </a:xfrm>
            <a:custGeom>
              <a:avLst/>
              <a:gdLst>
                <a:gd name="T0" fmla="*/ 13 w 95"/>
                <a:gd name="T1" fmla="*/ 63 h 81"/>
                <a:gd name="T2" fmla="*/ 9 w 95"/>
                <a:gd name="T3" fmla="*/ 58 h 81"/>
                <a:gd name="T4" fmla="*/ 1 w 95"/>
                <a:gd name="T5" fmla="*/ 78 h 81"/>
                <a:gd name="T6" fmla="*/ 4 w 95"/>
                <a:gd name="T7" fmla="*/ 81 h 81"/>
                <a:gd name="T8" fmla="*/ 20 w 95"/>
                <a:gd name="T9" fmla="*/ 74 h 81"/>
                <a:gd name="T10" fmla="*/ 25 w 95"/>
                <a:gd name="T11" fmla="*/ 71 h 81"/>
                <a:gd name="T12" fmla="*/ 95 w 95"/>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95" h="81">
                  <a:moveTo>
                    <a:pt x="13" y="63"/>
                  </a:moveTo>
                  <a:cubicBezTo>
                    <a:pt x="9" y="58"/>
                    <a:pt x="9" y="58"/>
                    <a:pt x="9" y="58"/>
                  </a:cubicBezTo>
                  <a:cubicBezTo>
                    <a:pt x="1" y="78"/>
                    <a:pt x="1" y="78"/>
                    <a:pt x="1" y="78"/>
                  </a:cubicBezTo>
                  <a:cubicBezTo>
                    <a:pt x="0" y="79"/>
                    <a:pt x="2" y="81"/>
                    <a:pt x="4" y="81"/>
                  </a:cubicBezTo>
                  <a:cubicBezTo>
                    <a:pt x="20" y="74"/>
                    <a:pt x="20" y="74"/>
                    <a:pt x="20" y="74"/>
                  </a:cubicBezTo>
                  <a:cubicBezTo>
                    <a:pt x="22" y="73"/>
                    <a:pt x="24" y="72"/>
                    <a:pt x="25" y="71"/>
                  </a:cubicBezTo>
                  <a:cubicBezTo>
                    <a:pt x="95" y="0"/>
                    <a:pt x="95" y="0"/>
                    <a:pt x="95" y="0"/>
                  </a:cubicBezTo>
                </a:path>
              </a:pathLst>
            </a:cu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p:cNvSpPr>
            <p:nvPr/>
          </p:nvSpPr>
          <p:spPr bwMode="auto">
            <a:xfrm>
              <a:off x="13200063" y="4117975"/>
              <a:ext cx="1046162" cy="1457325"/>
            </a:xfrm>
            <a:custGeom>
              <a:avLst/>
              <a:gdLst>
                <a:gd name="T0" fmla="*/ 204 w 204"/>
                <a:gd name="T1" fmla="*/ 202 h 284"/>
                <a:gd name="T2" fmla="*/ 204 w 204"/>
                <a:gd name="T3" fmla="*/ 268 h 284"/>
                <a:gd name="T4" fmla="*/ 188 w 204"/>
                <a:gd name="T5" fmla="*/ 284 h 284"/>
                <a:gd name="T6" fmla="*/ 17 w 204"/>
                <a:gd name="T7" fmla="*/ 284 h 284"/>
                <a:gd name="T8" fmla="*/ 1 w 204"/>
                <a:gd name="T9" fmla="*/ 268 h 284"/>
                <a:gd name="T10" fmla="*/ 0 w 204"/>
                <a:gd name="T11" fmla="*/ 56 h 284"/>
                <a:gd name="T12" fmla="*/ 62 w 204"/>
                <a:gd name="T13" fmla="*/ 0 h 284"/>
                <a:gd name="T14" fmla="*/ 62 w 204"/>
                <a:gd name="T15" fmla="*/ 40 h 284"/>
                <a:gd name="T16" fmla="*/ 46 w 204"/>
                <a:gd name="T17" fmla="*/ 56 h 284"/>
                <a:gd name="T18" fmla="*/ 20 w 204"/>
                <a:gd name="T19" fmla="*/ 5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84">
                  <a:moveTo>
                    <a:pt x="204" y="202"/>
                  </a:moveTo>
                  <a:cubicBezTo>
                    <a:pt x="204" y="268"/>
                    <a:pt x="204" y="268"/>
                    <a:pt x="204" y="268"/>
                  </a:cubicBezTo>
                  <a:cubicBezTo>
                    <a:pt x="204" y="276"/>
                    <a:pt x="197" y="284"/>
                    <a:pt x="188" y="284"/>
                  </a:cubicBezTo>
                  <a:cubicBezTo>
                    <a:pt x="17" y="284"/>
                    <a:pt x="17" y="284"/>
                    <a:pt x="17" y="284"/>
                  </a:cubicBezTo>
                  <a:cubicBezTo>
                    <a:pt x="8" y="284"/>
                    <a:pt x="1" y="276"/>
                    <a:pt x="1" y="268"/>
                  </a:cubicBezTo>
                  <a:cubicBezTo>
                    <a:pt x="0" y="56"/>
                    <a:pt x="0" y="56"/>
                    <a:pt x="0" y="56"/>
                  </a:cubicBezTo>
                  <a:cubicBezTo>
                    <a:pt x="62" y="0"/>
                    <a:pt x="62" y="0"/>
                    <a:pt x="62" y="0"/>
                  </a:cubicBezTo>
                  <a:cubicBezTo>
                    <a:pt x="62" y="40"/>
                    <a:pt x="62" y="40"/>
                    <a:pt x="62" y="40"/>
                  </a:cubicBezTo>
                  <a:cubicBezTo>
                    <a:pt x="62" y="49"/>
                    <a:pt x="54" y="56"/>
                    <a:pt x="46" y="56"/>
                  </a:cubicBezTo>
                  <a:cubicBezTo>
                    <a:pt x="20" y="56"/>
                    <a:pt x="20" y="56"/>
                    <a:pt x="20" y="56"/>
                  </a:cubicBezTo>
                </a:path>
              </a:pathLst>
            </a:cu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89"/>
            <p:cNvSpPr>
              <a:spLocks/>
            </p:cNvSpPr>
            <p:nvPr/>
          </p:nvSpPr>
          <p:spPr bwMode="auto">
            <a:xfrm>
              <a:off x="13579475" y="4117975"/>
              <a:ext cx="666750" cy="493713"/>
            </a:xfrm>
            <a:custGeom>
              <a:avLst/>
              <a:gdLst>
                <a:gd name="T0" fmla="*/ 0 w 130"/>
                <a:gd name="T1" fmla="*/ 0 h 96"/>
                <a:gd name="T2" fmla="*/ 114 w 130"/>
                <a:gd name="T3" fmla="*/ 0 h 96"/>
                <a:gd name="T4" fmla="*/ 130 w 130"/>
                <a:gd name="T5" fmla="*/ 16 h 96"/>
                <a:gd name="T6" fmla="*/ 130 w 130"/>
                <a:gd name="T7" fmla="*/ 96 h 96"/>
              </a:gdLst>
              <a:ahLst/>
              <a:cxnLst>
                <a:cxn ang="0">
                  <a:pos x="T0" y="T1"/>
                </a:cxn>
                <a:cxn ang="0">
                  <a:pos x="T2" y="T3"/>
                </a:cxn>
                <a:cxn ang="0">
                  <a:pos x="T4" y="T5"/>
                </a:cxn>
                <a:cxn ang="0">
                  <a:pos x="T6" y="T7"/>
                </a:cxn>
              </a:cxnLst>
              <a:rect l="0" t="0" r="r" b="b"/>
              <a:pathLst>
                <a:path w="130" h="96">
                  <a:moveTo>
                    <a:pt x="0" y="0"/>
                  </a:moveTo>
                  <a:cubicBezTo>
                    <a:pt x="114" y="0"/>
                    <a:pt x="114" y="0"/>
                    <a:pt x="114" y="0"/>
                  </a:cubicBezTo>
                  <a:cubicBezTo>
                    <a:pt x="123" y="0"/>
                    <a:pt x="130" y="7"/>
                    <a:pt x="130" y="16"/>
                  </a:cubicBezTo>
                  <a:cubicBezTo>
                    <a:pt x="130" y="96"/>
                    <a:pt x="130" y="96"/>
                    <a:pt x="130" y="96"/>
                  </a:cubicBezTo>
                </a:path>
              </a:pathLst>
            </a:custGeom>
            <a:noFill/>
            <a:ln w="19050"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AutoShape 2" descr="Image result for job fit"/>
          <p:cNvSpPr>
            <a:spLocks noChangeAspect="1" noChangeArrowheads="1"/>
          </p:cNvSpPr>
          <p:nvPr/>
        </p:nvSpPr>
        <p:spPr bwMode="auto">
          <a:xfrm>
            <a:off x="319142" y="-289237"/>
            <a:ext cx="609706" cy="6102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971" tIns="91486" rIns="182971" bIns="91486" numCol="1" anchor="t" anchorCtr="0" compatLnSpc="1">
            <a:prstTxWarp prst="textNoShape">
              <a:avLst/>
            </a:prstTxWarp>
          </a:bodyPr>
          <a:lstStyle/>
          <a:p>
            <a:endParaRPr lang="en-US"/>
          </a:p>
        </p:txBody>
      </p:sp>
      <p:sp>
        <p:nvSpPr>
          <p:cNvPr id="3" name="TextBox 2"/>
          <p:cNvSpPr txBox="1"/>
          <p:nvPr/>
        </p:nvSpPr>
        <p:spPr>
          <a:xfrm rot="20379950">
            <a:off x="5105494" y="8035264"/>
            <a:ext cx="5375547" cy="1538976"/>
          </a:xfrm>
          <a:prstGeom prst="rect">
            <a:avLst/>
          </a:prstGeom>
          <a:noFill/>
        </p:spPr>
        <p:txBody>
          <a:bodyPr wrap="square" lIns="182971" tIns="91486" rIns="182971" bIns="91486" rtlCol="0">
            <a:spAutoFit/>
          </a:bodyPr>
          <a:lstStyle/>
          <a:p>
            <a:pPr algn="ctr"/>
            <a:r>
              <a:rPr lang="en-US" sz="4400" dirty="0">
                <a:solidFill>
                  <a:schemeClr val="bg1"/>
                </a:solidFill>
                <a:latin typeface="Bradley Hand ITC" panose="03070402050302030203" pitchFamily="66" charset="0"/>
              </a:rPr>
              <a:t>Predictor of employee engagement</a:t>
            </a:r>
          </a:p>
        </p:txBody>
      </p:sp>
      <p:pic>
        <p:nvPicPr>
          <p:cNvPr id="10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28660" flipH="1">
            <a:off x="8794395" y="6419568"/>
            <a:ext cx="1754291" cy="187263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57459" y="9516726"/>
            <a:ext cx="10782242" cy="830997"/>
          </a:xfrm>
          <a:prstGeom prst="rect">
            <a:avLst/>
          </a:prstGeom>
          <a:noFill/>
        </p:spPr>
        <p:txBody>
          <a:bodyPr wrap="square" rtlCol="0">
            <a:spAutoFit/>
          </a:bodyPr>
          <a:lstStyle/>
          <a:p>
            <a:r>
              <a:rPr lang="en-US" sz="1600" i="1" dirty="0">
                <a:solidFill>
                  <a:schemeClr val="bg1"/>
                </a:solidFill>
              </a:rPr>
              <a:t>* includes digital voice and video capture</a:t>
            </a:r>
          </a:p>
          <a:p>
            <a:r>
              <a:rPr lang="en-US" sz="1600" i="1" dirty="0">
                <a:solidFill>
                  <a:schemeClr val="bg1"/>
                </a:solidFill>
              </a:rPr>
              <a:t>** includes fluency, proficiency, comprehension, critical thinking, active listening</a:t>
            </a:r>
          </a:p>
          <a:p>
            <a:r>
              <a:rPr lang="en-US" sz="1600" i="1" dirty="0">
                <a:solidFill>
                  <a:schemeClr val="bg1"/>
                </a:solidFill>
              </a:rPr>
              <a:t>*** includes math, typing, data entry, custom quizzes, EEOC survey, custom survey, custom qualifier assessment</a:t>
            </a:r>
          </a:p>
        </p:txBody>
      </p:sp>
    </p:spTree>
    <p:extLst>
      <p:ext uri="{BB962C8B-B14F-4D97-AF65-F5344CB8AC3E}">
        <p14:creationId xmlns:p14="http://schemas.microsoft.com/office/powerpoint/2010/main" val="275043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5EE2F93-A95E-264D-A825-ED3E3B5D31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1238" r="768" b="18762"/>
          <a:stretch/>
        </p:blipFill>
        <p:spPr>
          <a:xfrm>
            <a:off x="-8290" y="1657972"/>
            <a:ext cx="18307755" cy="7221707"/>
          </a:xfrm>
          <a:prstGeom prst="rect">
            <a:avLst/>
          </a:prstGeom>
        </p:spPr>
      </p:pic>
      <p:sp>
        <p:nvSpPr>
          <p:cNvPr id="27" name="Rectangle 26">
            <a:extLst>
              <a:ext uri="{FF2B5EF4-FFF2-40B4-BE49-F238E27FC236}">
                <a16:creationId xmlns:a16="http://schemas.microsoft.com/office/drawing/2014/main" xmlns="" id="{B9284AAE-CC57-2646-A5C4-7F5E04D81273}"/>
              </a:ext>
            </a:extLst>
          </p:cNvPr>
          <p:cNvSpPr/>
          <p:nvPr/>
        </p:nvSpPr>
        <p:spPr>
          <a:xfrm>
            <a:off x="-8290" y="1657973"/>
            <a:ext cx="18307756" cy="2259390"/>
          </a:xfrm>
          <a:prstGeom prst="rect">
            <a:avLst/>
          </a:prstGeom>
          <a:solidFill>
            <a:schemeClr val="tx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37801B21-E753-034A-80CE-9FDF4A2FDAB6}"/>
              </a:ext>
            </a:extLst>
          </p:cNvPr>
          <p:cNvSpPr/>
          <p:nvPr/>
        </p:nvSpPr>
        <p:spPr>
          <a:xfrm>
            <a:off x="2445658" y="2394461"/>
            <a:ext cx="8969828" cy="845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422" tIns="60732" rIns="121422" bIns="60732" rtlCol="0" anchor="ctr"/>
          <a:lstStyle/>
          <a:p>
            <a:pPr>
              <a:lnSpc>
                <a:spcPct val="90000"/>
              </a:lnSpc>
            </a:pPr>
            <a:r>
              <a:rPr lang="en-US" sz="2800" b="1" dirty="0">
                <a:solidFill>
                  <a:prstClr val="white"/>
                </a:solidFill>
              </a:rPr>
              <a:t>Value of AI-Infused Talent Acquisition</a:t>
            </a:r>
          </a:p>
        </p:txBody>
      </p:sp>
      <p:cxnSp>
        <p:nvCxnSpPr>
          <p:cNvPr id="33" name="Straight Connector 32">
            <a:extLst>
              <a:ext uri="{FF2B5EF4-FFF2-40B4-BE49-F238E27FC236}">
                <a16:creationId xmlns:a16="http://schemas.microsoft.com/office/drawing/2014/main" xmlns="" id="{180605BA-7D77-1E48-8D33-C4A50501264F}"/>
              </a:ext>
            </a:extLst>
          </p:cNvPr>
          <p:cNvCxnSpPr/>
          <p:nvPr/>
        </p:nvCxnSpPr>
        <p:spPr>
          <a:xfrm>
            <a:off x="0" y="3917363"/>
            <a:ext cx="182994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 Placeholder 1">
            <a:extLst>
              <a:ext uri="{FF2B5EF4-FFF2-40B4-BE49-F238E27FC236}">
                <a16:creationId xmlns:a16="http://schemas.microsoft.com/office/drawing/2014/main" xmlns="" id="{FFAEE5B7-9AF4-3745-A04F-4051B8CA69BD}"/>
              </a:ext>
            </a:extLst>
          </p:cNvPr>
          <p:cNvSpPr txBox="1">
            <a:spLocks/>
          </p:cNvSpPr>
          <p:nvPr/>
        </p:nvSpPr>
        <p:spPr bwMode="auto">
          <a:xfrm>
            <a:off x="9339835" y="6382820"/>
            <a:ext cx="4223657" cy="123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5" lvl="1" indent="0" algn="ctr">
              <a:buNone/>
            </a:pPr>
            <a:r>
              <a:rPr lang="en-US" dirty="0">
                <a:solidFill>
                  <a:schemeClr val="bg1"/>
                </a:solidFill>
              </a:rPr>
              <a:t>Increase in </a:t>
            </a:r>
            <a:br>
              <a:rPr lang="en-US" dirty="0">
                <a:solidFill>
                  <a:schemeClr val="bg1"/>
                </a:solidFill>
              </a:rPr>
            </a:br>
            <a:r>
              <a:rPr lang="en-US" dirty="0">
                <a:solidFill>
                  <a:schemeClr val="bg1"/>
                </a:solidFill>
              </a:rPr>
              <a:t>First Call Resolution</a:t>
            </a:r>
          </a:p>
        </p:txBody>
      </p:sp>
      <p:sp>
        <p:nvSpPr>
          <p:cNvPr id="2" name="Slide Number Placeholder 1"/>
          <p:cNvSpPr>
            <a:spLocks noGrp="1"/>
          </p:cNvSpPr>
          <p:nvPr>
            <p:ph type="sldNum" sz="quarter" idx="11"/>
          </p:nvPr>
        </p:nvSpPr>
        <p:spPr/>
        <p:txBody>
          <a:bodyPr/>
          <a:lstStyle/>
          <a:p>
            <a:pPr>
              <a:defRPr/>
            </a:pPr>
            <a:fld id="{162E4A84-A8F2-424A-AAF2-679D4EB18637}" type="slidenum">
              <a:rPr lang="en-US" smtClean="0">
                <a:solidFill>
                  <a:srgbClr val="404041"/>
                </a:solidFill>
              </a:rPr>
              <a:pPr>
                <a:defRPr/>
              </a:pPr>
              <a:t>14</a:t>
            </a:fld>
            <a:endParaRPr lang="en-US" dirty="0">
              <a:solidFill>
                <a:srgbClr val="404041"/>
              </a:solidFill>
            </a:endParaRPr>
          </a:p>
        </p:txBody>
      </p:sp>
      <p:pic>
        <p:nvPicPr>
          <p:cNvPr id="45" name="Picture 44">
            <a:extLst>
              <a:ext uri="{FF2B5EF4-FFF2-40B4-BE49-F238E27FC236}">
                <a16:creationId xmlns:a16="http://schemas.microsoft.com/office/drawing/2014/main" xmlns="" id="{A64C97B4-A510-4245-B06C-13A81011AE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135" y="2017697"/>
            <a:ext cx="1506478" cy="1491414"/>
          </a:xfrm>
          <a:prstGeom prst="rect">
            <a:avLst/>
          </a:prstGeom>
        </p:spPr>
      </p:pic>
      <p:grpSp>
        <p:nvGrpSpPr>
          <p:cNvPr id="38" name="Group 37">
            <a:extLst>
              <a:ext uri="{FF2B5EF4-FFF2-40B4-BE49-F238E27FC236}">
                <a16:creationId xmlns:a16="http://schemas.microsoft.com/office/drawing/2014/main" xmlns="" id="{ED5B2737-195A-EE45-B50C-2201BF282CD0}"/>
              </a:ext>
            </a:extLst>
          </p:cNvPr>
          <p:cNvGrpSpPr/>
          <p:nvPr/>
        </p:nvGrpSpPr>
        <p:grpSpPr>
          <a:xfrm>
            <a:off x="4559034" y="3917362"/>
            <a:ext cx="9152967" cy="4869544"/>
            <a:chOff x="4551095" y="2506133"/>
            <a:chExt cx="9152967" cy="6079067"/>
          </a:xfrm>
        </p:grpSpPr>
        <p:cxnSp>
          <p:nvCxnSpPr>
            <p:cNvPr id="39" name="Straight Connector 38">
              <a:extLst>
                <a:ext uri="{FF2B5EF4-FFF2-40B4-BE49-F238E27FC236}">
                  <a16:creationId xmlns:a16="http://schemas.microsoft.com/office/drawing/2014/main" xmlns="" id="{AF3E9949-8A02-C048-A7A7-382BA4F8F0C6}"/>
                </a:ext>
              </a:extLst>
            </p:cNvPr>
            <p:cNvCxnSpPr>
              <a:cxnSpLocks/>
            </p:cNvCxnSpPr>
            <p:nvPr/>
          </p:nvCxnSpPr>
          <p:spPr>
            <a:xfrm>
              <a:off x="4551095" y="2506133"/>
              <a:ext cx="0" cy="607906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D29AFC78-4FB0-9B4E-83B4-960056734C09}"/>
                </a:ext>
              </a:extLst>
            </p:cNvPr>
            <p:cNvCxnSpPr>
              <a:cxnSpLocks/>
            </p:cNvCxnSpPr>
            <p:nvPr/>
          </p:nvCxnSpPr>
          <p:spPr>
            <a:xfrm>
              <a:off x="13704062" y="2506133"/>
              <a:ext cx="0" cy="607906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48F10788-C89A-5B4C-9D82-228C5C0DAF34}"/>
                </a:ext>
              </a:extLst>
            </p:cNvPr>
            <p:cNvCxnSpPr>
              <a:cxnSpLocks/>
            </p:cNvCxnSpPr>
            <p:nvPr/>
          </p:nvCxnSpPr>
          <p:spPr>
            <a:xfrm>
              <a:off x="9149992" y="2506133"/>
              <a:ext cx="0" cy="607906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2" name="Text Placeholder 1">
            <a:extLst>
              <a:ext uri="{FF2B5EF4-FFF2-40B4-BE49-F238E27FC236}">
                <a16:creationId xmlns:a16="http://schemas.microsoft.com/office/drawing/2014/main" xmlns="" id="{F5895FE8-9167-0141-B730-EFC73331787E}"/>
              </a:ext>
            </a:extLst>
          </p:cNvPr>
          <p:cNvSpPr txBox="1">
            <a:spLocks/>
          </p:cNvSpPr>
          <p:nvPr/>
        </p:nvSpPr>
        <p:spPr bwMode="auto">
          <a:xfrm>
            <a:off x="13847365" y="6416849"/>
            <a:ext cx="4223657" cy="10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5" lvl="1" indent="0" algn="ctr">
              <a:buNone/>
            </a:pPr>
            <a:r>
              <a:rPr lang="en-US" dirty="0">
                <a:solidFill>
                  <a:schemeClr val="bg1"/>
                </a:solidFill>
              </a:rPr>
              <a:t>Reduction in</a:t>
            </a:r>
            <a:br>
              <a:rPr lang="en-US" dirty="0">
                <a:solidFill>
                  <a:schemeClr val="bg1"/>
                </a:solidFill>
              </a:rPr>
            </a:br>
            <a:r>
              <a:rPr lang="en-US" dirty="0">
                <a:solidFill>
                  <a:schemeClr val="bg1"/>
                </a:solidFill>
              </a:rPr>
              <a:t>Transfer Rate</a:t>
            </a:r>
          </a:p>
        </p:txBody>
      </p:sp>
      <p:sp>
        <p:nvSpPr>
          <p:cNvPr id="43" name="Text Placeholder 1">
            <a:extLst>
              <a:ext uri="{FF2B5EF4-FFF2-40B4-BE49-F238E27FC236}">
                <a16:creationId xmlns:a16="http://schemas.microsoft.com/office/drawing/2014/main" xmlns="" id="{9C5BB47F-8CA3-514C-B174-E73A63326AEB}"/>
              </a:ext>
            </a:extLst>
          </p:cNvPr>
          <p:cNvSpPr txBox="1">
            <a:spLocks/>
          </p:cNvSpPr>
          <p:nvPr/>
        </p:nvSpPr>
        <p:spPr bwMode="auto">
          <a:xfrm>
            <a:off x="229916" y="6365736"/>
            <a:ext cx="4223657" cy="10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5" lvl="1" indent="0" algn="ctr">
              <a:buNone/>
            </a:pPr>
            <a:r>
              <a:rPr lang="en-US" dirty="0">
                <a:solidFill>
                  <a:schemeClr val="bg1"/>
                </a:solidFill>
              </a:rPr>
              <a:t>Reduction in Time-to-Fill </a:t>
            </a:r>
            <a:br>
              <a:rPr lang="en-US" dirty="0">
                <a:solidFill>
                  <a:schemeClr val="bg1"/>
                </a:solidFill>
              </a:rPr>
            </a:br>
            <a:r>
              <a:rPr lang="en-US" dirty="0">
                <a:solidFill>
                  <a:schemeClr val="bg1"/>
                </a:solidFill>
              </a:rPr>
              <a:t>Open Positions</a:t>
            </a:r>
          </a:p>
        </p:txBody>
      </p:sp>
      <p:sp>
        <p:nvSpPr>
          <p:cNvPr id="47" name="Text Placeholder 1">
            <a:extLst>
              <a:ext uri="{FF2B5EF4-FFF2-40B4-BE49-F238E27FC236}">
                <a16:creationId xmlns:a16="http://schemas.microsoft.com/office/drawing/2014/main" xmlns="" id="{3538EB4D-7B19-2141-9FF1-D4DFEFBF0030}"/>
              </a:ext>
            </a:extLst>
          </p:cNvPr>
          <p:cNvSpPr txBox="1">
            <a:spLocks/>
          </p:cNvSpPr>
          <p:nvPr/>
        </p:nvSpPr>
        <p:spPr bwMode="auto">
          <a:xfrm>
            <a:off x="4785546" y="6370429"/>
            <a:ext cx="4223657" cy="10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5" lvl="1" indent="0" algn="ctr">
              <a:buNone/>
            </a:pPr>
            <a:r>
              <a:rPr lang="en-US" dirty="0">
                <a:solidFill>
                  <a:schemeClr val="bg1"/>
                </a:solidFill>
              </a:rPr>
              <a:t>Improvement in Retention</a:t>
            </a:r>
          </a:p>
        </p:txBody>
      </p:sp>
      <p:sp>
        <p:nvSpPr>
          <p:cNvPr id="3" name="TextBox 2"/>
          <p:cNvSpPr txBox="1"/>
          <p:nvPr/>
        </p:nvSpPr>
        <p:spPr>
          <a:xfrm>
            <a:off x="1433694" y="5129550"/>
            <a:ext cx="1816100" cy="2308324"/>
          </a:xfrm>
          <a:prstGeom prst="rect">
            <a:avLst/>
          </a:prstGeom>
          <a:noFill/>
        </p:spPr>
        <p:txBody>
          <a:bodyPr wrap="square" rtlCol="0">
            <a:spAutoFit/>
          </a:bodyPr>
          <a:lstStyle/>
          <a:p>
            <a:r>
              <a:rPr lang="en-US" sz="7200" dirty="0">
                <a:solidFill>
                  <a:schemeClr val="accent1"/>
                </a:solidFill>
              </a:rPr>
              <a:t>84</a:t>
            </a:r>
            <a:r>
              <a:rPr lang="en-US" sz="5400" dirty="0">
                <a:solidFill>
                  <a:schemeClr val="accent1"/>
                </a:solidFill>
              </a:rPr>
              <a:t>%</a:t>
            </a:r>
          </a:p>
          <a:p>
            <a:endParaRPr lang="en-US" sz="7200" dirty="0"/>
          </a:p>
        </p:txBody>
      </p:sp>
      <p:sp>
        <p:nvSpPr>
          <p:cNvPr id="4" name="TextBox 3"/>
          <p:cNvSpPr txBox="1"/>
          <p:nvPr/>
        </p:nvSpPr>
        <p:spPr>
          <a:xfrm>
            <a:off x="5996486" y="5129550"/>
            <a:ext cx="1868172" cy="1200329"/>
          </a:xfrm>
          <a:prstGeom prst="rect">
            <a:avLst/>
          </a:prstGeom>
          <a:noFill/>
        </p:spPr>
        <p:txBody>
          <a:bodyPr wrap="square" rtlCol="0">
            <a:spAutoFit/>
          </a:bodyPr>
          <a:lstStyle/>
          <a:p>
            <a:r>
              <a:rPr lang="en-US" sz="7200" dirty="0">
                <a:solidFill>
                  <a:schemeClr val="accent4"/>
                </a:solidFill>
              </a:rPr>
              <a:t>60</a:t>
            </a:r>
            <a:r>
              <a:rPr lang="en-US" sz="5400" dirty="0">
                <a:solidFill>
                  <a:schemeClr val="accent4"/>
                </a:solidFill>
              </a:rPr>
              <a:t>%</a:t>
            </a:r>
            <a:endParaRPr lang="en-US" sz="7200" dirty="0"/>
          </a:p>
        </p:txBody>
      </p:sp>
      <p:sp>
        <p:nvSpPr>
          <p:cNvPr id="5" name="TextBox 4"/>
          <p:cNvSpPr txBox="1"/>
          <p:nvPr/>
        </p:nvSpPr>
        <p:spPr>
          <a:xfrm>
            <a:off x="10518885" y="5129550"/>
            <a:ext cx="1865556" cy="1200329"/>
          </a:xfrm>
          <a:prstGeom prst="rect">
            <a:avLst/>
          </a:prstGeom>
          <a:noFill/>
        </p:spPr>
        <p:txBody>
          <a:bodyPr wrap="square" rtlCol="0">
            <a:spAutoFit/>
          </a:bodyPr>
          <a:lstStyle/>
          <a:p>
            <a:r>
              <a:rPr lang="en-US" sz="7200" dirty="0">
                <a:solidFill>
                  <a:schemeClr val="accent1"/>
                </a:solidFill>
              </a:rPr>
              <a:t>56</a:t>
            </a:r>
            <a:r>
              <a:rPr lang="en-US" sz="5400" dirty="0">
                <a:solidFill>
                  <a:schemeClr val="accent1"/>
                </a:solidFill>
              </a:rPr>
              <a:t>%</a:t>
            </a:r>
            <a:endParaRPr lang="en-US" sz="7200" dirty="0"/>
          </a:p>
        </p:txBody>
      </p:sp>
      <p:sp>
        <p:nvSpPr>
          <p:cNvPr id="6" name="TextBox 5"/>
          <p:cNvSpPr txBox="1"/>
          <p:nvPr/>
        </p:nvSpPr>
        <p:spPr>
          <a:xfrm>
            <a:off x="15039562" y="5129550"/>
            <a:ext cx="1854200" cy="1200329"/>
          </a:xfrm>
          <a:prstGeom prst="rect">
            <a:avLst/>
          </a:prstGeom>
          <a:noFill/>
        </p:spPr>
        <p:txBody>
          <a:bodyPr wrap="square" rtlCol="0">
            <a:spAutoFit/>
          </a:bodyPr>
          <a:lstStyle/>
          <a:p>
            <a:r>
              <a:rPr lang="en-US" sz="7200" dirty="0">
                <a:solidFill>
                  <a:schemeClr val="accent4"/>
                </a:solidFill>
              </a:rPr>
              <a:t>34</a:t>
            </a:r>
            <a:r>
              <a:rPr lang="en-US" sz="5400" dirty="0">
                <a:solidFill>
                  <a:schemeClr val="accent4"/>
                </a:solidFill>
              </a:rPr>
              <a:t>%</a:t>
            </a:r>
            <a:endParaRPr lang="en-US" sz="7200" dirty="0"/>
          </a:p>
        </p:txBody>
      </p:sp>
      <p:sp>
        <p:nvSpPr>
          <p:cNvPr id="31" name="Title 16"/>
          <p:cNvSpPr txBox="1">
            <a:spLocks/>
          </p:cNvSpPr>
          <p:nvPr/>
        </p:nvSpPr>
        <p:spPr bwMode="auto">
          <a:xfrm>
            <a:off x="434540" y="415707"/>
            <a:ext cx="7391752"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a:bodyPr>
          <a:lstStyle>
            <a:lvl1pPr marL="0" indent="119129" algn="l" rtl="0" eaLnBrk="0" fontAlgn="base" hangingPunct="0">
              <a:spcBef>
                <a:spcPct val="0"/>
              </a:spcBef>
              <a:spcAft>
                <a:spcPct val="0"/>
              </a:spcAft>
              <a:defRPr sz="3378" b="0" kern="1200" cap="none" baseline="0">
                <a:solidFill>
                  <a:schemeClr val="tx1">
                    <a:lumMod val="95000"/>
                    <a:lumOff val="5000"/>
                  </a:schemeClr>
                </a:solidFill>
                <a:latin typeface="Arial" panose="020B0604020202020204" pitchFamily="34" charset="0"/>
                <a:ea typeface="+mj-ea"/>
                <a:cs typeface="Arial" panose="020B0604020202020204" pitchFamily="34" charset="0"/>
              </a:defRPr>
            </a:lvl1pPr>
            <a:lvl2pPr marL="112751" indent="125510" algn="l" rtl="0" eaLnBrk="0" fontAlgn="base" hangingPunct="0">
              <a:spcBef>
                <a:spcPct val="0"/>
              </a:spcBef>
              <a:spcAft>
                <a:spcPct val="0"/>
              </a:spcAft>
              <a:defRPr sz="3228">
                <a:solidFill>
                  <a:schemeClr val="bg1"/>
                </a:solidFill>
                <a:latin typeface="Arial" pitchFamily="34" charset="0"/>
              </a:defRPr>
            </a:lvl2pPr>
            <a:lvl3pPr marL="112751" indent="125510" algn="l" rtl="0" eaLnBrk="0" fontAlgn="base" hangingPunct="0">
              <a:spcBef>
                <a:spcPct val="0"/>
              </a:spcBef>
              <a:spcAft>
                <a:spcPct val="0"/>
              </a:spcAft>
              <a:defRPr sz="3228">
                <a:solidFill>
                  <a:schemeClr val="bg1"/>
                </a:solidFill>
                <a:latin typeface="Arial" pitchFamily="34" charset="0"/>
              </a:defRPr>
            </a:lvl3pPr>
            <a:lvl4pPr marL="112751" indent="125510" algn="l" rtl="0" eaLnBrk="0" fontAlgn="base" hangingPunct="0">
              <a:spcBef>
                <a:spcPct val="0"/>
              </a:spcBef>
              <a:spcAft>
                <a:spcPct val="0"/>
              </a:spcAft>
              <a:defRPr sz="3228">
                <a:solidFill>
                  <a:schemeClr val="bg1"/>
                </a:solidFill>
                <a:latin typeface="Arial" pitchFamily="34" charset="0"/>
              </a:defRPr>
            </a:lvl4pPr>
            <a:lvl5pPr marL="112751" indent="125510" algn="l" rtl="0" eaLnBrk="0" fontAlgn="base" hangingPunct="0">
              <a:spcBef>
                <a:spcPct val="0"/>
              </a:spcBef>
              <a:spcAft>
                <a:spcPct val="0"/>
              </a:spcAft>
              <a:defRPr sz="3228">
                <a:solidFill>
                  <a:schemeClr val="bg1"/>
                </a:solidFill>
                <a:latin typeface="Arial" pitchFamily="34" charset="0"/>
              </a:defRPr>
            </a:lvl5pPr>
            <a:lvl6pPr marL="612398" algn="l" rtl="0" fontAlgn="base">
              <a:spcBef>
                <a:spcPct val="0"/>
              </a:spcBef>
              <a:spcAft>
                <a:spcPct val="0"/>
              </a:spcAft>
              <a:defRPr sz="2703" b="1">
                <a:solidFill>
                  <a:schemeClr val="tx1"/>
                </a:solidFill>
                <a:latin typeface="Arial" pitchFamily="34" charset="0"/>
              </a:defRPr>
            </a:lvl6pPr>
            <a:lvl7pPr marL="1224779" algn="l" rtl="0" fontAlgn="base">
              <a:spcBef>
                <a:spcPct val="0"/>
              </a:spcBef>
              <a:spcAft>
                <a:spcPct val="0"/>
              </a:spcAft>
              <a:defRPr sz="2703" b="1">
                <a:solidFill>
                  <a:schemeClr val="tx1"/>
                </a:solidFill>
                <a:latin typeface="Arial" pitchFamily="34" charset="0"/>
              </a:defRPr>
            </a:lvl7pPr>
            <a:lvl8pPr marL="1837165" algn="l" rtl="0" fontAlgn="base">
              <a:spcBef>
                <a:spcPct val="0"/>
              </a:spcBef>
              <a:spcAft>
                <a:spcPct val="0"/>
              </a:spcAft>
              <a:defRPr sz="2703" b="1">
                <a:solidFill>
                  <a:schemeClr val="tx1"/>
                </a:solidFill>
                <a:latin typeface="Arial" pitchFamily="34" charset="0"/>
              </a:defRPr>
            </a:lvl8pPr>
            <a:lvl9pPr marL="2449563" algn="l" rtl="0" fontAlgn="base">
              <a:spcBef>
                <a:spcPct val="0"/>
              </a:spcBef>
              <a:spcAft>
                <a:spcPct val="0"/>
              </a:spcAft>
              <a:defRPr sz="2703" b="1">
                <a:solidFill>
                  <a:schemeClr val="tx1"/>
                </a:solidFill>
                <a:latin typeface="Arial" pitchFamily="34" charset="0"/>
              </a:defRPr>
            </a:lvl9pPr>
          </a:lstStyle>
          <a:p>
            <a:r>
              <a:rPr lang="en-US" dirty="0"/>
              <a:t>AI-Infused Talent Acquisition</a:t>
            </a:r>
            <a:endParaRPr lang="en-US" dirty="0">
              <a:solidFill>
                <a:schemeClr val="accent1"/>
              </a:solidFill>
            </a:endParaRPr>
          </a:p>
        </p:txBody>
      </p:sp>
    </p:spTree>
    <p:extLst>
      <p:ext uri="{BB962C8B-B14F-4D97-AF65-F5344CB8AC3E}">
        <p14:creationId xmlns:p14="http://schemas.microsoft.com/office/powerpoint/2010/main" val="388783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5EE2F93-A95E-264D-A825-ED3E3B5D31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1238" r="768" b="18762"/>
          <a:stretch/>
        </p:blipFill>
        <p:spPr>
          <a:xfrm>
            <a:off x="-8290" y="1657972"/>
            <a:ext cx="18307755" cy="7221707"/>
          </a:xfrm>
          <a:prstGeom prst="rect">
            <a:avLst/>
          </a:prstGeom>
        </p:spPr>
      </p:pic>
      <p:sp>
        <p:nvSpPr>
          <p:cNvPr id="27" name="Rectangle 26">
            <a:extLst>
              <a:ext uri="{FF2B5EF4-FFF2-40B4-BE49-F238E27FC236}">
                <a16:creationId xmlns:a16="http://schemas.microsoft.com/office/drawing/2014/main" xmlns="" id="{B9284AAE-CC57-2646-A5C4-7F5E04D81273}"/>
              </a:ext>
            </a:extLst>
          </p:cNvPr>
          <p:cNvSpPr/>
          <p:nvPr/>
        </p:nvSpPr>
        <p:spPr>
          <a:xfrm>
            <a:off x="-8290" y="1657973"/>
            <a:ext cx="18307756" cy="2259390"/>
          </a:xfrm>
          <a:prstGeom prst="rect">
            <a:avLst/>
          </a:prstGeom>
          <a:solidFill>
            <a:schemeClr val="tx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37801B21-E753-034A-80CE-9FDF4A2FDAB6}"/>
              </a:ext>
            </a:extLst>
          </p:cNvPr>
          <p:cNvSpPr/>
          <p:nvPr/>
        </p:nvSpPr>
        <p:spPr>
          <a:xfrm>
            <a:off x="2445658" y="2394461"/>
            <a:ext cx="8969828" cy="845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422" tIns="60732" rIns="121422" bIns="60732" rtlCol="0" anchor="ctr"/>
          <a:lstStyle/>
          <a:p>
            <a:pPr>
              <a:lnSpc>
                <a:spcPct val="90000"/>
              </a:lnSpc>
            </a:pPr>
            <a:r>
              <a:rPr lang="en-US" sz="2800" b="1" dirty="0">
                <a:solidFill>
                  <a:prstClr val="white"/>
                </a:solidFill>
              </a:rPr>
              <a:t>Value of Forecasting With AI</a:t>
            </a:r>
          </a:p>
        </p:txBody>
      </p:sp>
      <p:cxnSp>
        <p:nvCxnSpPr>
          <p:cNvPr id="33" name="Straight Connector 32">
            <a:extLst>
              <a:ext uri="{FF2B5EF4-FFF2-40B4-BE49-F238E27FC236}">
                <a16:creationId xmlns:a16="http://schemas.microsoft.com/office/drawing/2014/main" xmlns="" id="{180605BA-7D77-1E48-8D33-C4A50501264F}"/>
              </a:ext>
            </a:extLst>
          </p:cNvPr>
          <p:cNvCxnSpPr/>
          <p:nvPr/>
        </p:nvCxnSpPr>
        <p:spPr>
          <a:xfrm>
            <a:off x="0" y="3917363"/>
            <a:ext cx="182994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 Placeholder 1">
            <a:extLst>
              <a:ext uri="{FF2B5EF4-FFF2-40B4-BE49-F238E27FC236}">
                <a16:creationId xmlns:a16="http://schemas.microsoft.com/office/drawing/2014/main" xmlns="" id="{FFAEE5B7-9AF4-3745-A04F-4051B8CA69BD}"/>
              </a:ext>
            </a:extLst>
          </p:cNvPr>
          <p:cNvSpPr txBox="1">
            <a:spLocks/>
          </p:cNvSpPr>
          <p:nvPr/>
        </p:nvSpPr>
        <p:spPr bwMode="auto">
          <a:xfrm>
            <a:off x="9339835" y="6382820"/>
            <a:ext cx="4223657" cy="123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5" lvl="1" indent="0" algn="ctr">
              <a:buNone/>
            </a:pPr>
            <a:r>
              <a:rPr lang="en-US" dirty="0">
                <a:solidFill>
                  <a:schemeClr val="bg1"/>
                </a:solidFill>
              </a:rPr>
              <a:t>Increased accuracy of staffing plan</a:t>
            </a:r>
          </a:p>
        </p:txBody>
      </p:sp>
      <p:sp>
        <p:nvSpPr>
          <p:cNvPr id="2" name="Slide Number Placeholder 1"/>
          <p:cNvSpPr>
            <a:spLocks noGrp="1"/>
          </p:cNvSpPr>
          <p:nvPr>
            <p:ph type="sldNum" sz="quarter" idx="11"/>
          </p:nvPr>
        </p:nvSpPr>
        <p:spPr/>
        <p:txBody>
          <a:bodyPr/>
          <a:lstStyle/>
          <a:p>
            <a:pPr>
              <a:defRPr/>
            </a:pPr>
            <a:fld id="{162E4A84-A8F2-424A-AAF2-679D4EB18637}" type="slidenum">
              <a:rPr lang="en-US" smtClean="0">
                <a:solidFill>
                  <a:srgbClr val="404041"/>
                </a:solidFill>
              </a:rPr>
              <a:pPr>
                <a:defRPr/>
              </a:pPr>
              <a:t>15</a:t>
            </a:fld>
            <a:endParaRPr lang="en-US" dirty="0">
              <a:solidFill>
                <a:srgbClr val="404041"/>
              </a:solidFill>
            </a:endParaRPr>
          </a:p>
        </p:txBody>
      </p:sp>
      <p:sp>
        <p:nvSpPr>
          <p:cNvPr id="17" name="Title 16"/>
          <p:cNvSpPr>
            <a:spLocks noGrp="1"/>
          </p:cNvSpPr>
          <p:nvPr>
            <p:ph type="title"/>
          </p:nvPr>
        </p:nvSpPr>
        <p:spPr>
          <a:xfrm>
            <a:off x="710135" y="380405"/>
            <a:ext cx="7391752" cy="874021"/>
          </a:xfrm>
        </p:spPr>
        <p:txBody>
          <a:bodyPr>
            <a:normAutofit/>
          </a:bodyPr>
          <a:lstStyle/>
          <a:p>
            <a:r>
              <a:rPr lang="en-US" dirty="0"/>
              <a:t>Forecasting with Artificial Intelligence</a:t>
            </a:r>
            <a:endParaRPr lang="en-US" dirty="0">
              <a:solidFill>
                <a:schemeClr val="accent1"/>
              </a:solidFill>
            </a:endParaRPr>
          </a:p>
        </p:txBody>
      </p:sp>
      <p:pic>
        <p:nvPicPr>
          <p:cNvPr id="45" name="Picture 44">
            <a:extLst>
              <a:ext uri="{FF2B5EF4-FFF2-40B4-BE49-F238E27FC236}">
                <a16:creationId xmlns:a16="http://schemas.microsoft.com/office/drawing/2014/main" xmlns="" id="{A64C97B4-A510-4245-B06C-13A81011AE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135" y="2017697"/>
            <a:ext cx="1506478" cy="1491414"/>
          </a:xfrm>
          <a:prstGeom prst="rect">
            <a:avLst/>
          </a:prstGeom>
        </p:spPr>
      </p:pic>
      <p:grpSp>
        <p:nvGrpSpPr>
          <p:cNvPr id="38" name="Group 37">
            <a:extLst>
              <a:ext uri="{FF2B5EF4-FFF2-40B4-BE49-F238E27FC236}">
                <a16:creationId xmlns:a16="http://schemas.microsoft.com/office/drawing/2014/main" xmlns="" id="{ED5B2737-195A-EE45-B50C-2201BF282CD0}"/>
              </a:ext>
            </a:extLst>
          </p:cNvPr>
          <p:cNvGrpSpPr/>
          <p:nvPr/>
        </p:nvGrpSpPr>
        <p:grpSpPr>
          <a:xfrm>
            <a:off x="4559034" y="3917362"/>
            <a:ext cx="9152967" cy="4869544"/>
            <a:chOff x="4551095" y="2506133"/>
            <a:chExt cx="9152967" cy="6079067"/>
          </a:xfrm>
        </p:grpSpPr>
        <p:cxnSp>
          <p:nvCxnSpPr>
            <p:cNvPr id="39" name="Straight Connector 38">
              <a:extLst>
                <a:ext uri="{FF2B5EF4-FFF2-40B4-BE49-F238E27FC236}">
                  <a16:creationId xmlns:a16="http://schemas.microsoft.com/office/drawing/2014/main" xmlns="" id="{AF3E9949-8A02-C048-A7A7-382BA4F8F0C6}"/>
                </a:ext>
              </a:extLst>
            </p:cNvPr>
            <p:cNvCxnSpPr>
              <a:cxnSpLocks/>
            </p:cNvCxnSpPr>
            <p:nvPr/>
          </p:nvCxnSpPr>
          <p:spPr>
            <a:xfrm>
              <a:off x="4551095" y="2506133"/>
              <a:ext cx="0" cy="607906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D29AFC78-4FB0-9B4E-83B4-960056734C09}"/>
                </a:ext>
              </a:extLst>
            </p:cNvPr>
            <p:cNvCxnSpPr>
              <a:cxnSpLocks/>
            </p:cNvCxnSpPr>
            <p:nvPr/>
          </p:nvCxnSpPr>
          <p:spPr>
            <a:xfrm>
              <a:off x="13704062" y="2506133"/>
              <a:ext cx="0" cy="607906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48F10788-C89A-5B4C-9D82-228C5C0DAF34}"/>
                </a:ext>
              </a:extLst>
            </p:cNvPr>
            <p:cNvCxnSpPr>
              <a:cxnSpLocks/>
            </p:cNvCxnSpPr>
            <p:nvPr/>
          </p:nvCxnSpPr>
          <p:spPr>
            <a:xfrm>
              <a:off x="9149992" y="2506133"/>
              <a:ext cx="0" cy="607906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2" name="Text Placeholder 1">
            <a:extLst>
              <a:ext uri="{FF2B5EF4-FFF2-40B4-BE49-F238E27FC236}">
                <a16:creationId xmlns:a16="http://schemas.microsoft.com/office/drawing/2014/main" xmlns="" id="{F5895FE8-9167-0141-B730-EFC73331787E}"/>
              </a:ext>
            </a:extLst>
          </p:cNvPr>
          <p:cNvSpPr txBox="1">
            <a:spLocks/>
          </p:cNvSpPr>
          <p:nvPr/>
        </p:nvSpPr>
        <p:spPr bwMode="auto">
          <a:xfrm>
            <a:off x="13847365" y="6416849"/>
            <a:ext cx="4223657" cy="10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5" lvl="1" indent="0" algn="ctr">
              <a:buNone/>
            </a:pPr>
            <a:r>
              <a:rPr lang="en-US" dirty="0">
                <a:solidFill>
                  <a:schemeClr val="bg1"/>
                </a:solidFill>
              </a:rPr>
              <a:t>Increased operational efficiency</a:t>
            </a:r>
          </a:p>
        </p:txBody>
      </p:sp>
      <p:sp>
        <p:nvSpPr>
          <p:cNvPr id="43" name="Text Placeholder 1">
            <a:extLst>
              <a:ext uri="{FF2B5EF4-FFF2-40B4-BE49-F238E27FC236}">
                <a16:creationId xmlns:a16="http://schemas.microsoft.com/office/drawing/2014/main" xmlns="" id="{9C5BB47F-8CA3-514C-B174-E73A63326AEB}"/>
              </a:ext>
            </a:extLst>
          </p:cNvPr>
          <p:cNvSpPr txBox="1">
            <a:spLocks/>
          </p:cNvSpPr>
          <p:nvPr/>
        </p:nvSpPr>
        <p:spPr bwMode="auto">
          <a:xfrm>
            <a:off x="229916" y="6365736"/>
            <a:ext cx="4223657" cy="10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5" lvl="1" indent="0" algn="ctr">
              <a:buNone/>
            </a:pPr>
            <a:r>
              <a:rPr lang="en-US" dirty="0">
                <a:solidFill>
                  <a:schemeClr val="bg1"/>
                </a:solidFill>
              </a:rPr>
              <a:t>Multiple forecast models in a single generation with AI Best Pick</a:t>
            </a:r>
          </a:p>
        </p:txBody>
      </p:sp>
      <p:sp>
        <p:nvSpPr>
          <p:cNvPr id="47" name="Text Placeholder 1">
            <a:extLst>
              <a:ext uri="{FF2B5EF4-FFF2-40B4-BE49-F238E27FC236}">
                <a16:creationId xmlns:a16="http://schemas.microsoft.com/office/drawing/2014/main" xmlns="" id="{3538EB4D-7B19-2141-9FF1-D4DFEFBF0030}"/>
              </a:ext>
            </a:extLst>
          </p:cNvPr>
          <p:cNvSpPr txBox="1">
            <a:spLocks/>
          </p:cNvSpPr>
          <p:nvPr/>
        </p:nvSpPr>
        <p:spPr bwMode="auto">
          <a:xfrm>
            <a:off x="4785546" y="6370429"/>
            <a:ext cx="4223657" cy="10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9" tIns="81610" rIns="163229" bIns="81610"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5" lvl="1" indent="0" algn="ctr">
              <a:buNone/>
            </a:pPr>
            <a:r>
              <a:rPr lang="en-US" dirty="0">
                <a:solidFill>
                  <a:schemeClr val="bg1"/>
                </a:solidFill>
              </a:rPr>
              <a:t>Adaptive to changing patterns</a:t>
            </a:r>
          </a:p>
        </p:txBody>
      </p:sp>
      <p:pic>
        <p:nvPicPr>
          <p:cNvPr id="48" name="Picture 47">
            <a:extLst>
              <a:ext uri="{FF2B5EF4-FFF2-40B4-BE49-F238E27FC236}">
                <a16:creationId xmlns:a16="http://schemas.microsoft.com/office/drawing/2014/main" xmlns="" id="{E2D77850-4580-D14B-ADAE-21CCE24595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84204" y="4342699"/>
            <a:ext cx="1734917" cy="1746484"/>
          </a:xfrm>
          <a:prstGeom prst="rect">
            <a:avLst/>
          </a:prstGeom>
        </p:spPr>
      </p:pic>
      <p:pic>
        <p:nvPicPr>
          <p:cNvPr id="49" name="Picture 48">
            <a:extLst>
              <a:ext uri="{FF2B5EF4-FFF2-40B4-BE49-F238E27FC236}">
                <a16:creationId xmlns:a16="http://schemas.microsoft.com/office/drawing/2014/main" xmlns="" id="{9BAB836F-0DCC-FB49-8ADD-AA118BE81A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77752" y="4376728"/>
            <a:ext cx="1734917" cy="1746483"/>
          </a:xfrm>
          <a:prstGeom prst="rect">
            <a:avLst/>
          </a:prstGeom>
        </p:spPr>
      </p:pic>
      <p:pic>
        <p:nvPicPr>
          <p:cNvPr id="50" name="Picture 49">
            <a:extLst>
              <a:ext uri="{FF2B5EF4-FFF2-40B4-BE49-F238E27FC236}">
                <a16:creationId xmlns:a16="http://schemas.microsoft.com/office/drawing/2014/main" xmlns="" id="{736D7BE8-18BE-5E46-A135-7749F7AF2F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09183" y="4325615"/>
            <a:ext cx="1734916" cy="1746483"/>
          </a:xfrm>
          <a:prstGeom prst="rect">
            <a:avLst/>
          </a:prstGeom>
        </p:spPr>
      </p:pic>
      <p:pic>
        <p:nvPicPr>
          <p:cNvPr id="51" name="Picture 50">
            <a:extLst>
              <a:ext uri="{FF2B5EF4-FFF2-40B4-BE49-F238E27FC236}">
                <a16:creationId xmlns:a16="http://schemas.microsoft.com/office/drawing/2014/main" xmlns="" id="{14C56AD4-7DFD-7D4D-BF5F-2CB307D6F06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18601" y="4330308"/>
            <a:ext cx="1734916" cy="1746482"/>
          </a:xfrm>
          <a:prstGeom prst="rect">
            <a:avLst/>
          </a:prstGeom>
        </p:spPr>
      </p:pic>
    </p:spTree>
    <p:extLst>
      <p:ext uri="{BB962C8B-B14F-4D97-AF65-F5344CB8AC3E}">
        <p14:creationId xmlns:p14="http://schemas.microsoft.com/office/powerpoint/2010/main" val="72671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510654">
            <a:off x="6457906" y="459194"/>
            <a:ext cx="4957982" cy="6414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stretch>
            <a:fillRect/>
          </a:stretch>
        </p:blipFill>
        <p:spPr>
          <a:xfrm rot="527971">
            <a:off x="8959885" y="2527181"/>
            <a:ext cx="5206687" cy="6584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stretch>
            <a:fillRect/>
          </a:stretch>
        </p:blipFill>
        <p:spPr>
          <a:xfrm rot="510654">
            <a:off x="12007565" y="465398"/>
            <a:ext cx="5039226" cy="6379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572029" y="899597"/>
            <a:ext cx="4749271" cy="1200329"/>
          </a:xfrm>
          <a:prstGeom prst="rect">
            <a:avLst/>
          </a:prstGeom>
        </p:spPr>
        <p:txBody>
          <a:bodyPr wrap="square">
            <a:spAutoFit/>
          </a:bodyPr>
          <a:lstStyle/>
          <a:p>
            <a:r>
              <a:rPr lang="en-US" sz="3600" dirty="0">
                <a:solidFill>
                  <a:schemeClr val="bg1"/>
                </a:solidFill>
              </a:rPr>
              <a:t>Forecasting with Artificial Intelligence</a:t>
            </a:r>
          </a:p>
        </p:txBody>
      </p:sp>
      <p:pic>
        <p:nvPicPr>
          <p:cNvPr id="10" name="Picture 9"/>
          <p:cNvPicPr>
            <a:picLocks noChangeAspect="1"/>
          </p:cNvPicPr>
          <p:nvPr/>
        </p:nvPicPr>
        <p:blipFill>
          <a:blip r:embed="rId5"/>
          <a:stretch>
            <a:fillRect/>
          </a:stretch>
        </p:blipFill>
        <p:spPr>
          <a:xfrm rot="514775">
            <a:off x="12307687" y="3575699"/>
            <a:ext cx="4959497" cy="6388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572030" y="2792064"/>
            <a:ext cx="5213706" cy="5632311"/>
          </a:xfrm>
          <a:prstGeom prst="rect">
            <a:avLst/>
          </a:prstGeom>
          <a:noFill/>
        </p:spPr>
        <p:txBody>
          <a:bodyPr wrap="square" rtlCol="0">
            <a:spAutoFit/>
          </a:bodyPr>
          <a:lstStyle/>
          <a:p>
            <a:r>
              <a:rPr lang="en-US" sz="2400" dirty="0">
                <a:solidFill>
                  <a:schemeClr val="bg1"/>
                </a:solidFill>
              </a:rPr>
              <a:t>Expand beyond traditional time- series weighted moving averages</a:t>
            </a:r>
          </a:p>
          <a:p>
            <a:endParaRPr lang="en-US" sz="2400" dirty="0">
              <a:solidFill>
                <a:schemeClr val="bg1"/>
              </a:solidFill>
            </a:endParaRPr>
          </a:p>
          <a:p>
            <a:endParaRPr lang="en-US" sz="2400" dirty="0">
              <a:solidFill>
                <a:schemeClr val="bg1"/>
              </a:solidFill>
            </a:endParaRPr>
          </a:p>
          <a:p>
            <a:r>
              <a:rPr lang="en-US" sz="2400" dirty="0">
                <a:solidFill>
                  <a:schemeClr val="bg1"/>
                </a:solidFill>
              </a:rPr>
              <a:t>Choose a specific model to detect patterns in historical data</a:t>
            </a:r>
          </a:p>
          <a:p>
            <a:endParaRPr lang="en-US" sz="2400" dirty="0">
              <a:solidFill>
                <a:schemeClr val="bg1"/>
              </a:solidFill>
            </a:endParaRPr>
          </a:p>
          <a:p>
            <a:endParaRPr lang="en-US" sz="2400" dirty="0">
              <a:solidFill>
                <a:schemeClr val="bg1"/>
              </a:solidFill>
            </a:endParaRPr>
          </a:p>
          <a:p>
            <a:r>
              <a:rPr lang="en-US" sz="2400" dirty="0">
                <a:solidFill>
                  <a:schemeClr val="bg1"/>
                </a:solidFill>
              </a:rPr>
              <a:t>Deploy multiple models simultaneously across the enterprise</a:t>
            </a:r>
          </a:p>
          <a:p>
            <a:endParaRPr lang="en-US" sz="2400" dirty="0">
              <a:solidFill>
                <a:schemeClr val="bg1"/>
              </a:solidFill>
            </a:endParaRPr>
          </a:p>
          <a:p>
            <a:endParaRPr lang="en-US" sz="2400" dirty="0">
              <a:solidFill>
                <a:schemeClr val="bg1"/>
              </a:solidFill>
            </a:endParaRPr>
          </a:p>
          <a:p>
            <a:r>
              <a:rPr lang="en-US" sz="2400" dirty="0">
                <a:solidFill>
                  <a:schemeClr val="bg1"/>
                </a:solidFill>
              </a:rPr>
              <a:t>Use back-casting for validation and best pick selection of a model for each LOB</a:t>
            </a:r>
          </a:p>
        </p:txBody>
      </p:sp>
    </p:spTree>
    <p:extLst>
      <p:ext uri="{BB962C8B-B14F-4D97-AF65-F5344CB8AC3E}">
        <p14:creationId xmlns:p14="http://schemas.microsoft.com/office/powerpoint/2010/main" val="289550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24B6754-C3AF-894A-8649-6203B2B25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
            <a:ext cx="18307050" cy="10297716"/>
          </a:xfrm>
          <a:prstGeom prst="rect">
            <a:avLst/>
          </a:prstGeom>
        </p:spPr>
      </p:pic>
      <p:pic>
        <p:nvPicPr>
          <p:cNvPr id="7" name="Picture 6">
            <a:extLst>
              <a:ext uri="{FF2B5EF4-FFF2-40B4-BE49-F238E27FC236}">
                <a16:creationId xmlns:a16="http://schemas.microsoft.com/office/drawing/2014/main" xmlns="" id="{E54DA0F8-AC28-B142-A346-BBE446F18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
            <a:ext cx="18307050" cy="10297716"/>
          </a:xfrm>
          <a:prstGeom prst="rect">
            <a:avLst/>
          </a:prstGeom>
        </p:spPr>
      </p:pic>
      <p:sp>
        <p:nvSpPr>
          <p:cNvPr id="15" name="Title 1">
            <a:extLst>
              <a:ext uri="{FF2B5EF4-FFF2-40B4-BE49-F238E27FC236}">
                <a16:creationId xmlns:a16="http://schemas.microsoft.com/office/drawing/2014/main" xmlns="" id="{F36767F3-07D5-9941-871C-666C767A855B}"/>
              </a:ext>
            </a:extLst>
          </p:cNvPr>
          <p:cNvSpPr txBox="1">
            <a:spLocks/>
          </p:cNvSpPr>
          <p:nvPr/>
        </p:nvSpPr>
        <p:spPr>
          <a:xfrm>
            <a:off x="596638" y="284975"/>
            <a:ext cx="15288783" cy="1312397"/>
          </a:xfrm>
          <a:prstGeom prst="rect">
            <a:avLst/>
          </a:prstGeom>
        </p:spPr>
        <p:txBody>
          <a:bodyPr vert="horz" lIns="137303" tIns="68651" rIns="137303" bIns="6865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75" dirty="0">
                <a:solidFill>
                  <a:schemeClr val="bg1"/>
                </a:solidFill>
              </a:rPr>
              <a:t>Importance of Use-ability</a:t>
            </a:r>
          </a:p>
        </p:txBody>
      </p:sp>
      <p:pic>
        <p:nvPicPr>
          <p:cNvPr id="9" name="Picture 8">
            <a:extLst>
              <a:ext uri="{FF2B5EF4-FFF2-40B4-BE49-F238E27FC236}">
                <a16:creationId xmlns:a16="http://schemas.microsoft.com/office/drawing/2014/main" xmlns="" id="{EE6757F0-3AC0-3F4C-A03C-B7CB69BAA0DD}"/>
              </a:ext>
            </a:extLst>
          </p:cNvPr>
          <p:cNvPicPr>
            <a:picLocks noChangeAspect="1"/>
          </p:cNvPicPr>
          <p:nvPr/>
        </p:nvPicPr>
        <p:blipFill rotWithShape="1">
          <a:blip r:embed="rId4">
            <a:extLst>
              <a:ext uri="{28A0092B-C50C-407E-A947-70E740481C1C}">
                <a14:useLocalDpi xmlns:a14="http://schemas.microsoft.com/office/drawing/2010/main" val="0"/>
              </a:ext>
            </a:extLst>
          </a:blip>
          <a:srcRect l="31502" t="3845" r="31637" b="4836"/>
          <a:stretch/>
        </p:blipFill>
        <p:spPr>
          <a:xfrm>
            <a:off x="6517540" y="2121188"/>
            <a:ext cx="5439976" cy="7577110"/>
          </a:xfrm>
          <a:prstGeom prst="rect">
            <a:avLst/>
          </a:prstGeom>
        </p:spPr>
      </p:pic>
      <p:pic>
        <p:nvPicPr>
          <p:cNvPr id="8" name="Picture 7">
            <a:extLst>
              <a:ext uri="{FF2B5EF4-FFF2-40B4-BE49-F238E27FC236}">
                <a16:creationId xmlns:a16="http://schemas.microsoft.com/office/drawing/2014/main" xmlns="" id="{BC39BCAD-71C5-4247-8ED9-FD75C491A4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7343" y="3284334"/>
            <a:ext cx="1660368" cy="1660368"/>
          </a:xfrm>
          <a:prstGeom prst="rect">
            <a:avLst/>
          </a:prstGeom>
        </p:spPr>
      </p:pic>
      <p:pic>
        <p:nvPicPr>
          <p:cNvPr id="12" name="Picture 11">
            <a:extLst>
              <a:ext uri="{FF2B5EF4-FFF2-40B4-BE49-F238E27FC236}">
                <a16:creationId xmlns:a16="http://schemas.microsoft.com/office/drawing/2014/main" xmlns="" id="{516564C8-1D95-F448-8D8A-265A4A408A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09763" y="9403365"/>
            <a:ext cx="1081658" cy="835828"/>
          </a:xfrm>
          <a:prstGeom prst="rect">
            <a:avLst/>
          </a:prstGeom>
        </p:spPr>
      </p:pic>
    </p:spTree>
    <p:extLst>
      <p:ext uri="{BB962C8B-B14F-4D97-AF65-F5344CB8AC3E}">
        <p14:creationId xmlns:p14="http://schemas.microsoft.com/office/powerpoint/2010/main" val="427518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Effect transition="in" filter="fade">
                                      <p:cBhvr>
                                        <p:cTn id="12" dur="1000"/>
                                        <p:tgtEl>
                                          <p:spTgt spid="9"/>
                                        </p:tgtEl>
                                      </p:cBhvr>
                                    </p:animEffect>
                                  </p:childTnLst>
                                </p:cTn>
                              </p:par>
                              <p:par>
                                <p:cTn id="13" presetID="3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24B6754-C3AF-894A-8649-6203B2B25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
            <a:ext cx="18307050" cy="10297716"/>
          </a:xfrm>
          <a:prstGeom prst="rect">
            <a:avLst/>
          </a:prstGeom>
        </p:spPr>
      </p:pic>
      <p:sp>
        <p:nvSpPr>
          <p:cNvPr id="2" name="Rectangle 1">
            <a:extLst>
              <a:ext uri="{FF2B5EF4-FFF2-40B4-BE49-F238E27FC236}">
                <a16:creationId xmlns:a16="http://schemas.microsoft.com/office/drawing/2014/main" xmlns="" id="{FEDA164C-69D8-3A46-903B-259CF5FA3B83}"/>
              </a:ext>
            </a:extLst>
          </p:cNvPr>
          <p:cNvSpPr/>
          <p:nvPr/>
        </p:nvSpPr>
        <p:spPr>
          <a:xfrm>
            <a:off x="0" y="198"/>
            <a:ext cx="18307050" cy="5439976"/>
          </a:xfrm>
          <a:prstGeom prst="rect">
            <a:avLst/>
          </a:prstGeom>
          <a:gradFill>
            <a:gsLst>
              <a:gs pos="0">
                <a:schemeClr val="tx1"/>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xmlns="" id="{F36767F3-07D5-9941-871C-666C767A855B}"/>
              </a:ext>
            </a:extLst>
          </p:cNvPr>
          <p:cNvSpPr txBox="1">
            <a:spLocks/>
          </p:cNvSpPr>
          <p:nvPr/>
        </p:nvSpPr>
        <p:spPr>
          <a:xfrm>
            <a:off x="596640" y="684718"/>
            <a:ext cx="8319359" cy="1312397"/>
          </a:xfrm>
          <a:prstGeom prst="rect">
            <a:avLst/>
          </a:prstGeom>
        </p:spPr>
        <p:txBody>
          <a:bodyPr vert="horz" lIns="137303" tIns="68651" rIns="137303" bIns="6865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75" dirty="0">
                <a:solidFill>
                  <a:schemeClr val="bg1"/>
                </a:solidFill>
              </a:rPr>
              <a:t>All Math Models are Great, </a:t>
            </a:r>
            <a:br>
              <a:rPr lang="en-US" sz="5075" dirty="0">
                <a:solidFill>
                  <a:schemeClr val="bg1"/>
                </a:solidFill>
              </a:rPr>
            </a:br>
            <a:r>
              <a:rPr lang="en-US" sz="5075" dirty="0">
                <a:solidFill>
                  <a:schemeClr val="bg1"/>
                </a:solidFill>
              </a:rPr>
              <a:t>But I Don’t Have a PHD</a:t>
            </a:r>
          </a:p>
        </p:txBody>
      </p:sp>
      <p:sp>
        <p:nvSpPr>
          <p:cNvPr id="8" name="Rectangle 7">
            <a:extLst>
              <a:ext uri="{FF2B5EF4-FFF2-40B4-BE49-F238E27FC236}">
                <a16:creationId xmlns:a16="http://schemas.microsoft.com/office/drawing/2014/main" xmlns="" id="{CF9C1FF6-EF40-6C48-B1FB-27A9050D5DAA}"/>
              </a:ext>
            </a:extLst>
          </p:cNvPr>
          <p:cNvSpPr/>
          <p:nvPr/>
        </p:nvSpPr>
        <p:spPr>
          <a:xfrm>
            <a:off x="12305118" y="198"/>
            <a:ext cx="6001932" cy="10297716"/>
          </a:xfrm>
          <a:prstGeom prst="rect">
            <a:avLst/>
          </a:prstGeom>
          <a:solidFill>
            <a:srgbClr val="4A4A4B">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xmlns="" id="{D2C85659-5803-F14D-8BA0-2BB180FC107D}"/>
              </a:ext>
            </a:extLst>
          </p:cNvPr>
          <p:cNvSpPr/>
          <p:nvPr/>
        </p:nvSpPr>
        <p:spPr>
          <a:xfrm>
            <a:off x="12166077" y="198"/>
            <a:ext cx="139042" cy="1029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xmlns="" id="{D0380B3B-7D04-2C43-9230-BD9AE613402F}"/>
              </a:ext>
            </a:extLst>
          </p:cNvPr>
          <p:cNvSpPr/>
          <p:nvPr/>
        </p:nvSpPr>
        <p:spPr>
          <a:xfrm rot="5400000">
            <a:off x="12300941" y="4618795"/>
            <a:ext cx="651756" cy="643400"/>
          </a:xfrm>
          <a:prstGeom prst="triangle">
            <a:avLst>
              <a:gd name="adj" fmla="val 551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EB395A33-4DE8-024B-8165-4BEE87CB4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8670" y="2888249"/>
            <a:ext cx="4208769" cy="4208769"/>
          </a:xfrm>
          <a:prstGeom prst="rect">
            <a:avLst/>
          </a:prstGeom>
        </p:spPr>
      </p:pic>
      <p:sp>
        <p:nvSpPr>
          <p:cNvPr id="9" name="Title 1">
            <a:extLst>
              <a:ext uri="{FF2B5EF4-FFF2-40B4-BE49-F238E27FC236}">
                <a16:creationId xmlns:a16="http://schemas.microsoft.com/office/drawing/2014/main" xmlns="" id="{5A0E18F1-1C81-0449-8748-F2E26D8BFE0A}"/>
              </a:ext>
            </a:extLst>
          </p:cNvPr>
          <p:cNvSpPr txBox="1">
            <a:spLocks/>
          </p:cNvSpPr>
          <p:nvPr/>
        </p:nvSpPr>
        <p:spPr>
          <a:xfrm>
            <a:off x="14321573" y="7097019"/>
            <a:ext cx="2467246" cy="1312397"/>
          </a:xfrm>
          <a:prstGeom prst="rect">
            <a:avLst/>
          </a:prstGeom>
        </p:spPr>
        <p:txBody>
          <a:bodyPr vert="horz" lIns="137303" tIns="68651" rIns="137303" bIns="6865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7" dirty="0">
                <a:solidFill>
                  <a:schemeClr val="bg1"/>
                </a:solidFill>
              </a:rPr>
              <a:t>AI</a:t>
            </a:r>
          </a:p>
        </p:txBody>
      </p:sp>
      <p:pic>
        <p:nvPicPr>
          <p:cNvPr id="11" name="Picture 10">
            <a:extLst>
              <a:ext uri="{FF2B5EF4-FFF2-40B4-BE49-F238E27FC236}">
                <a16:creationId xmlns:a16="http://schemas.microsoft.com/office/drawing/2014/main" xmlns="" id="{6CF239BB-D623-A345-9B51-8B866B6C45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09763" y="9403365"/>
            <a:ext cx="1081658" cy="835828"/>
          </a:xfrm>
          <a:prstGeom prst="rect">
            <a:avLst/>
          </a:prstGeom>
        </p:spPr>
      </p:pic>
    </p:spTree>
    <p:extLst>
      <p:ext uri="{BB962C8B-B14F-4D97-AF65-F5344CB8AC3E}">
        <p14:creationId xmlns:p14="http://schemas.microsoft.com/office/powerpoint/2010/main" val="33273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5"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BADE046-02BD-3941-A861-41130F0D2BFE}"/>
              </a:ext>
            </a:extLst>
          </p:cNvPr>
          <p:cNvPicPr>
            <a:picLocks noChangeAspect="1"/>
          </p:cNvPicPr>
          <p:nvPr/>
        </p:nvPicPr>
        <p:blipFill rotWithShape="1">
          <a:blip r:embed="rId2">
            <a:extLst>
              <a:ext uri="{28A0092B-C50C-407E-A947-70E740481C1C}">
                <a14:useLocalDpi xmlns:a14="http://schemas.microsoft.com/office/drawing/2010/main" val="0"/>
              </a:ext>
            </a:extLst>
          </a:blip>
          <a:srcRect t="9868" b="14603"/>
          <a:stretch/>
        </p:blipFill>
        <p:spPr>
          <a:xfrm>
            <a:off x="0" y="197"/>
            <a:ext cx="18307050" cy="7777775"/>
          </a:xfrm>
          <a:prstGeom prst="rect">
            <a:avLst/>
          </a:prstGeom>
        </p:spPr>
      </p:pic>
      <p:sp>
        <p:nvSpPr>
          <p:cNvPr id="13" name="Rectangle 12">
            <a:extLst>
              <a:ext uri="{FF2B5EF4-FFF2-40B4-BE49-F238E27FC236}">
                <a16:creationId xmlns:a16="http://schemas.microsoft.com/office/drawing/2014/main" xmlns="" id="{583C7A9A-2F00-F747-84DC-44685B1343BA}"/>
              </a:ext>
            </a:extLst>
          </p:cNvPr>
          <p:cNvSpPr/>
          <p:nvPr/>
        </p:nvSpPr>
        <p:spPr>
          <a:xfrm>
            <a:off x="0" y="198"/>
            <a:ext cx="18307050" cy="5439976"/>
          </a:xfrm>
          <a:prstGeom prst="rect">
            <a:avLst/>
          </a:prstGeom>
          <a:gradFill>
            <a:gsLst>
              <a:gs pos="0">
                <a:schemeClr val="tx1"/>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xmlns="" id="{31654E9D-84F2-8E49-B6F2-3F32CACA0B79}"/>
              </a:ext>
            </a:extLst>
          </p:cNvPr>
          <p:cNvSpPr txBox="1">
            <a:spLocks/>
          </p:cNvSpPr>
          <p:nvPr/>
        </p:nvSpPr>
        <p:spPr>
          <a:xfrm>
            <a:off x="596638" y="284975"/>
            <a:ext cx="13967895" cy="1312397"/>
          </a:xfrm>
          <a:prstGeom prst="rect">
            <a:avLst/>
          </a:prstGeom>
        </p:spPr>
        <p:txBody>
          <a:bodyPr vert="horz" lIns="137303" tIns="68651" rIns="137303" bIns="6865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075" dirty="0">
                <a:solidFill>
                  <a:schemeClr val="bg1"/>
                </a:solidFill>
              </a:rPr>
              <a:t>True Modelling Answers More Than 1 Question</a:t>
            </a:r>
          </a:p>
        </p:txBody>
      </p:sp>
      <p:sp>
        <p:nvSpPr>
          <p:cNvPr id="10" name="Title 1">
            <a:extLst>
              <a:ext uri="{FF2B5EF4-FFF2-40B4-BE49-F238E27FC236}">
                <a16:creationId xmlns:a16="http://schemas.microsoft.com/office/drawing/2014/main" xmlns="" id="{7DAADE28-89E3-D94E-91E3-B815FEACBF51}"/>
              </a:ext>
            </a:extLst>
          </p:cNvPr>
          <p:cNvSpPr txBox="1">
            <a:spLocks/>
          </p:cNvSpPr>
          <p:nvPr/>
        </p:nvSpPr>
        <p:spPr>
          <a:xfrm>
            <a:off x="8037" y="8882631"/>
            <a:ext cx="18315342" cy="1290461"/>
          </a:xfrm>
          <a:prstGeom prst="rect">
            <a:avLst/>
          </a:prstGeom>
          <a:noFill/>
        </p:spPr>
        <p:txBody>
          <a:bodyPr vert="horz" lIns="137303" tIns="68651" rIns="137303" bIns="68651"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04" dirty="0">
                <a:solidFill>
                  <a:schemeClr val="bg1"/>
                </a:solidFill>
                <a:latin typeface="Arial" panose="020B0604020202020204" pitchFamily="34" charset="0"/>
                <a:cs typeface="Arial" panose="020B0604020202020204" pitchFamily="34" charset="0"/>
              </a:rPr>
              <a:t>Reverse Solve For Performance Target</a:t>
            </a:r>
          </a:p>
        </p:txBody>
      </p:sp>
      <p:grpSp>
        <p:nvGrpSpPr>
          <p:cNvPr id="44" name="Group 43">
            <a:extLst>
              <a:ext uri="{FF2B5EF4-FFF2-40B4-BE49-F238E27FC236}">
                <a16:creationId xmlns:a16="http://schemas.microsoft.com/office/drawing/2014/main" xmlns="" id="{7AB193EC-3905-C74A-9CDF-31FC91B09C80}"/>
              </a:ext>
            </a:extLst>
          </p:cNvPr>
          <p:cNvGrpSpPr/>
          <p:nvPr/>
        </p:nvGrpSpPr>
        <p:grpSpPr>
          <a:xfrm>
            <a:off x="16607053" y="9611399"/>
            <a:ext cx="1162810" cy="454861"/>
            <a:chOff x="6790450" y="359210"/>
            <a:chExt cx="2176366" cy="787582"/>
          </a:xfrm>
        </p:grpSpPr>
        <p:sp>
          <p:nvSpPr>
            <p:cNvPr id="45" name="Freeform 8">
              <a:extLst>
                <a:ext uri="{FF2B5EF4-FFF2-40B4-BE49-F238E27FC236}">
                  <a16:creationId xmlns:a16="http://schemas.microsoft.com/office/drawing/2014/main" xmlns="" id="{12B0A5F2-1E34-F74C-BE86-42CA86EC8E9F}"/>
                </a:ext>
              </a:extLst>
            </p:cNvPr>
            <p:cNvSpPr>
              <a:spLocks/>
            </p:cNvSpPr>
            <p:nvPr userDrawn="1"/>
          </p:nvSpPr>
          <p:spPr bwMode="auto">
            <a:xfrm>
              <a:off x="8323524" y="371234"/>
              <a:ext cx="456916" cy="757520"/>
            </a:xfrm>
            <a:custGeom>
              <a:avLst/>
              <a:gdLst>
                <a:gd name="T0" fmla="*/ 0 w 332"/>
                <a:gd name="T1" fmla="*/ 0 h 551"/>
                <a:gd name="T2" fmla="*/ 834380475 w 332"/>
                <a:gd name="T3" fmla="*/ 0 h 551"/>
                <a:gd name="T4" fmla="*/ 834380475 w 332"/>
                <a:gd name="T5" fmla="*/ 326553043 h 551"/>
                <a:gd name="T6" fmla="*/ 331741635 w 332"/>
                <a:gd name="T7" fmla="*/ 326553043 h 551"/>
                <a:gd name="T8" fmla="*/ 331741635 w 332"/>
                <a:gd name="T9" fmla="*/ 530021499 h 551"/>
                <a:gd name="T10" fmla="*/ 743905484 w 332"/>
                <a:gd name="T11" fmla="*/ 530021499 h 551"/>
                <a:gd name="T12" fmla="*/ 743905484 w 332"/>
                <a:gd name="T13" fmla="*/ 851550649 h 551"/>
                <a:gd name="T14" fmla="*/ 331741635 w 332"/>
                <a:gd name="T15" fmla="*/ 851550649 h 551"/>
                <a:gd name="T16" fmla="*/ 331741635 w 332"/>
                <a:gd name="T17" fmla="*/ 1062554154 h 551"/>
                <a:gd name="T18" fmla="*/ 834380475 w 332"/>
                <a:gd name="T19" fmla="*/ 1062554154 h 551"/>
                <a:gd name="T20" fmla="*/ 834380475 w 332"/>
                <a:gd name="T21" fmla="*/ 1384083304 h 551"/>
                <a:gd name="T22" fmla="*/ 0 w 332"/>
                <a:gd name="T23" fmla="*/ 1384083304 h 551"/>
                <a:gd name="T24" fmla="*/ 0 w 332"/>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2" h="551">
                  <a:moveTo>
                    <a:pt x="0" y="0"/>
                  </a:moveTo>
                  <a:lnTo>
                    <a:pt x="332" y="0"/>
                  </a:lnTo>
                  <a:lnTo>
                    <a:pt x="332" y="130"/>
                  </a:lnTo>
                  <a:lnTo>
                    <a:pt x="132" y="130"/>
                  </a:lnTo>
                  <a:lnTo>
                    <a:pt x="132" y="211"/>
                  </a:lnTo>
                  <a:lnTo>
                    <a:pt x="296" y="211"/>
                  </a:lnTo>
                  <a:lnTo>
                    <a:pt x="296" y="339"/>
                  </a:lnTo>
                  <a:lnTo>
                    <a:pt x="132" y="339"/>
                  </a:lnTo>
                  <a:lnTo>
                    <a:pt x="132" y="423"/>
                  </a:lnTo>
                  <a:lnTo>
                    <a:pt x="332" y="423"/>
                  </a:lnTo>
                  <a:lnTo>
                    <a:pt x="332" y="551"/>
                  </a:lnTo>
                  <a:lnTo>
                    <a:pt x="0" y="551"/>
                  </a:lnTo>
                  <a:lnTo>
                    <a:pt x="0" y="0"/>
                  </a:lnTo>
                  <a:close/>
                </a:path>
              </a:pathLst>
            </a:custGeom>
            <a:solidFill>
              <a:srgbClr val="000000"/>
            </a:solidFill>
            <a:ln>
              <a:noFill/>
            </a:ln>
            <a:extLst/>
          </p:spPr>
          <p:txBody>
            <a:bodyPr/>
            <a:lstStyle/>
            <a:p>
              <a:pPr defTabSz="1836807">
                <a:defRPr/>
              </a:pPr>
              <a:endParaRPr lang="en-US" dirty="0">
                <a:solidFill>
                  <a:srgbClr val="000000"/>
                </a:solidFill>
                <a:latin typeface="Arial"/>
                <a:cs typeface="Arial" pitchFamily="34" charset="0"/>
              </a:endParaRPr>
            </a:p>
          </p:txBody>
        </p:sp>
        <p:sp>
          <p:nvSpPr>
            <p:cNvPr id="46" name="Freeform 9">
              <a:extLst>
                <a:ext uri="{FF2B5EF4-FFF2-40B4-BE49-F238E27FC236}">
                  <a16:creationId xmlns:a16="http://schemas.microsoft.com/office/drawing/2014/main" xmlns="" id="{92083074-7B2B-CB49-8431-24959B8F8EC4}"/>
                </a:ext>
              </a:extLst>
            </p:cNvPr>
            <p:cNvSpPr>
              <a:spLocks/>
            </p:cNvSpPr>
            <p:nvPr userDrawn="1"/>
          </p:nvSpPr>
          <p:spPr bwMode="auto">
            <a:xfrm>
              <a:off x="7680235" y="359210"/>
              <a:ext cx="565134" cy="787582"/>
            </a:xfrm>
            <a:custGeom>
              <a:avLst/>
              <a:gdLst>
                <a:gd name="T0" fmla="*/ 1281005241 w 228"/>
                <a:gd name="T1" fmla="*/ 1005742145 h 317"/>
                <a:gd name="T2" fmla="*/ 1158616841 w 228"/>
                <a:gd name="T3" fmla="*/ 695025501 h 317"/>
                <a:gd name="T4" fmla="*/ 946475046 w 228"/>
                <a:gd name="T5" fmla="*/ 605079780 h 317"/>
                <a:gd name="T6" fmla="*/ 693538069 w 228"/>
                <a:gd name="T7" fmla="*/ 801321871 h 317"/>
                <a:gd name="T8" fmla="*/ 611944852 w 228"/>
                <a:gd name="T9" fmla="*/ 1324636972 h 317"/>
                <a:gd name="T10" fmla="*/ 954635223 w 228"/>
                <a:gd name="T11" fmla="*/ 1995130782 h 317"/>
                <a:gd name="T12" fmla="*/ 1281005241 w 228"/>
                <a:gd name="T13" fmla="*/ 1561761402 h 317"/>
                <a:gd name="T14" fmla="*/ 1860312235 w 228"/>
                <a:gd name="T15" fmla="*/ 1561761402 h 317"/>
                <a:gd name="T16" fmla="*/ 1607375258 w 228"/>
                <a:gd name="T17" fmla="*/ 2147483647 h 317"/>
                <a:gd name="T18" fmla="*/ 987270229 w 228"/>
                <a:gd name="T19" fmla="*/ 2147483647 h 317"/>
                <a:gd name="T20" fmla="*/ 465078772 w 228"/>
                <a:gd name="T21" fmla="*/ 2147483647 h 317"/>
                <a:gd name="T22" fmla="*/ 130548577 w 228"/>
                <a:gd name="T23" fmla="*/ 2003308966 h 317"/>
                <a:gd name="T24" fmla="*/ 0 w 228"/>
                <a:gd name="T25" fmla="*/ 1324636972 h 317"/>
                <a:gd name="T26" fmla="*/ 130548577 w 228"/>
                <a:gd name="T27" fmla="*/ 580550948 h 317"/>
                <a:gd name="T28" fmla="*/ 489556452 w 228"/>
                <a:gd name="T29" fmla="*/ 139006244 h 317"/>
                <a:gd name="T30" fmla="*/ 921997366 w 228"/>
                <a:gd name="T31" fmla="*/ 0 h 317"/>
                <a:gd name="T32" fmla="*/ 1615535435 w 228"/>
                <a:gd name="T33" fmla="*/ 302541320 h 317"/>
                <a:gd name="T34" fmla="*/ 1843994732 w 228"/>
                <a:gd name="T35" fmla="*/ 1005742145 h 317"/>
                <a:gd name="T36" fmla="*/ 1281005241 w 228"/>
                <a:gd name="T37" fmla="*/ 1005742145 h 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317">
                  <a:moveTo>
                    <a:pt x="157" y="123"/>
                  </a:moveTo>
                  <a:cubicBezTo>
                    <a:pt x="154" y="105"/>
                    <a:pt x="148" y="91"/>
                    <a:pt x="142" y="85"/>
                  </a:cubicBezTo>
                  <a:cubicBezTo>
                    <a:pt x="133" y="78"/>
                    <a:pt x="124" y="74"/>
                    <a:pt x="116" y="74"/>
                  </a:cubicBezTo>
                  <a:cubicBezTo>
                    <a:pt x="102" y="74"/>
                    <a:pt x="91" y="83"/>
                    <a:pt x="85" y="98"/>
                  </a:cubicBezTo>
                  <a:cubicBezTo>
                    <a:pt x="78" y="116"/>
                    <a:pt x="75" y="137"/>
                    <a:pt x="75" y="162"/>
                  </a:cubicBezTo>
                  <a:cubicBezTo>
                    <a:pt x="75" y="216"/>
                    <a:pt x="89" y="244"/>
                    <a:pt x="117" y="244"/>
                  </a:cubicBezTo>
                  <a:cubicBezTo>
                    <a:pt x="139" y="244"/>
                    <a:pt x="153" y="225"/>
                    <a:pt x="157" y="191"/>
                  </a:cubicBezTo>
                  <a:cubicBezTo>
                    <a:pt x="228" y="191"/>
                    <a:pt x="228" y="191"/>
                    <a:pt x="228" y="191"/>
                  </a:cubicBezTo>
                  <a:cubicBezTo>
                    <a:pt x="225" y="229"/>
                    <a:pt x="215" y="260"/>
                    <a:pt x="197" y="283"/>
                  </a:cubicBezTo>
                  <a:cubicBezTo>
                    <a:pt x="178" y="306"/>
                    <a:pt x="151" y="317"/>
                    <a:pt x="121" y="317"/>
                  </a:cubicBezTo>
                  <a:cubicBezTo>
                    <a:pt x="97" y="317"/>
                    <a:pt x="75" y="311"/>
                    <a:pt x="57" y="299"/>
                  </a:cubicBezTo>
                  <a:cubicBezTo>
                    <a:pt x="38" y="287"/>
                    <a:pt x="25" y="269"/>
                    <a:pt x="16" y="245"/>
                  </a:cubicBezTo>
                  <a:cubicBezTo>
                    <a:pt x="6" y="223"/>
                    <a:pt x="0" y="193"/>
                    <a:pt x="0" y="162"/>
                  </a:cubicBezTo>
                  <a:cubicBezTo>
                    <a:pt x="0" y="127"/>
                    <a:pt x="6" y="96"/>
                    <a:pt x="16" y="71"/>
                  </a:cubicBezTo>
                  <a:cubicBezTo>
                    <a:pt x="28" y="47"/>
                    <a:pt x="43" y="28"/>
                    <a:pt x="60" y="17"/>
                  </a:cubicBezTo>
                  <a:cubicBezTo>
                    <a:pt x="77" y="7"/>
                    <a:pt x="96" y="0"/>
                    <a:pt x="113" y="0"/>
                  </a:cubicBezTo>
                  <a:cubicBezTo>
                    <a:pt x="152" y="1"/>
                    <a:pt x="182" y="15"/>
                    <a:pt x="198" y="37"/>
                  </a:cubicBezTo>
                  <a:cubicBezTo>
                    <a:pt x="214" y="61"/>
                    <a:pt x="224" y="90"/>
                    <a:pt x="226" y="123"/>
                  </a:cubicBezTo>
                  <a:lnTo>
                    <a:pt x="157" y="123"/>
                  </a:lnTo>
                  <a:close/>
                </a:path>
              </a:pathLst>
            </a:custGeom>
            <a:solidFill>
              <a:srgbClr val="000000"/>
            </a:solidFill>
            <a:ln>
              <a:noFill/>
            </a:ln>
            <a:extLst/>
          </p:spPr>
          <p:txBody>
            <a:bodyPr/>
            <a:lstStyle/>
            <a:p>
              <a:pPr defTabSz="1836807">
                <a:defRPr/>
              </a:pPr>
              <a:endParaRPr lang="en-US" dirty="0">
                <a:solidFill>
                  <a:srgbClr val="000000"/>
                </a:solidFill>
                <a:latin typeface="Arial"/>
                <a:cs typeface="Arial" pitchFamily="34" charset="0"/>
              </a:endParaRPr>
            </a:p>
          </p:txBody>
        </p:sp>
        <p:sp>
          <p:nvSpPr>
            <p:cNvPr id="47" name="Rectangle 10">
              <a:extLst>
                <a:ext uri="{FF2B5EF4-FFF2-40B4-BE49-F238E27FC236}">
                  <a16:creationId xmlns:a16="http://schemas.microsoft.com/office/drawing/2014/main" xmlns="" id="{E7F8EAE5-55B2-FB45-9BA2-0A3BF3EFD7B5}"/>
                </a:ext>
              </a:extLst>
            </p:cNvPr>
            <p:cNvSpPr>
              <a:spLocks noChangeArrowheads="1"/>
            </p:cNvSpPr>
            <p:nvPr userDrawn="1"/>
          </p:nvSpPr>
          <p:spPr bwMode="auto">
            <a:xfrm>
              <a:off x="7427729" y="371234"/>
              <a:ext cx="186372" cy="757520"/>
            </a:xfrm>
            <a:prstGeom prst="rect">
              <a:avLst/>
            </a:prstGeom>
            <a:solidFill>
              <a:srgbClr val="000000"/>
            </a:solidFill>
            <a:ln>
              <a:noFill/>
            </a:ln>
            <a:extLst/>
          </p:spPr>
          <p:txBody>
            <a:bodyPr/>
            <a:lstStyle/>
            <a:p>
              <a:pPr defTabSz="1836807">
                <a:defRPr/>
              </a:pPr>
              <a:endParaRPr lang="en-US" dirty="0">
                <a:solidFill>
                  <a:srgbClr val="000000"/>
                </a:solidFill>
                <a:latin typeface="Arial"/>
                <a:cs typeface="Arial" pitchFamily="34" charset="0"/>
              </a:endParaRPr>
            </a:p>
          </p:txBody>
        </p:sp>
        <p:sp>
          <p:nvSpPr>
            <p:cNvPr id="48" name="Freeform 11">
              <a:extLst>
                <a:ext uri="{FF2B5EF4-FFF2-40B4-BE49-F238E27FC236}">
                  <a16:creationId xmlns:a16="http://schemas.microsoft.com/office/drawing/2014/main" xmlns="" id="{1275966E-EB82-0341-98F0-076E9F11D571}"/>
                </a:ext>
              </a:extLst>
            </p:cNvPr>
            <p:cNvSpPr>
              <a:spLocks/>
            </p:cNvSpPr>
            <p:nvPr userDrawn="1"/>
          </p:nvSpPr>
          <p:spPr bwMode="auto">
            <a:xfrm>
              <a:off x="6790450" y="371234"/>
              <a:ext cx="535071" cy="757520"/>
            </a:xfrm>
            <a:custGeom>
              <a:avLst/>
              <a:gdLst>
                <a:gd name="T0" fmla="*/ 0 w 386"/>
                <a:gd name="T1" fmla="*/ 0 h 551"/>
                <a:gd name="T2" fmla="*/ 301231077 w 386"/>
                <a:gd name="T3" fmla="*/ 0 h 551"/>
                <a:gd name="T4" fmla="*/ 655619642 w 386"/>
                <a:gd name="T5" fmla="*/ 766144469 h 551"/>
                <a:gd name="T6" fmla="*/ 655619642 w 386"/>
                <a:gd name="T7" fmla="*/ 462198153 h 551"/>
                <a:gd name="T8" fmla="*/ 655619642 w 386"/>
                <a:gd name="T9" fmla="*/ 0 h 551"/>
                <a:gd name="T10" fmla="*/ 977099900 w 386"/>
                <a:gd name="T11" fmla="*/ 0 h 551"/>
                <a:gd name="T12" fmla="*/ 977099900 w 386"/>
                <a:gd name="T13" fmla="*/ 1384083304 h 551"/>
                <a:gd name="T14" fmla="*/ 660682336 w 386"/>
                <a:gd name="T15" fmla="*/ 1384083304 h 551"/>
                <a:gd name="T16" fmla="*/ 313887015 w 386"/>
                <a:gd name="T17" fmla="*/ 638034407 h 551"/>
                <a:gd name="T18" fmla="*/ 313887015 w 386"/>
                <a:gd name="T19" fmla="*/ 959563557 h 551"/>
                <a:gd name="T20" fmla="*/ 313887015 w 386"/>
                <a:gd name="T21" fmla="*/ 1384083304 h 551"/>
                <a:gd name="T22" fmla="*/ 0 w 386"/>
                <a:gd name="T23" fmla="*/ 1384083304 h 551"/>
                <a:gd name="T24" fmla="*/ 0 w 386"/>
                <a:gd name="T25" fmla="*/ 0 h 5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6" h="551">
                  <a:moveTo>
                    <a:pt x="0" y="0"/>
                  </a:moveTo>
                  <a:lnTo>
                    <a:pt x="119" y="0"/>
                  </a:lnTo>
                  <a:lnTo>
                    <a:pt x="259" y="305"/>
                  </a:lnTo>
                  <a:lnTo>
                    <a:pt x="259" y="184"/>
                  </a:lnTo>
                  <a:lnTo>
                    <a:pt x="259" y="0"/>
                  </a:lnTo>
                  <a:lnTo>
                    <a:pt x="386" y="0"/>
                  </a:lnTo>
                  <a:lnTo>
                    <a:pt x="386" y="551"/>
                  </a:lnTo>
                  <a:lnTo>
                    <a:pt x="261" y="551"/>
                  </a:lnTo>
                  <a:lnTo>
                    <a:pt x="124" y="254"/>
                  </a:lnTo>
                  <a:lnTo>
                    <a:pt x="124" y="382"/>
                  </a:lnTo>
                  <a:lnTo>
                    <a:pt x="124" y="551"/>
                  </a:lnTo>
                  <a:lnTo>
                    <a:pt x="0" y="551"/>
                  </a:lnTo>
                  <a:lnTo>
                    <a:pt x="0" y="0"/>
                  </a:lnTo>
                  <a:close/>
                </a:path>
              </a:pathLst>
            </a:custGeom>
            <a:solidFill>
              <a:srgbClr val="000000"/>
            </a:solidFill>
            <a:ln>
              <a:noFill/>
            </a:ln>
            <a:extLst/>
          </p:spPr>
          <p:txBody>
            <a:bodyPr/>
            <a:lstStyle/>
            <a:p>
              <a:pPr defTabSz="1836807">
                <a:defRPr/>
              </a:pPr>
              <a:endParaRPr lang="en-US" dirty="0">
                <a:solidFill>
                  <a:srgbClr val="000000"/>
                </a:solidFill>
                <a:latin typeface="Arial"/>
                <a:cs typeface="Arial" pitchFamily="34" charset="0"/>
              </a:endParaRPr>
            </a:p>
          </p:txBody>
        </p:sp>
        <p:sp>
          <p:nvSpPr>
            <p:cNvPr id="49" name="Rectangle 12">
              <a:extLst>
                <a:ext uri="{FF2B5EF4-FFF2-40B4-BE49-F238E27FC236}">
                  <a16:creationId xmlns:a16="http://schemas.microsoft.com/office/drawing/2014/main" xmlns="" id="{76A8074A-6BA1-D34B-BE54-D7993677376E}"/>
                </a:ext>
              </a:extLst>
            </p:cNvPr>
            <p:cNvSpPr>
              <a:spLocks noChangeArrowheads="1"/>
            </p:cNvSpPr>
            <p:nvPr userDrawn="1"/>
          </p:nvSpPr>
          <p:spPr bwMode="auto">
            <a:xfrm>
              <a:off x="8245368" y="665827"/>
              <a:ext cx="168338" cy="168337"/>
            </a:xfrm>
            <a:prstGeom prst="rect">
              <a:avLst/>
            </a:prstGeom>
            <a:solidFill>
              <a:schemeClr val="accent1"/>
            </a:solidFill>
            <a:ln>
              <a:noFill/>
            </a:ln>
            <a:extLst/>
          </p:spPr>
          <p:txBody>
            <a:bodyPr/>
            <a:lstStyle/>
            <a:p>
              <a:pPr defTabSz="1836807">
                <a:defRPr/>
              </a:pPr>
              <a:endParaRPr lang="en-US" dirty="0">
                <a:solidFill>
                  <a:srgbClr val="000000"/>
                </a:solidFill>
                <a:latin typeface="Arial"/>
                <a:cs typeface="Arial" pitchFamily="34" charset="0"/>
              </a:endParaRPr>
            </a:p>
          </p:txBody>
        </p:sp>
        <p:sp>
          <p:nvSpPr>
            <p:cNvPr id="50" name="Rectangle 13">
              <a:extLst>
                <a:ext uri="{FF2B5EF4-FFF2-40B4-BE49-F238E27FC236}">
                  <a16:creationId xmlns:a16="http://schemas.microsoft.com/office/drawing/2014/main" xmlns="" id="{03687DA6-3361-4C41-A8B5-0203B8B590FA}"/>
                </a:ext>
              </a:extLst>
            </p:cNvPr>
            <p:cNvSpPr>
              <a:spLocks noChangeArrowheads="1"/>
            </p:cNvSpPr>
            <p:nvPr userDrawn="1"/>
          </p:nvSpPr>
          <p:spPr bwMode="auto">
            <a:xfrm>
              <a:off x="7614100" y="665827"/>
              <a:ext cx="162327" cy="168337"/>
            </a:xfrm>
            <a:prstGeom prst="rect">
              <a:avLst/>
            </a:prstGeom>
            <a:solidFill>
              <a:schemeClr val="accent1"/>
            </a:solidFill>
            <a:ln>
              <a:noFill/>
            </a:ln>
            <a:extLst/>
          </p:spPr>
          <p:txBody>
            <a:bodyPr/>
            <a:lstStyle/>
            <a:p>
              <a:pPr defTabSz="1836807">
                <a:defRPr/>
              </a:pPr>
              <a:endParaRPr lang="en-US" dirty="0">
                <a:solidFill>
                  <a:srgbClr val="000000"/>
                </a:solidFill>
                <a:latin typeface="Arial"/>
                <a:cs typeface="Arial" pitchFamily="34" charset="0"/>
              </a:endParaRPr>
            </a:p>
          </p:txBody>
        </p:sp>
        <p:sp>
          <p:nvSpPr>
            <p:cNvPr id="51" name="Rectangle 14">
              <a:extLst>
                <a:ext uri="{FF2B5EF4-FFF2-40B4-BE49-F238E27FC236}">
                  <a16:creationId xmlns:a16="http://schemas.microsoft.com/office/drawing/2014/main" xmlns="" id="{E1F0B121-ABD1-9B48-B5E0-859005A767E8}"/>
                </a:ext>
              </a:extLst>
            </p:cNvPr>
            <p:cNvSpPr>
              <a:spLocks noChangeArrowheads="1"/>
            </p:cNvSpPr>
            <p:nvPr userDrawn="1"/>
          </p:nvSpPr>
          <p:spPr bwMode="auto">
            <a:xfrm>
              <a:off x="7265401" y="665827"/>
              <a:ext cx="162327" cy="168337"/>
            </a:xfrm>
            <a:prstGeom prst="rect">
              <a:avLst/>
            </a:prstGeom>
            <a:solidFill>
              <a:schemeClr val="accent1"/>
            </a:solidFill>
            <a:ln>
              <a:noFill/>
            </a:ln>
            <a:extLst/>
          </p:spPr>
          <p:txBody>
            <a:bodyPr/>
            <a:lstStyle/>
            <a:p>
              <a:pPr defTabSz="1836807">
                <a:defRPr/>
              </a:pPr>
              <a:endParaRPr lang="en-US" dirty="0">
                <a:solidFill>
                  <a:srgbClr val="000000"/>
                </a:solidFill>
                <a:latin typeface="Arial"/>
                <a:cs typeface="Arial" pitchFamily="34" charset="0"/>
              </a:endParaRPr>
            </a:p>
          </p:txBody>
        </p:sp>
        <p:sp>
          <p:nvSpPr>
            <p:cNvPr id="52" name="Freeform 15">
              <a:extLst>
                <a:ext uri="{FF2B5EF4-FFF2-40B4-BE49-F238E27FC236}">
                  <a16:creationId xmlns:a16="http://schemas.microsoft.com/office/drawing/2014/main" xmlns="" id="{65AB56C3-AB41-A141-AC09-CD4DAC9F1B43}"/>
                </a:ext>
              </a:extLst>
            </p:cNvPr>
            <p:cNvSpPr>
              <a:spLocks noEditPoints="1"/>
            </p:cNvSpPr>
            <p:nvPr userDrawn="1"/>
          </p:nvSpPr>
          <p:spPr bwMode="auto">
            <a:xfrm>
              <a:off x="8840561" y="365224"/>
              <a:ext cx="126255" cy="126251"/>
            </a:xfrm>
            <a:custGeom>
              <a:avLst/>
              <a:gdLst>
                <a:gd name="T0" fmla="*/ 16308699 w 51"/>
                <a:gd name="T1" fmla="*/ 124566736 h 50"/>
                <a:gd name="T2" fmla="*/ 65240493 w 51"/>
                <a:gd name="T3" fmla="*/ 58131918 h 50"/>
                <a:gd name="T4" fmla="*/ 130480985 w 51"/>
                <a:gd name="T5" fmla="*/ 16608704 h 50"/>
                <a:gd name="T6" fmla="*/ 203874403 w 51"/>
                <a:gd name="T7" fmla="*/ 0 h 50"/>
                <a:gd name="T8" fmla="*/ 285423595 w 51"/>
                <a:gd name="T9" fmla="*/ 16608704 h 50"/>
                <a:gd name="T10" fmla="*/ 350664088 w 51"/>
                <a:gd name="T11" fmla="*/ 58131918 h 50"/>
                <a:gd name="T12" fmla="*/ 399595881 w 51"/>
                <a:gd name="T13" fmla="*/ 124566736 h 50"/>
                <a:gd name="T14" fmla="*/ 415904580 w 51"/>
                <a:gd name="T15" fmla="*/ 207610258 h 50"/>
                <a:gd name="T16" fmla="*/ 399595881 w 51"/>
                <a:gd name="T17" fmla="*/ 290653780 h 50"/>
                <a:gd name="T18" fmla="*/ 350664088 w 51"/>
                <a:gd name="T19" fmla="*/ 357088598 h 50"/>
                <a:gd name="T20" fmla="*/ 285423595 w 51"/>
                <a:gd name="T21" fmla="*/ 398608906 h 50"/>
                <a:gd name="T22" fmla="*/ 203874403 w 51"/>
                <a:gd name="T23" fmla="*/ 415217610 h 50"/>
                <a:gd name="T24" fmla="*/ 130480985 w 51"/>
                <a:gd name="T25" fmla="*/ 398608906 h 50"/>
                <a:gd name="T26" fmla="*/ 65240493 w 51"/>
                <a:gd name="T27" fmla="*/ 357088598 h 50"/>
                <a:gd name="T28" fmla="*/ 16308699 w 51"/>
                <a:gd name="T29" fmla="*/ 290653780 h 50"/>
                <a:gd name="T30" fmla="*/ 0 w 51"/>
                <a:gd name="T31" fmla="*/ 207610258 h 50"/>
                <a:gd name="T32" fmla="*/ 16308699 w 51"/>
                <a:gd name="T33" fmla="*/ 124566736 h 50"/>
                <a:gd name="T34" fmla="*/ 65240493 w 51"/>
                <a:gd name="T35" fmla="*/ 274045076 h 50"/>
                <a:gd name="T36" fmla="*/ 97860739 w 51"/>
                <a:gd name="T37" fmla="*/ 323871189 h 50"/>
                <a:gd name="T38" fmla="*/ 146789684 w 51"/>
                <a:gd name="T39" fmla="*/ 357088598 h 50"/>
                <a:gd name="T40" fmla="*/ 203874403 w 51"/>
                <a:gd name="T41" fmla="*/ 373697302 h 50"/>
                <a:gd name="T42" fmla="*/ 260959123 w 51"/>
                <a:gd name="T43" fmla="*/ 357088598 h 50"/>
                <a:gd name="T44" fmla="*/ 309890916 w 51"/>
                <a:gd name="T45" fmla="*/ 323871189 h 50"/>
                <a:gd name="T46" fmla="*/ 342508314 w 51"/>
                <a:gd name="T47" fmla="*/ 274045076 h 50"/>
                <a:gd name="T48" fmla="*/ 358819861 w 51"/>
                <a:gd name="T49" fmla="*/ 207610258 h 50"/>
                <a:gd name="T50" fmla="*/ 342508314 w 51"/>
                <a:gd name="T51" fmla="*/ 141175440 h 50"/>
                <a:gd name="T52" fmla="*/ 309890916 w 51"/>
                <a:gd name="T53" fmla="*/ 91349327 h 50"/>
                <a:gd name="T54" fmla="*/ 260959123 w 51"/>
                <a:gd name="T55" fmla="*/ 58131918 h 50"/>
                <a:gd name="T56" fmla="*/ 203874403 w 51"/>
                <a:gd name="T57" fmla="*/ 49826113 h 50"/>
                <a:gd name="T58" fmla="*/ 146789684 w 51"/>
                <a:gd name="T59" fmla="*/ 58131918 h 50"/>
                <a:gd name="T60" fmla="*/ 97860739 w 51"/>
                <a:gd name="T61" fmla="*/ 91349327 h 50"/>
                <a:gd name="T62" fmla="*/ 65240493 w 51"/>
                <a:gd name="T63" fmla="*/ 141175440 h 50"/>
                <a:gd name="T64" fmla="*/ 57084719 w 51"/>
                <a:gd name="T65" fmla="*/ 207610258 h 50"/>
                <a:gd name="T66" fmla="*/ 65240493 w 51"/>
                <a:gd name="T67" fmla="*/ 274045076 h 50"/>
                <a:gd name="T68" fmla="*/ 212030177 w 51"/>
                <a:gd name="T69" fmla="*/ 91349327 h 50"/>
                <a:gd name="T70" fmla="*/ 277270669 w 51"/>
                <a:gd name="T71" fmla="*/ 107958032 h 50"/>
                <a:gd name="T72" fmla="*/ 301735142 w 51"/>
                <a:gd name="T73" fmla="*/ 157784145 h 50"/>
                <a:gd name="T74" fmla="*/ 293579369 w 51"/>
                <a:gd name="T75" fmla="*/ 191001554 h 50"/>
                <a:gd name="T76" fmla="*/ 277270669 w 51"/>
                <a:gd name="T77" fmla="*/ 207610258 h 50"/>
                <a:gd name="T78" fmla="*/ 260959123 w 51"/>
                <a:gd name="T79" fmla="*/ 215913157 h 50"/>
                <a:gd name="T80" fmla="*/ 236494650 w 51"/>
                <a:gd name="T81" fmla="*/ 224218962 h 50"/>
                <a:gd name="T82" fmla="*/ 301735142 w 51"/>
                <a:gd name="T83" fmla="*/ 323871189 h 50"/>
                <a:gd name="T84" fmla="*/ 252803349 w 51"/>
                <a:gd name="T85" fmla="*/ 323871189 h 50"/>
                <a:gd name="T86" fmla="*/ 195718630 w 51"/>
                <a:gd name="T87" fmla="*/ 224218962 h 50"/>
                <a:gd name="T88" fmla="*/ 171254157 w 51"/>
                <a:gd name="T89" fmla="*/ 224218962 h 50"/>
                <a:gd name="T90" fmla="*/ 171254157 w 51"/>
                <a:gd name="T91" fmla="*/ 323871189 h 50"/>
                <a:gd name="T92" fmla="*/ 122325212 w 51"/>
                <a:gd name="T93" fmla="*/ 323871189 h 50"/>
                <a:gd name="T94" fmla="*/ 122325212 w 51"/>
                <a:gd name="T95" fmla="*/ 91349327 h 50"/>
                <a:gd name="T96" fmla="*/ 212030177 w 51"/>
                <a:gd name="T97" fmla="*/ 91349327 h 50"/>
                <a:gd name="T98" fmla="*/ 212030177 w 51"/>
                <a:gd name="T99" fmla="*/ 191001554 h 50"/>
                <a:gd name="T100" fmla="*/ 244650423 w 51"/>
                <a:gd name="T101" fmla="*/ 182695748 h 50"/>
                <a:gd name="T102" fmla="*/ 252803349 w 51"/>
                <a:gd name="T103" fmla="*/ 157784145 h 50"/>
                <a:gd name="T104" fmla="*/ 252803349 w 51"/>
                <a:gd name="T105" fmla="*/ 141175440 h 50"/>
                <a:gd name="T106" fmla="*/ 236494650 w 51"/>
                <a:gd name="T107" fmla="*/ 132869635 h 50"/>
                <a:gd name="T108" fmla="*/ 220185950 w 51"/>
                <a:gd name="T109" fmla="*/ 132869635 h 50"/>
                <a:gd name="T110" fmla="*/ 203874403 w 51"/>
                <a:gd name="T111" fmla="*/ 132869635 h 50"/>
                <a:gd name="T112" fmla="*/ 171254157 w 51"/>
                <a:gd name="T113" fmla="*/ 132869635 h 50"/>
                <a:gd name="T114" fmla="*/ 171254157 w 51"/>
                <a:gd name="T115" fmla="*/ 191001554 h 50"/>
                <a:gd name="T116" fmla="*/ 212030177 w 51"/>
                <a:gd name="T117" fmla="*/ 191001554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1" h="50">
                  <a:moveTo>
                    <a:pt x="2" y="15"/>
                  </a:moveTo>
                  <a:cubicBezTo>
                    <a:pt x="3" y="12"/>
                    <a:pt x="5" y="9"/>
                    <a:pt x="8" y="7"/>
                  </a:cubicBezTo>
                  <a:cubicBezTo>
                    <a:pt x="10" y="5"/>
                    <a:pt x="13" y="3"/>
                    <a:pt x="16" y="2"/>
                  </a:cubicBezTo>
                  <a:cubicBezTo>
                    <a:pt x="19" y="1"/>
                    <a:pt x="22" y="0"/>
                    <a:pt x="25" y="0"/>
                  </a:cubicBezTo>
                  <a:cubicBezTo>
                    <a:pt x="29" y="0"/>
                    <a:pt x="32" y="1"/>
                    <a:pt x="35" y="2"/>
                  </a:cubicBezTo>
                  <a:cubicBezTo>
                    <a:pt x="38" y="3"/>
                    <a:pt x="41" y="5"/>
                    <a:pt x="43" y="7"/>
                  </a:cubicBezTo>
                  <a:cubicBezTo>
                    <a:pt x="45" y="9"/>
                    <a:pt x="47" y="12"/>
                    <a:pt x="49" y="15"/>
                  </a:cubicBezTo>
                  <a:cubicBezTo>
                    <a:pt x="50" y="18"/>
                    <a:pt x="51" y="21"/>
                    <a:pt x="51" y="25"/>
                  </a:cubicBezTo>
                  <a:cubicBezTo>
                    <a:pt x="51" y="29"/>
                    <a:pt x="50" y="32"/>
                    <a:pt x="49" y="35"/>
                  </a:cubicBezTo>
                  <a:cubicBezTo>
                    <a:pt x="47" y="38"/>
                    <a:pt x="45" y="41"/>
                    <a:pt x="43" y="43"/>
                  </a:cubicBezTo>
                  <a:cubicBezTo>
                    <a:pt x="41" y="45"/>
                    <a:pt x="38" y="47"/>
                    <a:pt x="35" y="48"/>
                  </a:cubicBezTo>
                  <a:cubicBezTo>
                    <a:pt x="32" y="49"/>
                    <a:pt x="29" y="50"/>
                    <a:pt x="25" y="50"/>
                  </a:cubicBezTo>
                  <a:cubicBezTo>
                    <a:pt x="22" y="50"/>
                    <a:pt x="19" y="49"/>
                    <a:pt x="16" y="48"/>
                  </a:cubicBezTo>
                  <a:cubicBezTo>
                    <a:pt x="13" y="47"/>
                    <a:pt x="10" y="45"/>
                    <a:pt x="8" y="43"/>
                  </a:cubicBezTo>
                  <a:cubicBezTo>
                    <a:pt x="5" y="41"/>
                    <a:pt x="3" y="38"/>
                    <a:pt x="2" y="35"/>
                  </a:cubicBezTo>
                  <a:cubicBezTo>
                    <a:pt x="1" y="32"/>
                    <a:pt x="0" y="29"/>
                    <a:pt x="0" y="25"/>
                  </a:cubicBezTo>
                  <a:cubicBezTo>
                    <a:pt x="0" y="21"/>
                    <a:pt x="1" y="18"/>
                    <a:pt x="2" y="15"/>
                  </a:cubicBezTo>
                  <a:close/>
                  <a:moveTo>
                    <a:pt x="8" y="33"/>
                  </a:moveTo>
                  <a:cubicBezTo>
                    <a:pt x="9" y="35"/>
                    <a:pt x="10" y="37"/>
                    <a:pt x="12" y="39"/>
                  </a:cubicBezTo>
                  <a:cubicBezTo>
                    <a:pt x="14" y="41"/>
                    <a:pt x="16" y="42"/>
                    <a:pt x="18" y="43"/>
                  </a:cubicBezTo>
                  <a:cubicBezTo>
                    <a:pt x="20" y="44"/>
                    <a:pt x="23" y="45"/>
                    <a:pt x="25" y="45"/>
                  </a:cubicBezTo>
                  <a:cubicBezTo>
                    <a:pt x="28" y="45"/>
                    <a:pt x="30" y="44"/>
                    <a:pt x="32" y="43"/>
                  </a:cubicBezTo>
                  <a:cubicBezTo>
                    <a:pt x="35" y="42"/>
                    <a:pt x="37" y="41"/>
                    <a:pt x="38" y="39"/>
                  </a:cubicBezTo>
                  <a:cubicBezTo>
                    <a:pt x="40" y="37"/>
                    <a:pt x="41" y="35"/>
                    <a:pt x="42" y="33"/>
                  </a:cubicBezTo>
                  <a:cubicBezTo>
                    <a:pt x="43" y="31"/>
                    <a:pt x="44" y="28"/>
                    <a:pt x="44" y="25"/>
                  </a:cubicBezTo>
                  <a:cubicBezTo>
                    <a:pt x="44" y="22"/>
                    <a:pt x="43" y="20"/>
                    <a:pt x="42" y="17"/>
                  </a:cubicBezTo>
                  <a:cubicBezTo>
                    <a:pt x="41" y="15"/>
                    <a:pt x="40" y="13"/>
                    <a:pt x="38" y="11"/>
                  </a:cubicBezTo>
                  <a:cubicBezTo>
                    <a:pt x="37" y="10"/>
                    <a:pt x="35" y="8"/>
                    <a:pt x="32" y="7"/>
                  </a:cubicBezTo>
                  <a:cubicBezTo>
                    <a:pt x="30" y="6"/>
                    <a:pt x="28" y="6"/>
                    <a:pt x="25" y="6"/>
                  </a:cubicBezTo>
                  <a:cubicBezTo>
                    <a:pt x="23" y="6"/>
                    <a:pt x="20" y="6"/>
                    <a:pt x="18" y="7"/>
                  </a:cubicBezTo>
                  <a:cubicBezTo>
                    <a:pt x="16" y="8"/>
                    <a:pt x="14" y="10"/>
                    <a:pt x="12" y="11"/>
                  </a:cubicBezTo>
                  <a:cubicBezTo>
                    <a:pt x="10" y="13"/>
                    <a:pt x="9" y="15"/>
                    <a:pt x="8" y="17"/>
                  </a:cubicBezTo>
                  <a:cubicBezTo>
                    <a:pt x="7" y="20"/>
                    <a:pt x="7" y="22"/>
                    <a:pt x="7" y="25"/>
                  </a:cubicBezTo>
                  <a:cubicBezTo>
                    <a:pt x="7" y="28"/>
                    <a:pt x="7" y="31"/>
                    <a:pt x="8" y="33"/>
                  </a:cubicBezTo>
                  <a:close/>
                  <a:moveTo>
                    <a:pt x="26" y="11"/>
                  </a:moveTo>
                  <a:cubicBezTo>
                    <a:pt x="29" y="11"/>
                    <a:pt x="32" y="12"/>
                    <a:pt x="34" y="13"/>
                  </a:cubicBezTo>
                  <a:cubicBezTo>
                    <a:pt x="36" y="14"/>
                    <a:pt x="37" y="16"/>
                    <a:pt x="37" y="19"/>
                  </a:cubicBezTo>
                  <a:cubicBezTo>
                    <a:pt x="37" y="21"/>
                    <a:pt x="36" y="22"/>
                    <a:pt x="36" y="23"/>
                  </a:cubicBezTo>
                  <a:cubicBezTo>
                    <a:pt x="36" y="24"/>
                    <a:pt x="35" y="24"/>
                    <a:pt x="34" y="25"/>
                  </a:cubicBezTo>
                  <a:cubicBezTo>
                    <a:pt x="34" y="26"/>
                    <a:pt x="33" y="26"/>
                    <a:pt x="32" y="26"/>
                  </a:cubicBezTo>
                  <a:cubicBezTo>
                    <a:pt x="31" y="27"/>
                    <a:pt x="30" y="27"/>
                    <a:pt x="29" y="27"/>
                  </a:cubicBezTo>
                  <a:cubicBezTo>
                    <a:pt x="37" y="39"/>
                    <a:pt x="37" y="39"/>
                    <a:pt x="37" y="39"/>
                  </a:cubicBezTo>
                  <a:cubicBezTo>
                    <a:pt x="31" y="39"/>
                    <a:pt x="31" y="39"/>
                    <a:pt x="31" y="39"/>
                  </a:cubicBezTo>
                  <a:cubicBezTo>
                    <a:pt x="24" y="27"/>
                    <a:pt x="24" y="27"/>
                    <a:pt x="24" y="27"/>
                  </a:cubicBezTo>
                  <a:cubicBezTo>
                    <a:pt x="21" y="27"/>
                    <a:pt x="21" y="27"/>
                    <a:pt x="21" y="27"/>
                  </a:cubicBezTo>
                  <a:cubicBezTo>
                    <a:pt x="21" y="39"/>
                    <a:pt x="21" y="39"/>
                    <a:pt x="21" y="39"/>
                  </a:cubicBezTo>
                  <a:cubicBezTo>
                    <a:pt x="15" y="39"/>
                    <a:pt x="15" y="39"/>
                    <a:pt x="15" y="39"/>
                  </a:cubicBezTo>
                  <a:cubicBezTo>
                    <a:pt x="15" y="11"/>
                    <a:pt x="15" y="11"/>
                    <a:pt x="15" y="11"/>
                  </a:cubicBezTo>
                  <a:lnTo>
                    <a:pt x="26" y="11"/>
                  </a:lnTo>
                  <a:close/>
                  <a:moveTo>
                    <a:pt x="26" y="23"/>
                  </a:moveTo>
                  <a:cubicBezTo>
                    <a:pt x="27" y="23"/>
                    <a:pt x="29" y="23"/>
                    <a:pt x="30" y="22"/>
                  </a:cubicBezTo>
                  <a:cubicBezTo>
                    <a:pt x="31" y="22"/>
                    <a:pt x="31" y="21"/>
                    <a:pt x="31" y="19"/>
                  </a:cubicBezTo>
                  <a:cubicBezTo>
                    <a:pt x="31" y="18"/>
                    <a:pt x="31" y="18"/>
                    <a:pt x="31" y="17"/>
                  </a:cubicBezTo>
                  <a:cubicBezTo>
                    <a:pt x="30" y="17"/>
                    <a:pt x="30" y="16"/>
                    <a:pt x="29" y="16"/>
                  </a:cubicBezTo>
                  <a:cubicBezTo>
                    <a:pt x="29" y="16"/>
                    <a:pt x="28" y="16"/>
                    <a:pt x="27" y="16"/>
                  </a:cubicBezTo>
                  <a:cubicBezTo>
                    <a:pt x="27" y="16"/>
                    <a:pt x="26" y="16"/>
                    <a:pt x="25" y="16"/>
                  </a:cubicBezTo>
                  <a:cubicBezTo>
                    <a:pt x="21" y="16"/>
                    <a:pt x="21" y="16"/>
                    <a:pt x="21" y="16"/>
                  </a:cubicBezTo>
                  <a:cubicBezTo>
                    <a:pt x="21" y="23"/>
                    <a:pt x="21" y="23"/>
                    <a:pt x="21" y="23"/>
                  </a:cubicBezTo>
                  <a:lnTo>
                    <a:pt x="26" y="23"/>
                  </a:lnTo>
                  <a:close/>
                </a:path>
              </a:pathLst>
            </a:custGeom>
            <a:solidFill>
              <a:schemeClr val="tx1"/>
            </a:solidFill>
            <a:ln>
              <a:noFill/>
            </a:ln>
            <a:extLst/>
          </p:spPr>
          <p:txBody>
            <a:bodyPr/>
            <a:lstStyle/>
            <a:p>
              <a:pPr defTabSz="1836807">
                <a:defRPr/>
              </a:pPr>
              <a:endParaRPr lang="en-US" dirty="0">
                <a:solidFill>
                  <a:srgbClr val="000000"/>
                </a:solidFill>
                <a:latin typeface="Arial"/>
                <a:cs typeface="Arial" pitchFamily="34" charset="0"/>
              </a:endParaRPr>
            </a:p>
          </p:txBody>
        </p:sp>
      </p:grpSp>
      <p:sp>
        <p:nvSpPr>
          <p:cNvPr id="5" name="Arc 4">
            <a:extLst>
              <a:ext uri="{FF2B5EF4-FFF2-40B4-BE49-F238E27FC236}">
                <a16:creationId xmlns:a16="http://schemas.microsoft.com/office/drawing/2014/main" xmlns="" id="{365768BE-DDE4-0E4B-B780-B847E7F338C9}"/>
              </a:ext>
            </a:extLst>
          </p:cNvPr>
          <p:cNvSpPr/>
          <p:nvPr/>
        </p:nvSpPr>
        <p:spPr>
          <a:xfrm flipV="1">
            <a:off x="-152559" y="1597371"/>
            <a:ext cx="18669377" cy="5668437"/>
          </a:xfrm>
          <a:prstGeom prst="arc">
            <a:avLst>
              <a:gd name="adj1" fmla="val 10863849"/>
              <a:gd name="adj2" fmla="val 21508909"/>
            </a:avLst>
          </a:prstGeom>
          <a:ln w="1016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8" name="Picture 37">
            <a:extLst>
              <a:ext uri="{FF2B5EF4-FFF2-40B4-BE49-F238E27FC236}">
                <a16:creationId xmlns:a16="http://schemas.microsoft.com/office/drawing/2014/main" xmlns="" id="{7B5C4D88-DB3F-B648-96CC-FB9F79BE6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995" y="4806477"/>
            <a:ext cx="4208769" cy="4208769"/>
          </a:xfrm>
          <a:prstGeom prst="rect">
            <a:avLst/>
          </a:prstGeom>
        </p:spPr>
      </p:pic>
    </p:spTree>
    <p:extLst>
      <p:ext uri="{BB962C8B-B14F-4D97-AF65-F5344CB8AC3E}">
        <p14:creationId xmlns:p14="http://schemas.microsoft.com/office/powerpoint/2010/main" val="334259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31" presetClass="entr" presetSubtype="0" fill="hold" nodeType="withEffect">
                                  <p:stCondLst>
                                    <p:cond delay="500"/>
                                  </p:stCondLst>
                                  <p:childTnLst>
                                    <p:set>
                                      <p:cBhvr>
                                        <p:cTn id="9" dur="1" fill="hold">
                                          <p:stCondLst>
                                            <p:cond delay="0"/>
                                          </p:stCondLst>
                                        </p:cTn>
                                        <p:tgtEl>
                                          <p:spTgt spid="38"/>
                                        </p:tgtEl>
                                        <p:attrNameLst>
                                          <p:attrName>style.visibility</p:attrName>
                                        </p:attrNameLst>
                                      </p:cBhvr>
                                      <p:to>
                                        <p:strVal val="visible"/>
                                      </p:to>
                                    </p:set>
                                    <p:anim calcmode="lin" valueType="num">
                                      <p:cBhvr>
                                        <p:cTn id="10" dur="1000" fill="hold"/>
                                        <p:tgtEl>
                                          <p:spTgt spid="38"/>
                                        </p:tgtEl>
                                        <p:attrNameLst>
                                          <p:attrName>ppt_w</p:attrName>
                                        </p:attrNameLst>
                                      </p:cBhvr>
                                      <p:tavLst>
                                        <p:tav tm="0">
                                          <p:val>
                                            <p:fltVal val="0"/>
                                          </p:val>
                                        </p:tav>
                                        <p:tav tm="100000">
                                          <p:val>
                                            <p:strVal val="#ppt_w"/>
                                          </p:val>
                                        </p:tav>
                                      </p:tavLst>
                                    </p:anim>
                                    <p:anim calcmode="lin" valueType="num">
                                      <p:cBhvr>
                                        <p:cTn id="11" dur="1000" fill="hold"/>
                                        <p:tgtEl>
                                          <p:spTgt spid="38"/>
                                        </p:tgtEl>
                                        <p:attrNameLst>
                                          <p:attrName>ppt_h</p:attrName>
                                        </p:attrNameLst>
                                      </p:cBhvr>
                                      <p:tavLst>
                                        <p:tav tm="0">
                                          <p:val>
                                            <p:fltVal val="0"/>
                                          </p:val>
                                        </p:tav>
                                        <p:tav tm="100000">
                                          <p:val>
                                            <p:strVal val="#ppt_h"/>
                                          </p:val>
                                        </p:tav>
                                      </p:tavLst>
                                    </p:anim>
                                    <p:anim calcmode="lin" valueType="num">
                                      <p:cBhvr>
                                        <p:cTn id="12" dur="1000" fill="hold"/>
                                        <p:tgtEl>
                                          <p:spTgt spid="38"/>
                                        </p:tgtEl>
                                        <p:attrNameLst>
                                          <p:attrName>style.rotation</p:attrName>
                                        </p:attrNameLst>
                                      </p:cBhvr>
                                      <p:tavLst>
                                        <p:tav tm="0">
                                          <p:val>
                                            <p:fltVal val="90"/>
                                          </p:val>
                                        </p:tav>
                                        <p:tav tm="100000">
                                          <p:val>
                                            <p:fltVal val="0"/>
                                          </p:val>
                                        </p:tav>
                                      </p:tavLst>
                                    </p:anim>
                                    <p:animEffect transition="in" filter="fade">
                                      <p:cBhvr>
                                        <p:cTn id="13" dur="1000"/>
                                        <p:tgtEl>
                                          <p:spTgt spid="38"/>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25135"/>
          <a:stretch/>
        </p:blipFill>
        <p:spPr bwMode="auto">
          <a:xfrm>
            <a:off x="0" y="0"/>
            <a:ext cx="18340145" cy="102981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162E4A84-A8F2-424A-AAF2-679D4EB18637}" type="slidenum">
              <a:rPr lang="en-US" smtClean="0">
                <a:solidFill>
                  <a:srgbClr val="404041"/>
                </a:solidFill>
              </a:rPr>
              <a:pPr>
                <a:defRPr/>
              </a:pPr>
              <a:t>2</a:t>
            </a:fld>
            <a:endParaRPr lang="en-US" dirty="0">
              <a:solidFill>
                <a:srgbClr val="404041"/>
              </a:solidFill>
            </a:endParaRPr>
          </a:p>
        </p:txBody>
      </p:sp>
      <p:sp>
        <p:nvSpPr>
          <p:cNvPr id="2" name="Text Placeholder 1"/>
          <p:cNvSpPr>
            <a:spLocks noGrp="1"/>
          </p:cNvSpPr>
          <p:nvPr>
            <p:ph type="body" sz="quarter" idx="4294967295"/>
          </p:nvPr>
        </p:nvSpPr>
        <p:spPr>
          <a:xfrm>
            <a:off x="1757082" y="397437"/>
            <a:ext cx="15240000" cy="2811928"/>
          </a:xfrm>
          <a:solidFill>
            <a:srgbClr val="202020">
              <a:alpha val="23137"/>
            </a:srgbClr>
          </a:solidFill>
        </p:spPr>
        <p:txBody>
          <a:bodyPr/>
          <a:lstStyle/>
          <a:p>
            <a:pPr marL="0" indent="0">
              <a:buNone/>
            </a:pPr>
            <a:r>
              <a:rPr lang="en-US" sz="5400" dirty="0">
                <a:solidFill>
                  <a:schemeClr val="bg1"/>
                </a:solidFill>
              </a:rPr>
              <a:t>The World Economic Forum estimates that new technology could affect 1.4 million jobs in the United States alone by 2026.</a:t>
            </a:r>
          </a:p>
          <a:p>
            <a:pPr marL="0" indent="0">
              <a:buNone/>
            </a:pPr>
            <a:endParaRPr lang="en-US" sz="5400" dirty="0">
              <a:solidFill>
                <a:schemeClr val="bg1"/>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177298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3D28E3BD-77F4-9449-BE7A-3803A0B122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3089" b="17155"/>
          <a:stretch/>
        </p:blipFill>
        <p:spPr>
          <a:xfrm>
            <a:off x="2" y="2377840"/>
            <a:ext cx="18307050" cy="6153444"/>
          </a:xfrm>
          <a:prstGeom prst="rect">
            <a:avLst/>
          </a:prstGeom>
        </p:spPr>
      </p:pic>
      <p:sp>
        <p:nvSpPr>
          <p:cNvPr id="5" name="Rectangle 4">
            <a:extLst>
              <a:ext uri="{FF2B5EF4-FFF2-40B4-BE49-F238E27FC236}">
                <a16:creationId xmlns:a16="http://schemas.microsoft.com/office/drawing/2014/main" xmlns="" id="{F31F8424-7596-B74C-BE2C-20E89C599D3E}"/>
              </a:ext>
            </a:extLst>
          </p:cNvPr>
          <p:cNvSpPr/>
          <p:nvPr/>
        </p:nvSpPr>
        <p:spPr>
          <a:xfrm>
            <a:off x="2" y="2473366"/>
            <a:ext cx="18307050" cy="2178386"/>
          </a:xfrm>
          <a:prstGeom prst="rect">
            <a:avLst/>
          </a:prstGeom>
          <a:solidFill>
            <a:schemeClr val="tx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itle 3"/>
          <p:cNvSpPr>
            <a:spLocks noGrp="1"/>
          </p:cNvSpPr>
          <p:nvPr>
            <p:ph type="title"/>
          </p:nvPr>
        </p:nvSpPr>
        <p:spPr>
          <a:xfrm>
            <a:off x="738331" y="378095"/>
            <a:ext cx="11781786" cy="873987"/>
          </a:xfrm>
        </p:spPr>
        <p:txBody>
          <a:bodyPr/>
          <a:lstStyle/>
          <a:p>
            <a:r>
              <a:rPr lang="en-US" sz="3380" dirty="0"/>
              <a:t>Enhanced Strategic Planner with Artificial Intelligence</a:t>
            </a:r>
          </a:p>
        </p:txBody>
      </p:sp>
      <p:sp>
        <p:nvSpPr>
          <p:cNvPr id="3" name="Slide Number Placeholder 2"/>
          <p:cNvSpPr>
            <a:spLocks noGrp="1"/>
          </p:cNvSpPr>
          <p:nvPr>
            <p:ph type="sldNum" sz="quarter" idx="11"/>
          </p:nvPr>
        </p:nvSpPr>
        <p:spPr/>
        <p:txBody>
          <a:bodyPr/>
          <a:lstStyle/>
          <a:p>
            <a:pPr>
              <a:defRPr/>
            </a:pPr>
            <a:fld id="{162E4A84-A8F2-424A-AAF2-679D4EB18637}" type="slidenum">
              <a:rPr lang="en-US" smtClean="0"/>
              <a:pPr>
                <a:defRPr/>
              </a:pPr>
              <a:t>20</a:t>
            </a:fld>
            <a:endParaRPr lang="en-US" dirty="0"/>
          </a:p>
        </p:txBody>
      </p:sp>
      <p:sp>
        <p:nvSpPr>
          <p:cNvPr id="18" name="Text Placeholder 1">
            <a:extLst>
              <a:ext uri="{FF2B5EF4-FFF2-40B4-BE49-F238E27FC236}">
                <a16:creationId xmlns:a16="http://schemas.microsoft.com/office/drawing/2014/main" xmlns="" id="{1A9729CD-74BF-1A4C-A44E-DBEA9AA2E3F4}"/>
              </a:ext>
            </a:extLst>
          </p:cNvPr>
          <p:cNvSpPr txBox="1">
            <a:spLocks/>
          </p:cNvSpPr>
          <p:nvPr/>
        </p:nvSpPr>
        <p:spPr bwMode="auto">
          <a:xfrm>
            <a:off x="15227459" y="4996429"/>
            <a:ext cx="3071302" cy="323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3" tIns="81607" rIns="163223" bIns="81607"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3" lvl="1" indent="0" algn="ctr">
              <a:buNone/>
            </a:pPr>
            <a:r>
              <a:rPr lang="en-US" dirty="0">
                <a:solidFill>
                  <a:schemeClr val="bg1"/>
                </a:solidFill>
              </a:rPr>
              <a:t>Cloud deployment with continuous updates and login anywhere</a:t>
            </a:r>
          </a:p>
        </p:txBody>
      </p:sp>
      <p:sp>
        <p:nvSpPr>
          <p:cNvPr id="20" name="Text Placeholder 1">
            <a:extLst>
              <a:ext uri="{FF2B5EF4-FFF2-40B4-BE49-F238E27FC236}">
                <a16:creationId xmlns:a16="http://schemas.microsoft.com/office/drawing/2014/main" xmlns="" id="{0ACD0EF1-C0CE-0B4D-9FBF-254CD01DEE2F}"/>
              </a:ext>
            </a:extLst>
          </p:cNvPr>
          <p:cNvSpPr txBox="1">
            <a:spLocks/>
          </p:cNvSpPr>
          <p:nvPr/>
        </p:nvSpPr>
        <p:spPr bwMode="auto">
          <a:xfrm>
            <a:off x="3403066" y="4996427"/>
            <a:ext cx="2366081" cy="25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3" tIns="81607" rIns="163223" bIns="81607"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3" lvl="1" indent="0" algn="ctr">
              <a:buNone/>
            </a:pPr>
            <a:r>
              <a:rPr lang="en-US" dirty="0">
                <a:solidFill>
                  <a:schemeClr val="bg1"/>
                </a:solidFill>
              </a:rPr>
              <a:t>Detailed Shrinkage Planning by Category</a:t>
            </a:r>
          </a:p>
        </p:txBody>
      </p:sp>
      <p:sp>
        <p:nvSpPr>
          <p:cNvPr id="21" name="Text Placeholder 1">
            <a:extLst>
              <a:ext uri="{FF2B5EF4-FFF2-40B4-BE49-F238E27FC236}">
                <a16:creationId xmlns:a16="http://schemas.microsoft.com/office/drawing/2014/main" xmlns="" id="{62D29EBC-FA7E-454C-9455-DE3DFD5F0C6C}"/>
              </a:ext>
            </a:extLst>
          </p:cNvPr>
          <p:cNvSpPr txBox="1">
            <a:spLocks/>
          </p:cNvSpPr>
          <p:nvPr/>
        </p:nvSpPr>
        <p:spPr bwMode="auto">
          <a:xfrm>
            <a:off x="6124806" y="4996425"/>
            <a:ext cx="2959102" cy="339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3" tIns="81607" rIns="163223" bIns="81607"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3" lvl="1" indent="0" algn="ctr">
              <a:buNone/>
            </a:pPr>
            <a:r>
              <a:rPr lang="en-US" dirty="0">
                <a:solidFill>
                  <a:schemeClr val="bg1"/>
                </a:solidFill>
              </a:rPr>
              <a:t>Performance Targets for Service Level, ASA</a:t>
            </a:r>
          </a:p>
        </p:txBody>
      </p:sp>
      <p:sp>
        <p:nvSpPr>
          <p:cNvPr id="22" name="Text Placeholder 1">
            <a:extLst>
              <a:ext uri="{FF2B5EF4-FFF2-40B4-BE49-F238E27FC236}">
                <a16:creationId xmlns:a16="http://schemas.microsoft.com/office/drawing/2014/main" xmlns="" id="{61BDAED3-4795-C545-9F0A-EF783BF2246F}"/>
              </a:ext>
            </a:extLst>
          </p:cNvPr>
          <p:cNvSpPr txBox="1">
            <a:spLocks/>
          </p:cNvSpPr>
          <p:nvPr/>
        </p:nvSpPr>
        <p:spPr bwMode="auto">
          <a:xfrm>
            <a:off x="9179161" y="4996427"/>
            <a:ext cx="2968389" cy="3064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3" tIns="81607" rIns="163223" bIns="81607"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3" lvl="1" indent="0" algn="ctr">
              <a:buNone/>
            </a:pPr>
            <a:r>
              <a:rPr lang="en-US" dirty="0">
                <a:solidFill>
                  <a:schemeClr val="bg1"/>
                </a:solidFill>
              </a:rPr>
              <a:t>Reverse Solve for Performance Targets</a:t>
            </a:r>
          </a:p>
        </p:txBody>
      </p:sp>
      <p:sp>
        <p:nvSpPr>
          <p:cNvPr id="23" name="Text Placeholder 1">
            <a:extLst>
              <a:ext uri="{FF2B5EF4-FFF2-40B4-BE49-F238E27FC236}">
                <a16:creationId xmlns:a16="http://schemas.microsoft.com/office/drawing/2014/main" xmlns="" id="{D6D4CDD0-1B5F-0E44-AE42-8D9B7B811486}"/>
              </a:ext>
            </a:extLst>
          </p:cNvPr>
          <p:cNvSpPr txBox="1">
            <a:spLocks/>
          </p:cNvSpPr>
          <p:nvPr/>
        </p:nvSpPr>
        <p:spPr bwMode="auto">
          <a:xfrm>
            <a:off x="12264075" y="4996427"/>
            <a:ext cx="2949285" cy="345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3" tIns="81607" rIns="163223" bIns="81607" numCol="1" anchor="t" anchorCtr="0" compatLnSpc="1">
            <a:prstTxWarp prst="textNoShape">
              <a:avLst/>
            </a:prstTxWarp>
          </a:bodyPr>
          <a:lstStyle>
            <a:lvl1pPr marL="447963" indent="-447963" algn="l" defTabSz="1414476" rtl="0" eaLnBrk="0" fontAlgn="base" hangingPunct="0">
              <a:spcBef>
                <a:spcPts val="3216"/>
              </a:spcBef>
              <a:spcAft>
                <a:spcPct val="0"/>
              </a:spcAft>
              <a:buClr>
                <a:srgbClr val="009EDB"/>
              </a:buClr>
              <a:buSzPct val="100000"/>
              <a:buFont typeface="Arial" panose="020B0604020202020204" pitchFamily="34" charset="0"/>
              <a:buChar char="•"/>
              <a:defRPr lang="en-US" sz="3200" kern="1200" baseline="0" dirty="0" smtClean="0">
                <a:solidFill>
                  <a:schemeClr val="tx1"/>
                </a:solidFill>
                <a:latin typeface="Arial" panose="020B0604020202020204" pitchFamily="34" charset="0"/>
                <a:ea typeface="+mn-ea"/>
                <a:cs typeface="Arial" panose="020B0604020202020204" pitchFamily="34" charset="0"/>
              </a:defRPr>
            </a:lvl1pPr>
            <a:lvl2pPr marL="961135" indent="-481982" algn="l" rtl="0" eaLnBrk="0" fontAlgn="base" hangingPunct="0">
              <a:spcBef>
                <a:spcPts val="1072"/>
              </a:spcBef>
              <a:spcAft>
                <a:spcPct val="0"/>
              </a:spcAft>
              <a:buClr>
                <a:schemeClr val="bg2"/>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1119909" indent="-320382"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443124" indent="-320382"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766335" indent="-320382" algn="l" rtl="0" eaLnBrk="0" fontAlgn="base" hangingPunct="0">
              <a:spcBef>
                <a:spcPct val="20000"/>
              </a:spcBef>
              <a:spcAft>
                <a:spcPct val="0"/>
              </a:spcAft>
              <a:buClr>
                <a:srgbClr val="AFB7DB"/>
              </a:buClr>
              <a:buSzPct val="80000"/>
              <a:buFont typeface="Wingdings" pitchFamily="2" charset="2"/>
              <a:buChar char="§"/>
              <a:defRPr lang="en-US" sz="2900" kern="1200" dirty="0">
                <a:solidFill>
                  <a:schemeClr val="tx1"/>
                </a:solidFill>
                <a:latin typeface="+mn-lt"/>
                <a:ea typeface="+mn-ea"/>
                <a:cs typeface="+mn-cs"/>
              </a:defRPr>
            </a:lvl5pPr>
            <a:lvl6pPr marL="4488831"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4975"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1133"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7282" indent="-408079" algn="l" defTabSz="1632302" rtl="0" eaLnBrk="1" latinLnBrk="0" hangingPunct="1">
              <a:spcBef>
                <a:spcPct val="20000"/>
              </a:spcBef>
              <a:buFont typeface="Arial" pitchFamily="34" charset="0"/>
              <a:buChar char="•"/>
              <a:defRPr sz="3600" kern="1200">
                <a:solidFill>
                  <a:schemeClr val="tx1"/>
                </a:solidFill>
                <a:latin typeface="+mn-lt"/>
                <a:ea typeface="+mn-ea"/>
                <a:cs typeface="+mn-cs"/>
              </a:defRPr>
            </a:lvl9pPr>
          </a:lstStyle>
          <a:p>
            <a:pPr marL="15873" lvl="1" indent="0" algn="ctr">
              <a:buNone/>
            </a:pPr>
            <a:r>
              <a:rPr lang="en-US" dirty="0">
                <a:solidFill>
                  <a:schemeClr val="bg1"/>
                </a:solidFill>
              </a:rPr>
              <a:t>New Intuitive Web-based User Interface and Experience </a:t>
            </a:r>
          </a:p>
        </p:txBody>
      </p:sp>
      <p:grpSp>
        <p:nvGrpSpPr>
          <p:cNvPr id="34" name="Group 33">
            <a:extLst>
              <a:ext uri="{FF2B5EF4-FFF2-40B4-BE49-F238E27FC236}">
                <a16:creationId xmlns:a16="http://schemas.microsoft.com/office/drawing/2014/main" xmlns="" id="{0E42EE62-3C01-634B-AC57-03FCF89FDB5E}"/>
              </a:ext>
            </a:extLst>
          </p:cNvPr>
          <p:cNvGrpSpPr/>
          <p:nvPr/>
        </p:nvGrpSpPr>
        <p:grpSpPr>
          <a:xfrm>
            <a:off x="3062163" y="2473367"/>
            <a:ext cx="12173603" cy="6057917"/>
            <a:chOff x="3053990" y="2506133"/>
            <a:chExt cx="12174072" cy="6079067"/>
          </a:xfrm>
        </p:grpSpPr>
        <p:cxnSp>
          <p:nvCxnSpPr>
            <p:cNvPr id="26" name="Straight Connector 25">
              <a:extLst>
                <a:ext uri="{FF2B5EF4-FFF2-40B4-BE49-F238E27FC236}">
                  <a16:creationId xmlns:a16="http://schemas.microsoft.com/office/drawing/2014/main" xmlns="" id="{2A138146-9BE1-9246-8C5B-AB8226E6F26C}"/>
                </a:ext>
              </a:extLst>
            </p:cNvPr>
            <p:cNvCxnSpPr>
              <a:cxnSpLocks/>
            </p:cNvCxnSpPr>
            <p:nvPr/>
          </p:nvCxnSpPr>
          <p:spPr>
            <a:xfrm>
              <a:off x="3053990" y="2506133"/>
              <a:ext cx="0" cy="607906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6C96794F-FD46-9743-8345-2669318BCBAF}"/>
                </a:ext>
              </a:extLst>
            </p:cNvPr>
            <p:cNvCxnSpPr>
              <a:cxnSpLocks/>
            </p:cNvCxnSpPr>
            <p:nvPr/>
          </p:nvCxnSpPr>
          <p:spPr>
            <a:xfrm>
              <a:off x="6101990" y="2506133"/>
              <a:ext cx="0" cy="607906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780C7A9-A752-4B47-8835-7B24901C72B7}"/>
                </a:ext>
              </a:extLst>
            </p:cNvPr>
            <p:cNvCxnSpPr>
              <a:cxnSpLocks/>
            </p:cNvCxnSpPr>
            <p:nvPr/>
          </p:nvCxnSpPr>
          <p:spPr>
            <a:xfrm>
              <a:off x="9132061" y="2506133"/>
              <a:ext cx="0" cy="607906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6E5D8E15-2EF2-094A-9E88-63DBAF8B069C}"/>
                </a:ext>
              </a:extLst>
            </p:cNvPr>
            <p:cNvCxnSpPr>
              <a:cxnSpLocks/>
            </p:cNvCxnSpPr>
            <p:nvPr/>
          </p:nvCxnSpPr>
          <p:spPr>
            <a:xfrm>
              <a:off x="12197991" y="2506133"/>
              <a:ext cx="0" cy="607906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9BE7E5DD-3CB7-1A4F-A6D5-3CBFE830BF0F}"/>
                </a:ext>
              </a:extLst>
            </p:cNvPr>
            <p:cNvCxnSpPr>
              <a:cxnSpLocks/>
            </p:cNvCxnSpPr>
            <p:nvPr/>
          </p:nvCxnSpPr>
          <p:spPr>
            <a:xfrm>
              <a:off x="15228062" y="2506133"/>
              <a:ext cx="0" cy="607906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7" name="Picture 36">
            <a:extLst>
              <a:ext uri="{FF2B5EF4-FFF2-40B4-BE49-F238E27FC236}">
                <a16:creationId xmlns:a16="http://schemas.microsoft.com/office/drawing/2014/main" xmlns="" id="{A06B8B1A-5B0D-6649-8285-88E014A3A2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359" y="2836576"/>
            <a:ext cx="1456010" cy="1441449"/>
          </a:xfrm>
          <a:prstGeom prst="rect">
            <a:avLst/>
          </a:prstGeom>
        </p:spPr>
      </p:pic>
      <p:pic>
        <p:nvPicPr>
          <p:cNvPr id="39" name="Picture 38">
            <a:extLst>
              <a:ext uri="{FF2B5EF4-FFF2-40B4-BE49-F238E27FC236}">
                <a16:creationId xmlns:a16="http://schemas.microsoft.com/office/drawing/2014/main" xmlns="" id="{3AC1121A-5124-8446-A232-723696AAFA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3059" y="2851708"/>
            <a:ext cx="1466396" cy="1454664"/>
          </a:xfrm>
          <a:prstGeom prst="rect">
            <a:avLst/>
          </a:prstGeom>
        </p:spPr>
      </p:pic>
      <p:pic>
        <p:nvPicPr>
          <p:cNvPr id="41" name="Picture 40">
            <a:extLst>
              <a:ext uri="{FF2B5EF4-FFF2-40B4-BE49-F238E27FC236}">
                <a16:creationId xmlns:a16="http://schemas.microsoft.com/office/drawing/2014/main" xmlns="" id="{025BBF3F-3D72-0848-B197-D8E8974C98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5770" y="2835121"/>
            <a:ext cx="1468108" cy="1456362"/>
          </a:xfrm>
          <a:prstGeom prst="rect">
            <a:avLst/>
          </a:prstGeom>
        </p:spPr>
      </p:pic>
      <p:pic>
        <p:nvPicPr>
          <p:cNvPr id="44" name="Picture 43">
            <a:extLst>
              <a:ext uri="{FF2B5EF4-FFF2-40B4-BE49-F238E27FC236}">
                <a16:creationId xmlns:a16="http://schemas.microsoft.com/office/drawing/2014/main" xmlns="" id="{9A8D70FA-B3E8-B443-B211-9AD8C44763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81313" y="2863274"/>
            <a:ext cx="1561777" cy="1549282"/>
          </a:xfrm>
          <a:prstGeom prst="rect">
            <a:avLst/>
          </a:prstGeom>
        </p:spPr>
      </p:pic>
      <p:pic>
        <p:nvPicPr>
          <p:cNvPr id="46" name="Picture 45">
            <a:extLst>
              <a:ext uri="{FF2B5EF4-FFF2-40B4-BE49-F238E27FC236}">
                <a16:creationId xmlns:a16="http://schemas.microsoft.com/office/drawing/2014/main" xmlns="" id="{E88834C4-EE62-DE40-8751-4217587165C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968537" y="2835123"/>
            <a:ext cx="1647902" cy="1634718"/>
          </a:xfrm>
          <a:prstGeom prst="rect">
            <a:avLst/>
          </a:prstGeom>
        </p:spPr>
      </p:pic>
      <p:pic>
        <p:nvPicPr>
          <p:cNvPr id="50" name="Picture 49">
            <a:extLst>
              <a:ext uri="{FF2B5EF4-FFF2-40B4-BE49-F238E27FC236}">
                <a16:creationId xmlns:a16="http://schemas.microsoft.com/office/drawing/2014/main" xmlns="" id="{D736CE88-2EFA-9441-9131-A0F87E9F1DB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855096" y="2621071"/>
            <a:ext cx="1953043" cy="1937420"/>
          </a:xfrm>
          <a:prstGeom prst="rect">
            <a:avLst/>
          </a:prstGeom>
        </p:spPr>
      </p:pic>
      <p:sp>
        <p:nvSpPr>
          <p:cNvPr id="35" name="Text Placeholder 1"/>
          <p:cNvSpPr txBox="1">
            <a:spLocks/>
          </p:cNvSpPr>
          <p:nvPr/>
        </p:nvSpPr>
        <p:spPr bwMode="auto">
          <a:xfrm>
            <a:off x="130129" y="4996427"/>
            <a:ext cx="2751519" cy="323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23" tIns="81607" rIns="163223" bIns="81607" numCol="1" anchor="t" anchorCtr="0" compatLnSpc="1">
            <a:prstTxWarp prst="textNoShape">
              <a:avLst/>
            </a:prstTxWarp>
          </a:bodyPr>
          <a:lstStyle>
            <a:lvl1pPr marL="336125" indent="-336125" algn="l" defTabSz="1061335" rtl="0" eaLnBrk="0" fontAlgn="base" hangingPunct="0">
              <a:spcBef>
                <a:spcPts val="900"/>
              </a:spcBef>
              <a:spcAft>
                <a:spcPct val="0"/>
              </a:spcAft>
              <a:buClr>
                <a:srgbClr val="009EDB"/>
              </a:buClr>
              <a:buSzPct val="100000"/>
              <a:buFont typeface="Arial" panose="020B0604020202020204" pitchFamily="34" charset="0"/>
              <a:buChar char="•"/>
              <a:defRPr lang="en-US" sz="3600" kern="1200" baseline="0" dirty="0" smtClean="0">
                <a:solidFill>
                  <a:schemeClr val="tx1"/>
                </a:solidFill>
                <a:latin typeface="Arial" panose="020B0604020202020204" pitchFamily="34" charset="0"/>
                <a:ea typeface="+mn-ea"/>
                <a:cs typeface="Arial" panose="020B0604020202020204" pitchFamily="34" charset="0"/>
              </a:defRPr>
            </a:lvl1pPr>
            <a:lvl2pPr marL="721176" indent="-361647" algn="l" rtl="0" eaLnBrk="0" fontAlgn="base" hangingPunct="0">
              <a:spcBef>
                <a:spcPts val="578"/>
              </a:spcBef>
              <a:spcAft>
                <a:spcPct val="0"/>
              </a:spcAft>
              <a:buClr>
                <a:schemeClr val="bg2">
                  <a:lumMod val="90000"/>
                </a:schemeClr>
              </a:buClr>
              <a:buSzPct val="80000"/>
              <a:buFont typeface="Arial" panose="020B0604020202020204" pitchFamily="34" charset="0"/>
              <a:buChar char="•"/>
              <a:defRPr lang="en-US" sz="2800" kern="1200" baseline="0" dirty="0" smtClean="0">
                <a:solidFill>
                  <a:schemeClr val="tx1"/>
                </a:solidFill>
                <a:latin typeface="Arial" panose="020B0604020202020204" pitchFamily="34" charset="0"/>
                <a:ea typeface="+mn-ea"/>
                <a:cs typeface="Arial" panose="020B0604020202020204" pitchFamily="34" charset="0"/>
              </a:defRPr>
            </a:lvl2pPr>
            <a:lvl3pPr marL="840313" indent="-240398" algn="l" rtl="0" eaLnBrk="0" fontAlgn="base" hangingPunct="0">
              <a:spcBef>
                <a:spcPct val="20000"/>
              </a:spcBef>
              <a:spcAft>
                <a:spcPct val="0"/>
              </a:spcAft>
              <a:buClr>
                <a:schemeClr val="accent1"/>
              </a:buClr>
              <a:buSzPct val="50000"/>
              <a:buFont typeface="Wingdings" pitchFamily="2" charset="2"/>
              <a:buChar char="§"/>
              <a:defRPr lang="en-US" kern="1200" dirty="0" smtClean="0">
                <a:solidFill>
                  <a:schemeClr val="tx1"/>
                </a:solidFill>
                <a:latin typeface="+mn-lt"/>
                <a:ea typeface="+mn-ea"/>
                <a:cs typeface="+mn-cs"/>
              </a:defRPr>
            </a:lvl3pPr>
            <a:lvl4pPr marL="1082837" indent="-240398" algn="l" rtl="0" eaLnBrk="0" fontAlgn="base" hangingPunct="0">
              <a:spcBef>
                <a:spcPct val="20000"/>
              </a:spcBef>
              <a:spcAft>
                <a:spcPct val="0"/>
              </a:spcAft>
              <a:buClr>
                <a:srgbClr val="7685C2"/>
              </a:buClr>
              <a:buSzPct val="75000"/>
              <a:buFont typeface="Wingdings" pitchFamily="2" charset="2"/>
              <a:buChar char="§"/>
              <a:defRPr lang="en-US" kern="1200" dirty="0" smtClean="0">
                <a:solidFill>
                  <a:schemeClr val="tx1"/>
                </a:solidFill>
                <a:latin typeface="+mn-lt"/>
                <a:ea typeface="+mn-ea"/>
                <a:cs typeface="+mn-cs"/>
              </a:defRPr>
            </a:lvl4pPr>
            <a:lvl5pPr marL="1325353" indent="-240398" algn="l" rtl="0" eaLnBrk="0" fontAlgn="base" hangingPunct="0">
              <a:spcBef>
                <a:spcPct val="20000"/>
              </a:spcBef>
              <a:spcAft>
                <a:spcPct val="0"/>
              </a:spcAft>
              <a:buClr>
                <a:srgbClr val="AFB7DB"/>
              </a:buClr>
              <a:buSzPct val="80000"/>
              <a:buFont typeface="Wingdings" pitchFamily="2" charset="2"/>
              <a:buChar char="§"/>
              <a:defRPr lang="en-US" sz="2177" kern="1200" dirty="0">
                <a:solidFill>
                  <a:schemeClr val="tx1"/>
                </a:solidFill>
                <a:latin typeface="+mn-lt"/>
                <a:ea typeface="+mn-ea"/>
                <a:cs typeface="+mn-cs"/>
              </a:defRPr>
            </a:lvl5pPr>
            <a:lvl6pPr marL="3368149"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6pPr>
            <a:lvl7pPr marL="3980536"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7pPr>
            <a:lvl8pPr marL="4592930"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8pPr>
            <a:lvl9pPr marL="5205323" indent="-306200" algn="l" defTabSz="1224779" rtl="0" eaLnBrk="1" latinLnBrk="0" hangingPunct="1">
              <a:spcBef>
                <a:spcPct val="20000"/>
              </a:spcBef>
              <a:buFont typeface="Arial" pitchFamily="34" charset="0"/>
              <a:buChar char="•"/>
              <a:defRPr sz="2703" kern="1200">
                <a:solidFill>
                  <a:schemeClr val="tx1"/>
                </a:solidFill>
                <a:latin typeface="+mn-lt"/>
                <a:ea typeface="+mn-ea"/>
                <a:cs typeface="+mn-cs"/>
              </a:defRPr>
            </a:lvl9pPr>
          </a:lstStyle>
          <a:p>
            <a:pPr marL="15873" lvl="1" indent="0" algn="ctr">
              <a:buNone/>
            </a:pPr>
            <a:r>
              <a:rPr lang="en-US">
                <a:solidFill>
                  <a:schemeClr val="bg1"/>
                </a:solidFill>
              </a:rPr>
              <a:t>Long-Term Forecasting with Artificial Intelligence</a:t>
            </a:r>
          </a:p>
        </p:txBody>
      </p:sp>
    </p:spTree>
    <p:extLst>
      <p:ext uri="{BB962C8B-B14F-4D97-AF65-F5344CB8AC3E}">
        <p14:creationId xmlns:p14="http://schemas.microsoft.com/office/powerpoint/2010/main" val="353939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29962D80-68AA-3749-BE32-F634085BB6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2" y="1"/>
            <a:ext cx="18307755" cy="10298112"/>
          </a:xfrm>
          <a:prstGeom prst="rect">
            <a:avLst/>
          </a:prstGeom>
        </p:spPr>
      </p:pic>
      <p:sp>
        <p:nvSpPr>
          <p:cNvPr id="5" name="TextBox 4">
            <a:extLst>
              <a:ext uri="{FF2B5EF4-FFF2-40B4-BE49-F238E27FC236}">
                <a16:creationId xmlns:a16="http://schemas.microsoft.com/office/drawing/2014/main" xmlns="" id="{43E0AF3E-61E5-4074-89A0-C46E881F3B9D}"/>
              </a:ext>
            </a:extLst>
          </p:cNvPr>
          <p:cNvSpPr txBox="1"/>
          <p:nvPr/>
        </p:nvSpPr>
        <p:spPr>
          <a:xfrm>
            <a:off x="1006518" y="4368861"/>
            <a:ext cx="3031664" cy="369332"/>
          </a:xfrm>
          <a:prstGeom prst="rect">
            <a:avLst/>
          </a:prstGeom>
          <a:noFill/>
        </p:spPr>
        <p:txBody>
          <a:bodyPr wrap="none" rtlCol="0">
            <a:spAutoFit/>
          </a:bodyPr>
          <a:lstStyle/>
          <a:p>
            <a:pPr algn="r"/>
            <a:r>
              <a:rPr lang="en-US" b="1" dirty="0">
                <a:solidFill>
                  <a:schemeClr val="accent3">
                    <a:lumMod val="60000"/>
                    <a:lumOff val="40000"/>
                  </a:schemeClr>
                </a:solidFill>
              </a:rPr>
              <a:t>SKILL USE ASSESSMENT</a:t>
            </a:r>
          </a:p>
        </p:txBody>
      </p:sp>
      <p:sp>
        <p:nvSpPr>
          <p:cNvPr id="9" name="TextBox 8">
            <a:extLst>
              <a:ext uri="{FF2B5EF4-FFF2-40B4-BE49-F238E27FC236}">
                <a16:creationId xmlns:a16="http://schemas.microsoft.com/office/drawing/2014/main" xmlns="" id="{C71BFD7D-0309-4F0F-8BF3-168CA1D8D124}"/>
              </a:ext>
            </a:extLst>
          </p:cNvPr>
          <p:cNvSpPr txBox="1"/>
          <p:nvPr/>
        </p:nvSpPr>
        <p:spPr>
          <a:xfrm>
            <a:off x="1393980" y="9037963"/>
            <a:ext cx="2672591" cy="369332"/>
          </a:xfrm>
          <a:prstGeom prst="rect">
            <a:avLst/>
          </a:prstGeom>
          <a:noFill/>
        </p:spPr>
        <p:txBody>
          <a:bodyPr wrap="none" rtlCol="0">
            <a:spAutoFit/>
          </a:bodyPr>
          <a:lstStyle/>
          <a:p>
            <a:r>
              <a:rPr lang="en-US" b="1" dirty="0">
                <a:solidFill>
                  <a:schemeClr val="accent2"/>
                </a:solidFill>
              </a:rPr>
              <a:t>SCHEDULE FAIRNESS</a:t>
            </a:r>
          </a:p>
        </p:txBody>
      </p:sp>
      <p:sp>
        <p:nvSpPr>
          <p:cNvPr id="10" name="TextBox 9">
            <a:extLst>
              <a:ext uri="{FF2B5EF4-FFF2-40B4-BE49-F238E27FC236}">
                <a16:creationId xmlns:a16="http://schemas.microsoft.com/office/drawing/2014/main" xmlns="" id="{F748EE0F-5662-4283-85F8-18087126363B}"/>
              </a:ext>
            </a:extLst>
          </p:cNvPr>
          <p:cNvSpPr txBox="1"/>
          <p:nvPr/>
        </p:nvSpPr>
        <p:spPr>
          <a:xfrm>
            <a:off x="13731793" y="4153816"/>
            <a:ext cx="2822247" cy="369332"/>
          </a:xfrm>
          <a:prstGeom prst="rect">
            <a:avLst/>
          </a:prstGeom>
          <a:noFill/>
        </p:spPr>
        <p:txBody>
          <a:bodyPr wrap="none" rtlCol="0">
            <a:spAutoFit/>
          </a:bodyPr>
          <a:lstStyle/>
          <a:p>
            <a:r>
              <a:rPr lang="en-US" b="1" dirty="0">
                <a:solidFill>
                  <a:schemeClr val="accent4"/>
                </a:solidFill>
              </a:rPr>
              <a:t>SKILL USE EFFICIENCY</a:t>
            </a:r>
          </a:p>
        </p:txBody>
      </p:sp>
      <p:sp>
        <p:nvSpPr>
          <p:cNvPr id="12" name="TextBox 11">
            <a:extLst>
              <a:ext uri="{FF2B5EF4-FFF2-40B4-BE49-F238E27FC236}">
                <a16:creationId xmlns:a16="http://schemas.microsoft.com/office/drawing/2014/main" xmlns="" id="{6C5DA01D-31E2-4F4D-985F-F3B4518F6B3E}"/>
              </a:ext>
            </a:extLst>
          </p:cNvPr>
          <p:cNvSpPr txBox="1"/>
          <p:nvPr/>
        </p:nvSpPr>
        <p:spPr>
          <a:xfrm>
            <a:off x="13626309" y="8996900"/>
            <a:ext cx="3574568" cy="369332"/>
          </a:xfrm>
          <a:prstGeom prst="rect">
            <a:avLst/>
          </a:prstGeom>
          <a:noFill/>
        </p:spPr>
        <p:txBody>
          <a:bodyPr wrap="none" rtlCol="0">
            <a:spAutoFit/>
          </a:bodyPr>
          <a:lstStyle/>
          <a:p>
            <a:r>
              <a:rPr lang="en-US" b="1" dirty="0">
                <a:solidFill>
                  <a:schemeClr val="accent5"/>
                </a:solidFill>
              </a:rPr>
              <a:t>CLOSED-LOOP OPTIMIZATION</a:t>
            </a:r>
          </a:p>
        </p:txBody>
      </p:sp>
      <p:pic>
        <p:nvPicPr>
          <p:cNvPr id="11" name="Picture 10">
            <a:extLst>
              <a:ext uri="{FF2B5EF4-FFF2-40B4-BE49-F238E27FC236}">
                <a16:creationId xmlns:a16="http://schemas.microsoft.com/office/drawing/2014/main" xmlns="" id="{3FF77F21-CE46-664A-8CCA-D09DFBB0DC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113" y="830830"/>
            <a:ext cx="3503904" cy="3573980"/>
          </a:xfrm>
          <a:prstGeom prst="rect">
            <a:avLst/>
          </a:prstGeom>
        </p:spPr>
      </p:pic>
      <p:pic>
        <p:nvPicPr>
          <p:cNvPr id="13" name="Picture 12">
            <a:extLst>
              <a:ext uri="{FF2B5EF4-FFF2-40B4-BE49-F238E27FC236}">
                <a16:creationId xmlns:a16="http://schemas.microsoft.com/office/drawing/2014/main" xmlns="" id="{EC4905B5-89A8-9A43-B6CB-764D8366E1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58513" y="540870"/>
            <a:ext cx="3461088" cy="3530310"/>
          </a:xfrm>
          <a:prstGeom prst="rect">
            <a:avLst/>
          </a:prstGeom>
        </p:spPr>
      </p:pic>
      <p:pic>
        <p:nvPicPr>
          <p:cNvPr id="14" name="Picture 13">
            <a:extLst>
              <a:ext uri="{FF2B5EF4-FFF2-40B4-BE49-F238E27FC236}">
                <a16:creationId xmlns:a16="http://schemas.microsoft.com/office/drawing/2014/main" xmlns="" id="{1DCFB315-B9A2-A14A-9C64-97CFD584C6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7910" y="5339124"/>
            <a:ext cx="3553653" cy="3624727"/>
          </a:xfrm>
          <a:prstGeom prst="rect">
            <a:avLst/>
          </a:prstGeom>
        </p:spPr>
      </p:pic>
      <p:pic>
        <p:nvPicPr>
          <p:cNvPr id="15" name="Picture 14">
            <a:extLst>
              <a:ext uri="{FF2B5EF4-FFF2-40B4-BE49-F238E27FC236}">
                <a16:creationId xmlns:a16="http://schemas.microsoft.com/office/drawing/2014/main" xmlns="" id="{8633D319-7B94-0345-9610-E41AF8EF94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88638" y="5339125"/>
            <a:ext cx="3511392" cy="3581618"/>
          </a:xfrm>
          <a:prstGeom prst="rect">
            <a:avLst/>
          </a:prstGeom>
        </p:spPr>
      </p:pic>
      <p:cxnSp>
        <p:nvCxnSpPr>
          <p:cNvPr id="4" name="Elbow Connector 3">
            <a:extLst>
              <a:ext uri="{FF2B5EF4-FFF2-40B4-BE49-F238E27FC236}">
                <a16:creationId xmlns:a16="http://schemas.microsoft.com/office/drawing/2014/main" xmlns="" id="{966FFA52-5421-E04C-9470-45FFF842943E}"/>
              </a:ext>
            </a:extLst>
          </p:cNvPr>
          <p:cNvCxnSpPr>
            <a:endCxn id="11" idx="3"/>
          </p:cNvCxnSpPr>
          <p:nvPr/>
        </p:nvCxnSpPr>
        <p:spPr>
          <a:xfrm rot="10800000">
            <a:off x="4311016" y="2617822"/>
            <a:ext cx="2204369" cy="2490748"/>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xmlns="" id="{01D42541-8FC6-3840-AC38-63D4D385ECE5}"/>
              </a:ext>
            </a:extLst>
          </p:cNvPr>
          <p:cNvCxnSpPr>
            <a:endCxn id="14" idx="3"/>
          </p:cNvCxnSpPr>
          <p:nvPr/>
        </p:nvCxnSpPr>
        <p:spPr>
          <a:xfrm rot="10800000" flipV="1">
            <a:off x="4521562" y="5108567"/>
            <a:ext cx="1993823" cy="2042919"/>
          </a:xfrm>
          <a:prstGeom prst="bentConnector3">
            <a:avLst>
              <a:gd name="adj1" fmla="val 54717"/>
            </a:avLst>
          </a:prstGeom>
          <a:ln w="38100"/>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xmlns="" id="{267F6702-D93E-8B4E-AA31-B1A5D9192302}"/>
              </a:ext>
            </a:extLst>
          </p:cNvPr>
          <p:cNvCxnSpPr>
            <a:cxnSpLocks/>
            <a:endCxn id="13" idx="1"/>
          </p:cNvCxnSpPr>
          <p:nvPr/>
        </p:nvCxnSpPr>
        <p:spPr>
          <a:xfrm flipV="1">
            <a:off x="11399204" y="2306025"/>
            <a:ext cx="1959309" cy="2802543"/>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xmlns="" id="{4F742AE9-CAD3-1740-AD14-351CF7C66A89}"/>
              </a:ext>
            </a:extLst>
          </p:cNvPr>
          <p:cNvCxnSpPr>
            <a:cxnSpLocks/>
            <a:endCxn id="15" idx="1"/>
          </p:cNvCxnSpPr>
          <p:nvPr/>
        </p:nvCxnSpPr>
        <p:spPr>
          <a:xfrm>
            <a:off x="11399203" y="5108569"/>
            <a:ext cx="2189434" cy="2021366"/>
          </a:xfrm>
          <a:prstGeom prst="bentConnector3">
            <a:avLst>
              <a:gd name="adj1" fmla="val 44846"/>
            </a:avLst>
          </a:prstGeom>
          <a:ln w="3810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208F8A6D-5DFA-A441-A19E-8771A04E630F}"/>
              </a:ext>
            </a:extLst>
          </p:cNvPr>
          <p:cNvSpPr txBox="1"/>
          <p:nvPr/>
        </p:nvSpPr>
        <p:spPr>
          <a:xfrm>
            <a:off x="5737603" y="1376049"/>
            <a:ext cx="6194324" cy="570926"/>
          </a:xfrm>
          <a:prstGeom prst="rect">
            <a:avLst/>
          </a:prstGeom>
          <a:noFill/>
        </p:spPr>
        <p:txBody>
          <a:bodyPr wrap="none" rtlCol="0">
            <a:spAutoFit/>
          </a:bodyPr>
          <a:lstStyle/>
          <a:p>
            <a:pPr algn="ctr">
              <a:lnSpc>
                <a:spcPts val="3694"/>
              </a:lnSpc>
            </a:pPr>
            <a:r>
              <a:rPr lang="en-US" sz="4204" b="1" dirty="0">
                <a:solidFill>
                  <a:schemeClr val="bg1"/>
                </a:solidFill>
              </a:rPr>
              <a:t>Scheduling Intelligence</a:t>
            </a:r>
          </a:p>
        </p:txBody>
      </p:sp>
      <p:pic>
        <p:nvPicPr>
          <p:cNvPr id="26" name="Picture 8">
            <a:extLst>
              <a:ext uri="{FF2B5EF4-FFF2-40B4-BE49-F238E27FC236}">
                <a16:creationId xmlns:a16="http://schemas.microsoft.com/office/drawing/2014/main" xmlns="" id="{91E14535-CECC-704E-846A-7268E1CC72EC}"/>
              </a:ext>
            </a:extLst>
          </p:cNvPr>
          <p:cNvPicPr>
            <a:picLocks noChangeAspect="1" noChangeArrowheads="1"/>
          </p:cNvPicPr>
          <p:nvPr/>
        </p:nvPicPr>
        <p:blipFill>
          <a:blip r:embed="rId7" cstate="email">
            <a:clrChange>
              <a:clrFrom>
                <a:srgbClr val="1893CF"/>
              </a:clrFrom>
              <a:clrTo>
                <a:srgbClr val="1893CF">
                  <a:alpha val="0"/>
                </a:srgbClr>
              </a:clrTo>
            </a:clrChange>
            <a:extLst>
              <a:ext uri="{28A0092B-C50C-407E-A947-70E740481C1C}">
                <a14:useLocalDpi xmlns:a14="http://schemas.microsoft.com/office/drawing/2010/main"/>
              </a:ext>
            </a:extLst>
          </a:blip>
          <a:stretch>
            <a:fillRect/>
          </a:stretch>
        </p:blipFill>
        <p:spPr bwMode="auto">
          <a:xfrm>
            <a:off x="6752984" y="2890210"/>
            <a:ext cx="4403686" cy="44367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3909AD59-FC11-DA42-A95A-F6CAE7A1515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090185" y="9738980"/>
            <a:ext cx="957263" cy="347326"/>
          </a:xfrm>
          <a:prstGeom prst="rect">
            <a:avLst/>
          </a:prstGeom>
        </p:spPr>
      </p:pic>
    </p:spTree>
    <p:extLst>
      <p:ext uri="{BB962C8B-B14F-4D97-AF65-F5344CB8AC3E}">
        <p14:creationId xmlns:p14="http://schemas.microsoft.com/office/powerpoint/2010/main" val="413080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229601A-7357-CA41-9BF1-CE0C9BD75C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29884"/>
            <a:ext cx="18435484" cy="10369960"/>
          </a:xfrm>
          <a:prstGeom prst="rect">
            <a:avLst/>
          </a:prstGeom>
        </p:spPr>
      </p:pic>
      <p:sp>
        <p:nvSpPr>
          <p:cNvPr id="3" name="Title 2"/>
          <p:cNvSpPr>
            <a:spLocks noGrp="1"/>
          </p:cNvSpPr>
          <p:nvPr>
            <p:ph type="title"/>
          </p:nvPr>
        </p:nvSpPr>
        <p:spPr>
          <a:xfrm>
            <a:off x="738005" y="377912"/>
            <a:ext cx="9797473" cy="874021"/>
          </a:xfrm>
        </p:spPr>
        <p:txBody>
          <a:bodyPr/>
          <a:lstStyle/>
          <a:p>
            <a:r>
              <a:rPr lang="en-US" dirty="0">
                <a:solidFill>
                  <a:schemeClr val="bg1"/>
                </a:solidFill>
              </a:rPr>
              <a:t>Skill Use Assessment Intelligence</a:t>
            </a:r>
          </a:p>
        </p:txBody>
      </p:sp>
      <p:sp>
        <p:nvSpPr>
          <p:cNvPr id="2" name="Slide Number Placeholder 1"/>
          <p:cNvSpPr>
            <a:spLocks noGrp="1"/>
          </p:cNvSpPr>
          <p:nvPr>
            <p:ph type="sldNum" sz="quarter" idx="10"/>
          </p:nvPr>
        </p:nvSpPr>
        <p:spPr/>
        <p:txBody>
          <a:bodyPr/>
          <a:lstStyle/>
          <a:p>
            <a:fld id="{03CB0AF3-F037-4CFE-9457-039CB8D18A98}" type="slidenum">
              <a:rPr lang="en-US" smtClean="0"/>
              <a:t>22</a:t>
            </a:fld>
            <a:endParaRPr lang="en-US"/>
          </a:p>
        </p:txBody>
      </p:sp>
      <p:sp>
        <p:nvSpPr>
          <p:cNvPr id="5" name="Rectangle 4"/>
          <p:cNvSpPr/>
          <p:nvPr/>
        </p:nvSpPr>
        <p:spPr>
          <a:xfrm>
            <a:off x="738005" y="1559118"/>
            <a:ext cx="10910656" cy="3108543"/>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The significant challenge in today’s omnichannel work centers: </a:t>
            </a:r>
          </a:p>
          <a:p>
            <a:pPr lvl="1"/>
            <a:r>
              <a:rPr lang="en-US" sz="2800" dirty="0">
                <a:solidFill>
                  <a:srgbClr val="FECB18"/>
                </a:solidFill>
                <a:latin typeface="Arial" panose="020B0604020202020204" pitchFamily="34" charset="0"/>
                <a:cs typeface="Arial" panose="020B0604020202020204" pitchFamily="34" charset="0"/>
              </a:rPr>
              <a:t>accurately estimate </a:t>
            </a:r>
            <a:r>
              <a:rPr lang="en-US" sz="2800" b="1" dirty="0">
                <a:solidFill>
                  <a:srgbClr val="FECB18"/>
                </a:solidFill>
                <a:latin typeface="Arial" panose="020B0604020202020204" pitchFamily="34" charset="0"/>
                <a:cs typeface="Arial" panose="020B0604020202020204" pitchFamily="34" charset="0"/>
              </a:rPr>
              <a:t>when</a:t>
            </a:r>
            <a:r>
              <a:rPr lang="en-US" sz="2800" dirty="0">
                <a:solidFill>
                  <a:srgbClr val="FECB18"/>
                </a:solidFill>
                <a:latin typeface="Arial" panose="020B0604020202020204" pitchFamily="34" charset="0"/>
                <a:cs typeface="Arial" panose="020B0604020202020204" pitchFamily="34" charset="0"/>
              </a:rPr>
              <a:t> and to </a:t>
            </a:r>
            <a:r>
              <a:rPr lang="en-US" sz="2800" b="1" dirty="0">
                <a:solidFill>
                  <a:srgbClr val="FECB18"/>
                </a:solidFill>
                <a:latin typeface="Arial" panose="020B0604020202020204" pitchFamily="34" charset="0"/>
                <a:cs typeface="Arial" panose="020B0604020202020204" pitchFamily="34" charset="0"/>
              </a:rPr>
              <a:t>what extent </a:t>
            </a:r>
            <a:r>
              <a:rPr lang="en-US" sz="2800" dirty="0">
                <a:solidFill>
                  <a:srgbClr val="FECB18"/>
                </a:solidFill>
                <a:latin typeface="Arial" panose="020B0604020202020204" pitchFamily="34" charset="0"/>
                <a:cs typeface="Arial" panose="020B0604020202020204" pitchFamily="34" charset="0"/>
              </a:rPr>
              <a:t>an employee needs to be </a:t>
            </a:r>
            <a:r>
              <a:rPr lang="en-US" sz="2800" b="1" dirty="0">
                <a:solidFill>
                  <a:srgbClr val="FECB18"/>
                </a:solidFill>
                <a:latin typeface="Arial" panose="020B0604020202020204" pitchFamily="34" charset="0"/>
                <a:cs typeface="Arial" panose="020B0604020202020204" pitchFamily="34" charset="0"/>
              </a:rPr>
              <a:t>shared</a:t>
            </a:r>
            <a:r>
              <a:rPr lang="en-US" sz="2800" dirty="0">
                <a:solidFill>
                  <a:srgbClr val="FECB18"/>
                </a:solidFill>
                <a:latin typeface="Arial" panose="020B0604020202020204" pitchFamily="34" charset="0"/>
                <a:cs typeface="Arial" panose="020B0604020202020204" pitchFamily="34" charset="0"/>
              </a:rPr>
              <a:t> across multiple work streams.  </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Without a reliable understanding and prediction of the time an employee will contribute to each work area, the use of multi-skilled employees can lead to poor decisions… and poor customer service.</a:t>
            </a:r>
          </a:p>
        </p:txBody>
      </p:sp>
      <p:sp>
        <p:nvSpPr>
          <p:cNvPr id="6" name="Rectangle 5"/>
          <p:cNvSpPr/>
          <p:nvPr/>
        </p:nvSpPr>
        <p:spPr>
          <a:xfrm>
            <a:off x="738006" y="6442518"/>
            <a:ext cx="9929994" cy="954107"/>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Skill Use Assessment is best determined using predictive analysis embedded in a discrete event simulator.</a:t>
            </a:r>
          </a:p>
        </p:txBody>
      </p:sp>
    </p:spTree>
    <p:extLst>
      <p:ext uri="{BB962C8B-B14F-4D97-AF65-F5344CB8AC3E}">
        <p14:creationId xmlns:p14="http://schemas.microsoft.com/office/powerpoint/2010/main" val="125112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83A024C-0110-6D41-8F07-44C1B67129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29884"/>
            <a:ext cx="18435484" cy="10369959"/>
          </a:xfrm>
          <a:prstGeom prst="rect">
            <a:avLst/>
          </a:prstGeom>
        </p:spPr>
      </p:pic>
      <p:sp>
        <p:nvSpPr>
          <p:cNvPr id="3" name="Title 2"/>
          <p:cNvSpPr>
            <a:spLocks noGrp="1"/>
          </p:cNvSpPr>
          <p:nvPr>
            <p:ph type="title"/>
          </p:nvPr>
        </p:nvSpPr>
        <p:spPr>
          <a:xfrm>
            <a:off x="738005" y="377912"/>
            <a:ext cx="7465091" cy="874021"/>
          </a:xfrm>
        </p:spPr>
        <p:txBody>
          <a:bodyPr/>
          <a:lstStyle/>
          <a:p>
            <a:r>
              <a:rPr lang="en-US" dirty="0">
                <a:solidFill>
                  <a:schemeClr val="bg1"/>
                </a:solidFill>
              </a:rPr>
              <a:t>Skill Use Efficiency Intelligence</a:t>
            </a:r>
          </a:p>
        </p:txBody>
      </p:sp>
      <p:sp>
        <p:nvSpPr>
          <p:cNvPr id="2" name="Slide Number Placeholder 1"/>
          <p:cNvSpPr>
            <a:spLocks noGrp="1"/>
          </p:cNvSpPr>
          <p:nvPr>
            <p:ph type="sldNum" sz="quarter" idx="10"/>
          </p:nvPr>
        </p:nvSpPr>
        <p:spPr/>
        <p:txBody>
          <a:bodyPr/>
          <a:lstStyle/>
          <a:p>
            <a:fld id="{03CB0AF3-F037-4CFE-9457-039CB8D18A98}" type="slidenum">
              <a:rPr lang="en-US" smtClean="0"/>
              <a:t>23</a:t>
            </a:fld>
            <a:endParaRPr lang="en-US"/>
          </a:p>
        </p:txBody>
      </p:sp>
      <p:sp>
        <p:nvSpPr>
          <p:cNvPr id="5" name="Rectangle 4"/>
          <p:cNvSpPr/>
          <p:nvPr/>
        </p:nvSpPr>
        <p:spPr>
          <a:xfrm>
            <a:off x="854756" y="1615665"/>
            <a:ext cx="11848369" cy="3539430"/>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Erlang has two significant assumptions that are not valid in today’s modern work center:</a:t>
            </a:r>
          </a:p>
          <a:p>
            <a:pPr marL="285750" indent="-285750">
              <a:buFont typeface="Arial" panose="020B0604020202020204" pitchFamily="34" charset="0"/>
              <a:buChar char="•"/>
            </a:pPr>
            <a:r>
              <a:rPr lang="en-US" sz="2800" b="1" dirty="0">
                <a:solidFill>
                  <a:srgbClr val="FECB18"/>
                </a:solidFill>
                <a:latin typeface="Arial" panose="020B0604020202020204" pitchFamily="34" charset="0"/>
                <a:cs typeface="Arial" panose="020B0604020202020204" pitchFamily="34" charset="0"/>
              </a:rPr>
              <a:t>it assumes all employees share a homogenous skill assignment and</a:t>
            </a:r>
          </a:p>
          <a:p>
            <a:pPr marL="285750" indent="-285750">
              <a:buFont typeface="Arial" panose="020B0604020202020204" pitchFamily="34" charset="0"/>
              <a:buChar char="•"/>
            </a:pPr>
            <a:r>
              <a:rPr lang="en-US" sz="2800" b="1" dirty="0">
                <a:solidFill>
                  <a:srgbClr val="FECB18"/>
                </a:solidFill>
                <a:latin typeface="Arial" panose="020B0604020202020204" pitchFamily="34" charset="0"/>
                <a:cs typeface="Arial" panose="020B0604020202020204" pitchFamily="34" charset="0"/>
              </a:rPr>
              <a:t>work items queue to a single skill profile </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This is rarely true in today’s work center. The net effect of these assumptions is to overstate the required lines.</a:t>
            </a:r>
          </a:p>
        </p:txBody>
      </p:sp>
      <p:sp>
        <p:nvSpPr>
          <p:cNvPr id="6" name="Rectangle 5"/>
          <p:cNvSpPr/>
          <p:nvPr/>
        </p:nvSpPr>
        <p:spPr>
          <a:xfrm>
            <a:off x="854757" y="6019246"/>
            <a:ext cx="11350495" cy="1384995"/>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Solve this FTE overstatement by adding intelligence directly to the required line calculation. The intelligence automatically learns the skill use efficiencies that are inherent in each unique work center.</a:t>
            </a:r>
          </a:p>
        </p:txBody>
      </p:sp>
      <p:sp>
        <p:nvSpPr>
          <p:cNvPr id="8" name="Rectangle 7"/>
          <p:cNvSpPr/>
          <p:nvPr/>
        </p:nvSpPr>
        <p:spPr>
          <a:xfrm>
            <a:off x="854756" y="7962500"/>
            <a:ext cx="9929994" cy="954107"/>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Skill Use Efficiency is best determined using learning models embedded in a discrete event simulator.</a:t>
            </a:r>
          </a:p>
        </p:txBody>
      </p:sp>
    </p:spTree>
    <p:extLst>
      <p:ext uri="{BB962C8B-B14F-4D97-AF65-F5344CB8AC3E}">
        <p14:creationId xmlns:p14="http://schemas.microsoft.com/office/powerpoint/2010/main" val="43097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005" y="377912"/>
            <a:ext cx="7368503" cy="874021"/>
          </a:xfrm>
        </p:spPr>
        <p:txBody>
          <a:bodyPr/>
          <a:lstStyle/>
          <a:p>
            <a:r>
              <a:rPr lang="en-US" dirty="0"/>
              <a:t>Why is simulation needed?</a:t>
            </a:r>
          </a:p>
        </p:txBody>
      </p:sp>
      <p:sp>
        <p:nvSpPr>
          <p:cNvPr id="3" name="Slide Number Placeholder 2"/>
          <p:cNvSpPr>
            <a:spLocks noGrp="1"/>
          </p:cNvSpPr>
          <p:nvPr>
            <p:ph type="sldNum" sz="quarter" idx="11"/>
          </p:nvPr>
        </p:nvSpPr>
        <p:spPr/>
        <p:txBody>
          <a:bodyPr/>
          <a:lstStyle/>
          <a:p>
            <a:pPr>
              <a:defRPr/>
            </a:pPr>
            <a:fld id="{162E4A84-A8F2-424A-AAF2-679D4EB18637}" type="slidenum">
              <a:rPr lang="en-US" smtClean="0"/>
              <a:pPr>
                <a:defRPr/>
              </a:pPr>
              <a:t>24</a:t>
            </a:fld>
            <a:endParaRPr lang="en-US" dirty="0"/>
          </a:p>
        </p:txBody>
      </p:sp>
      <p:pic>
        <p:nvPicPr>
          <p:cNvPr id="20" name="Picture 19">
            <a:extLst>
              <a:ext uri="{FF2B5EF4-FFF2-40B4-BE49-F238E27FC236}">
                <a16:creationId xmlns:a16="http://schemas.microsoft.com/office/drawing/2014/main" xmlns="" id="{7828162B-8154-3B44-81AC-784CA36F89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517" b="13761"/>
          <a:stretch/>
        </p:blipFill>
        <p:spPr>
          <a:xfrm>
            <a:off x="0" y="1934308"/>
            <a:ext cx="18307050" cy="6963507"/>
          </a:xfrm>
          <a:prstGeom prst="rect">
            <a:avLst/>
          </a:prstGeom>
        </p:spPr>
      </p:pic>
      <p:cxnSp>
        <p:nvCxnSpPr>
          <p:cNvPr id="39" name="Straight Connector 38">
            <a:extLst>
              <a:ext uri="{FF2B5EF4-FFF2-40B4-BE49-F238E27FC236}">
                <a16:creationId xmlns:a16="http://schemas.microsoft.com/office/drawing/2014/main" xmlns="" id="{E583EB08-AF41-D642-988F-8C4DC841244A}"/>
              </a:ext>
            </a:extLst>
          </p:cNvPr>
          <p:cNvCxnSpPr/>
          <p:nvPr/>
        </p:nvCxnSpPr>
        <p:spPr>
          <a:xfrm>
            <a:off x="0" y="5383607"/>
            <a:ext cx="182994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itle 2">
            <a:extLst>
              <a:ext uri="{FF2B5EF4-FFF2-40B4-BE49-F238E27FC236}">
                <a16:creationId xmlns:a16="http://schemas.microsoft.com/office/drawing/2014/main" xmlns="" id="{38BED9A9-3BD5-5542-B811-C30C3BBA70E7}"/>
              </a:ext>
            </a:extLst>
          </p:cNvPr>
          <p:cNvSpPr txBox="1">
            <a:spLocks/>
          </p:cNvSpPr>
          <p:nvPr/>
        </p:nvSpPr>
        <p:spPr bwMode="auto">
          <a:xfrm>
            <a:off x="762001" y="6096000"/>
            <a:ext cx="13004799" cy="204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indent="119129" algn="l" rtl="0" eaLnBrk="0" fontAlgn="base" hangingPunct="0">
              <a:spcBef>
                <a:spcPct val="0"/>
              </a:spcBef>
              <a:spcAft>
                <a:spcPct val="0"/>
              </a:spcAft>
              <a:defRPr sz="3378" b="0" kern="1200" cap="none" baseline="0">
                <a:solidFill>
                  <a:schemeClr val="tx1"/>
                </a:solidFill>
                <a:latin typeface="Arial" panose="020B0604020202020204" pitchFamily="34" charset="0"/>
                <a:ea typeface="+mj-ea"/>
                <a:cs typeface="Arial" panose="020B0604020202020204" pitchFamily="34" charset="0"/>
              </a:defRPr>
            </a:lvl1pPr>
            <a:lvl2pPr marL="112751" indent="125510" algn="l" rtl="0" eaLnBrk="0" fontAlgn="base" hangingPunct="0">
              <a:spcBef>
                <a:spcPct val="0"/>
              </a:spcBef>
              <a:spcAft>
                <a:spcPct val="0"/>
              </a:spcAft>
              <a:defRPr sz="3228">
                <a:solidFill>
                  <a:schemeClr val="bg1"/>
                </a:solidFill>
                <a:latin typeface="Arial" pitchFamily="34" charset="0"/>
              </a:defRPr>
            </a:lvl2pPr>
            <a:lvl3pPr marL="112751" indent="125510" algn="l" rtl="0" eaLnBrk="0" fontAlgn="base" hangingPunct="0">
              <a:spcBef>
                <a:spcPct val="0"/>
              </a:spcBef>
              <a:spcAft>
                <a:spcPct val="0"/>
              </a:spcAft>
              <a:defRPr sz="3228">
                <a:solidFill>
                  <a:schemeClr val="bg1"/>
                </a:solidFill>
                <a:latin typeface="Arial" pitchFamily="34" charset="0"/>
              </a:defRPr>
            </a:lvl3pPr>
            <a:lvl4pPr marL="112751" indent="125510" algn="l" rtl="0" eaLnBrk="0" fontAlgn="base" hangingPunct="0">
              <a:spcBef>
                <a:spcPct val="0"/>
              </a:spcBef>
              <a:spcAft>
                <a:spcPct val="0"/>
              </a:spcAft>
              <a:defRPr sz="3228">
                <a:solidFill>
                  <a:schemeClr val="bg1"/>
                </a:solidFill>
                <a:latin typeface="Arial" pitchFamily="34" charset="0"/>
              </a:defRPr>
            </a:lvl4pPr>
            <a:lvl5pPr marL="112751" indent="125510" algn="l" rtl="0" eaLnBrk="0" fontAlgn="base" hangingPunct="0">
              <a:spcBef>
                <a:spcPct val="0"/>
              </a:spcBef>
              <a:spcAft>
                <a:spcPct val="0"/>
              </a:spcAft>
              <a:defRPr sz="3228">
                <a:solidFill>
                  <a:schemeClr val="bg1"/>
                </a:solidFill>
                <a:latin typeface="Arial" pitchFamily="34" charset="0"/>
              </a:defRPr>
            </a:lvl5pPr>
            <a:lvl6pPr marL="612398" algn="l" rtl="0" fontAlgn="base">
              <a:spcBef>
                <a:spcPct val="0"/>
              </a:spcBef>
              <a:spcAft>
                <a:spcPct val="0"/>
              </a:spcAft>
              <a:defRPr sz="2703" b="1">
                <a:solidFill>
                  <a:schemeClr val="tx1"/>
                </a:solidFill>
                <a:latin typeface="Arial" pitchFamily="34" charset="0"/>
              </a:defRPr>
            </a:lvl6pPr>
            <a:lvl7pPr marL="1224779" algn="l" rtl="0" fontAlgn="base">
              <a:spcBef>
                <a:spcPct val="0"/>
              </a:spcBef>
              <a:spcAft>
                <a:spcPct val="0"/>
              </a:spcAft>
              <a:defRPr sz="2703" b="1">
                <a:solidFill>
                  <a:schemeClr val="tx1"/>
                </a:solidFill>
                <a:latin typeface="Arial" pitchFamily="34" charset="0"/>
              </a:defRPr>
            </a:lvl7pPr>
            <a:lvl8pPr marL="1837165" algn="l" rtl="0" fontAlgn="base">
              <a:spcBef>
                <a:spcPct val="0"/>
              </a:spcBef>
              <a:spcAft>
                <a:spcPct val="0"/>
              </a:spcAft>
              <a:defRPr sz="2703" b="1">
                <a:solidFill>
                  <a:schemeClr val="tx1"/>
                </a:solidFill>
                <a:latin typeface="Arial" pitchFamily="34" charset="0"/>
              </a:defRPr>
            </a:lvl8pPr>
            <a:lvl9pPr marL="2449563" algn="l" rtl="0" fontAlgn="base">
              <a:spcBef>
                <a:spcPct val="0"/>
              </a:spcBef>
              <a:spcAft>
                <a:spcPct val="0"/>
              </a:spcAft>
              <a:defRPr sz="2703" b="1">
                <a:solidFill>
                  <a:schemeClr val="tx1"/>
                </a:solidFill>
                <a:latin typeface="Arial" pitchFamily="34" charset="0"/>
              </a:defRPr>
            </a:lvl9pPr>
          </a:lstStyle>
          <a:p>
            <a:pPr indent="14288"/>
            <a:r>
              <a:rPr lang="en-US" sz="3000" dirty="0">
                <a:solidFill>
                  <a:schemeClr val="bg1"/>
                </a:solidFill>
              </a:rPr>
              <a:t>Simulations Create a Machine Model Which Considers the Entire Framework</a:t>
            </a:r>
          </a:p>
        </p:txBody>
      </p:sp>
      <p:pic>
        <p:nvPicPr>
          <p:cNvPr id="42" name="Picture 41">
            <a:extLst>
              <a:ext uri="{FF2B5EF4-FFF2-40B4-BE49-F238E27FC236}">
                <a16:creationId xmlns:a16="http://schemas.microsoft.com/office/drawing/2014/main" xmlns="" id="{FD4584D3-B12C-E54B-A453-F6413826DA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52891" y="5836404"/>
            <a:ext cx="2171062" cy="2185535"/>
          </a:xfrm>
          <a:prstGeom prst="rect">
            <a:avLst/>
          </a:prstGeom>
        </p:spPr>
      </p:pic>
      <p:sp>
        <p:nvSpPr>
          <p:cNvPr id="43" name="Title 2">
            <a:extLst>
              <a:ext uri="{FF2B5EF4-FFF2-40B4-BE49-F238E27FC236}">
                <a16:creationId xmlns:a16="http://schemas.microsoft.com/office/drawing/2014/main" xmlns="" id="{ED75AC6E-A03D-6746-8B37-DB6530E418E7}"/>
              </a:ext>
            </a:extLst>
          </p:cNvPr>
          <p:cNvSpPr txBox="1">
            <a:spLocks/>
          </p:cNvSpPr>
          <p:nvPr/>
        </p:nvSpPr>
        <p:spPr bwMode="auto">
          <a:xfrm>
            <a:off x="762001" y="2495834"/>
            <a:ext cx="12420599" cy="267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indent="119129" algn="l" rtl="0" eaLnBrk="0" fontAlgn="base" hangingPunct="0">
              <a:spcBef>
                <a:spcPct val="0"/>
              </a:spcBef>
              <a:spcAft>
                <a:spcPct val="0"/>
              </a:spcAft>
              <a:defRPr sz="3378" b="0" kern="1200" cap="none" baseline="0">
                <a:solidFill>
                  <a:schemeClr val="tx1"/>
                </a:solidFill>
                <a:latin typeface="Arial" panose="020B0604020202020204" pitchFamily="34" charset="0"/>
                <a:ea typeface="+mj-ea"/>
                <a:cs typeface="Arial" panose="020B0604020202020204" pitchFamily="34" charset="0"/>
              </a:defRPr>
            </a:lvl1pPr>
            <a:lvl2pPr marL="112751" indent="125510" algn="l" rtl="0" eaLnBrk="0" fontAlgn="base" hangingPunct="0">
              <a:spcBef>
                <a:spcPct val="0"/>
              </a:spcBef>
              <a:spcAft>
                <a:spcPct val="0"/>
              </a:spcAft>
              <a:defRPr sz="3228">
                <a:solidFill>
                  <a:schemeClr val="bg1"/>
                </a:solidFill>
                <a:latin typeface="Arial" pitchFamily="34" charset="0"/>
              </a:defRPr>
            </a:lvl2pPr>
            <a:lvl3pPr marL="112751" indent="125510" algn="l" rtl="0" eaLnBrk="0" fontAlgn="base" hangingPunct="0">
              <a:spcBef>
                <a:spcPct val="0"/>
              </a:spcBef>
              <a:spcAft>
                <a:spcPct val="0"/>
              </a:spcAft>
              <a:defRPr sz="3228">
                <a:solidFill>
                  <a:schemeClr val="bg1"/>
                </a:solidFill>
                <a:latin typeface="Arial" pitchFamily="34" charset="0"/>
              </a:defRPr>
            </a:lvl3pPr>
            <a:lvl4pPr marL="112751" indent="125510" algn="l" rtl="0" eaLnBrk="0" fontAlgn="base" hangingPunct="0">
              <a:spcBef>
                <a:spcPct val="0"/>
              </a:spcBef>
              <a:spcAft>
                <a:spcPct val="0"/>
              </a:spcAft>
              <a:defRPr sz="3228">
                <a:solidFill>
                  <a:schemeClr val="bg1"/>
                </a:solidFill>
                <a:latin typeface="Arial" pitchFamily="34" charset="0"/>
              </a:defRPr>
            </a:lvl4pPr>
            <a:lvl5pPr marL="112751" indent="125510" algn="l" rtl="0" eaLnBrk="0" fontAlgn="base" hangingPunct="0">
              <a:spcBef>
                <a:spcPct val="0"/>
              </a:spcBef>
              <a:spcAft>
                <a:spcPct val="0"/>
              </a:spcAft>
              <a:defRPr sz="3228">
                <a:solidFill>
                  <a:schemeClr val="bg1"/>
                </a:solidFill>
                <a:latin typeface="Arial" pitchFamily="34" charset="0"/>
              </a:defRPr>
            </a:lvl5pPr>
            <a:lvl6pPr marL="612398" algn="l" rtl="0" fontAlgn="base">
              <a:spcBef>
                <a:spcPct val="0"/>
              </a:spcBef>
              <a:spcAft>
                <a:spcPct val="0"/>
              </a:spcAft>
              <a:defRPr sz="2703" b="1">
                <a:solidFill>
                  <a:schemeClr val="tx1"/>
                </a:solidFill>
                <a:latin typeface="Arial" pitchFamily="34" charset="0"/>
              </a:defRPr>
            </a:lvl6pPr>
            <a:lvl7pPr marL="1224779" algn="l" rtl="0" fontAlgn="base">
              <a:spcBef>
                <a:spcPct val="0"/>
              </a:spcBef>
              <a:spcAft>
                <a:spcPct val="0"/>
              </a:spcAft>
              <a:defRPr sz="2703" b="1">
                <a:solidFill>
                  <a:schemeClr val="tx1"/>
                </a:solidFill>
                <a:latin typeface="Arial" pitchFamily="34" charset="0"/>
              </a:defRPr>
            </a:lvl7pPr>
            <a:lvl8pPr marL="1837165" algn="l" rtl="0" fontAlgn="base">
              <a:spcBef>
                <a:spcPct val="0"/>
              </a:spcBef>
              <a:spcAft>
                <a:spcPct val="0"/>
              </a:spcAft>
              <a:defRPr sz="2703" b="1">
                <a:solidFill>
                  <a:schemeClr val="tx1"/>
                </a:solidFill>
                <a:latin typeface="Arial" pitchFamily="34" charset="0"/>
              </a:defRPr>
            </a:lvl8pPr>
            <a:lvl9pPr marL="2449563" algn="l" rtl="0" fontAlgn="base">
              <a:spcBef>
                <a:spcPct val="0"/>
              </a:spcBef>
              <a:spcAft>
                <a:spcPct val="0"/>
              </a:spcAft>
              <a:defRPr sz="2703" b="1">
                <a:solidFill>
                  <a:schemeClr val="tx1"/>
                </a:solidFill>
                <a:latin typeface="Arial" pitchFamily="34" charset="0"/>
              </a:defRPr>
            </a:lvl9pPr>
          </a:lstStyle>
          <a:p>
            <a:pPr indent="14288"/>
            <a:r>
              <a:rPr lang="en-US" sz="3000" dirty="0">
                <a:solidFill>
                  <a:schemeClr val="bg1"/>
                </a:solidFill>
              </a:rPr>
              <a:t>Mathematics Only Represent Dependent and Independent Variables</a:t>
            </a:r>
            <a:br>
              <a:rPr lang="en-US" sz="3000" dirty="0">
                <a:solidFill>
                  <a:schemeClr val="bg1"/>
                </a:solidFill>
              </a:rPr>
            </a:br>
            <a:endParaRPr lang="en-US" sz="3000" dirty="0">
              <a:solidFill>
                <a:schemeClr val="bg1"/>
              </a:solidFill>
            </a:endParaRPr>
          </a:p>
        </p:txBody>
      </p:sp>
      <p:pic>
        <p:nvPicPr>
          <p:cNvPr id="11" name="Picture 10">
            <a:extLst>
              <a:ext uri="{FF2B5EF4-FFF2-40B4-BE49-F238E27FC236}">
                <a16:creationId xmlns:a16="http://schemas.microsoft.com/office/drawing/2014/main" xmlns="" id="{D6AECA3C-4CD1-864A-B6C0-E4D966A3A9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52891" y="2495835"/>
            <a:ext cx="2171062" cy="2149351"/>
          </a:xfrm>
          <a:prstGeom prst="rect">
            <a:avLst/>
          </a:prstGeom>
        </p:spPr>
      </p:pic>
    </p:spTree>
    <p:extLst>
      <p:ext uri="{BB962C8B-B14F-4D97-AF65-F5344CB8AC3E}">
        <p14:creationId xmlns:p14="http://schemas.microsoft.com/office/powerpoint/2010/main" val="267662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6121A363-717B-DB49-829B-CE4FD7B2725F}"/>
              </a:ext>
            </a:extLst>
          </p:cNvPr>
          <p:cNvSpPr/>
          <p:nvPr/>
        </p:nvSpPr>
        <p:spPr>
          <a:xfrm>
            <a:off x="0" y="1714208"/>
            <a:ext cx="18307049" cy="7187122"/>
          </a:xfrm>
          <a:prstGeom prst="rect">
            <a:avLst/>
          </a:prstGeom>
          <a:solidFill>
            <a:srgbClr val="404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1" name="Picture 20">
            <a:extLst>
              <a:ext uri="{FF2B5EF4-FFF2-40B4-BE49-F238E27FC236}">
                <a16:creationId xmlns:a16="http://schemas.microsoft.com/office/drawing/2014/main" xmlns="" id="{7BE5E1B8-2AE6-2E4C-B02F-A704665D01AF}"/>
              </a:ext>
            </a:extLst>
          </p:cNvPr>
          <p:cNvPicPr>
            <a:picLocks noChangeAspect="1"/>
          </p:cNvPicPr>
          <p:nvPr/>
        </p:nvPicPr>
        <p:blipFill rotWithShape="1">
          <a:blip r:embed="rId2" cstate="email">
            <a:alphaModFix amt="62000"/>
            <a:extLst>
              <a:ext uri="{28A0092B-C50C-407E-A947-70E740481C1C}">
                <a14:useLocalDpi xmlns:a14="http://schemas.microsoft.com/office/drawing/2010/main"/>
              </a:ext>
            </a:extLst>
          </a:blip>
          <a:srcRect t="23936" b="16842"/>
          <a:stretch/>
        </p:blipFill>
        <p:spPr>
          <a:xfrm>
            <a:off x="-352" y="1714207"/>
            <a:ext cx="18299465" cy="7187121"/>
          </a:xfrm>
          <a:prstGeom prst="rect">
            <a:avLst/>
          </a:prstGeom>
        </p:spPr>
      </p:pic>
      <p:sp>
        <p:nvSpPr>
          <p:cNvPr id="2" name="Title 1"/>
          <p:cNvSpPr>
            <a:spLocks noGrp="1"/>
          </p:cNvSpPr>
          <p:nvPr>
            <p:ph type="title"/>
          </p:nvPr>
        </p:nvSpPr>
        <p:spPr/>
        <p:txBody>
          <a:bodyPr/>
          <a:lstStyle/>
          <a:p>
            <a:r>
              <a:rPr lang="en-US" dirty="0"/>
              <a:t>Where Simulation with Machine Learning fits in WFM</a:t>
            </a:r>
          </a:p>
        </p:txBody>
      </p:sp>
      <p:sp>
        <p:nvSpPr>
          <p:cNvPr id="3" name="Slide Number Placeholder 2"/>
          <p:cNvSpPr>
            <a:spLocks noGrp="1"/>
          </p:cNvSpPr>
          <p:nvPr>
            <p:ph type="sldNum" sz="quarter" idx="11"/>
          </p:nvPr>
        </p:nvSpPr>
        <p:spPr>
          <a:xfrm>
            <a:off x="8488096" y="8901329"/>
            <a:ext cx="723299" cy="548279"/>
          </a:xfrm>
        </p:spPr>
        <p:txBody>
          <a:bodyPr/>
          <a:lstStyle/>
          <a:p>
            <a:pPr>
              <a:defRPr/>
            </a:pPr>
            <a:fld id="{162E4A84-A8F2-424A-AAF2-679D4EB18637}" type="slidenum">
              <a:rPr lang="en-US" smtClean="0"/>
              <a:pPr>
                <a:defRPr/>
              </a:pPr>
              <a:t>25</a:t>
            </a:fld>
            <a:endParaRPr lang="en-US" dirty="0"/>
          </a:p>
        </p:txBody>
      </p:sp>
      <p:sp>
        <p:nvSpPr>
          <p:cNvPr id="42" name="Slide Number Placeholder 3">
            <a:extLst>
              <a:ext uri="{FF2B5EF4-FFF2-40B4-BE49-F238E27FC236}">
                <a16:creationId xmlns:a16="http://schemas.microsoft.com/office/drawing/2014/main" xmlns="" id="{CB6F6603-D548-6649-91A1-362CF4A7A95C}"/>
              </a:ext>
            </a:extLst>
          </p:cNvPr>
          <p:cNvSpPr txBox="1">
            <a:spLocks/>
          </p:cNvSpPr>
          <p:nvPr/>
        </p:nvSpPr>
        <p:spPr>
          <a:xfrm>
            <a:off x="8488096" y="8901329"/>
            <a:ext cx="723299" cy="548279"/>
          </a:xfrm>
          <a:prstGeom prst="rect">
            <a:avLst/>
          </a:prstGeom>
        </p:spPr>
        <p:txBody>
          <a:bodyPr vert="horz" wrap="square" lIns="163147" tIns="81567" rIns="163147" bIns="81567" numCol="1" anchor="ctr" anchorCtr="0" compatLnSpc="1">
            <a:prstTxWarp prst="textNoShape">
              <a:avLst/>
            </a:prstTxWarp>
          </a:bodyPr>
          <a:lstStyle>
            <a:defPPr>
              <a:defRPr lang="en-US"/>
            </a:defPPr>
            <a:lvl1pPr algn="r" rtl="0" fontAlgn="base">
              <a:spcBef>
                <a:spcPct val="0"/>
              </a:spcBef>
              <a:spcAft>
                <a:spcPct val="0"/>
              </a:spcAft>
              <a:defRPr sz="1201" kern="1200" smtClean="0">
                <a:solidFill>
                  <a:schemeClr val="tx2"/>
                </a:solidFill>
                <a:latin typeface="Arial MT Std Light" panose="020B0302030403020204" pitchFamily="34" charset="0"/>
                <a:ea typeface="+mn-ea"/>
                <a:cs typeface="Arial" charset="0"/>
              </a:defRPr>
            </a:lvl1pPr>
            <a:lvl2pPr marL="815960" algn="l" rtl="0" fontAlgn="base">
              <a:spcBef>
                <a:spcPct val="0"/>
              </a:spcBef>
              <a:spcAft>
                <a:spcPct val="0"/>
              </a:spcAft>
              <a:defRPr kern="1200">
                <a:solidFill>
                  <a:schemeClr val="tx1"/>
                </a:solidFill>
                <a:latin typeface="Arial" charset="0"/>
                <a:ea typeface="+mn-ea"/>
                <a:cs typeface="Arial" charset="0"/>
              </a:defRPr>
            </a:lvl2pPr>
            <a:lvl3pPr marL="1631902" algn="l" rtl="0" fontAlgn="base">
              <a:spcBef>
                <a:spcPct val="0"/>
              </a:spcBef>
              <a:spcAft>
                <a:spcPct val="0"/>
              </a:spcAft>
              <a:defRPr kern="1200">
                <a:solidFill>
                  <a:schemeClr val="tx1"/>
                </a:solidFill>
                <a:latin typeface="Arial" charset="0"/>
                <a:ea typeface="+mn-ea"/>
                <a:cs typeface="Arial" charset="0"/>
              </a:defRPr>
            </a:lvl3pPr>
            <a:lvl4pPr marL="2447853" algn="l" rtl="0" fontAlgn="base">
              <a:spcBef>
                <a:spcPct val="0"/>
              </a:spcBef>
              <a:spcAft>
                <a:spcPct val="0"/>
              </a:spcAft>
              <a:defRPr kern="1200">
                <a:solidFill>
                  <a:schemeClr val="tx1"/>
                </a:solidFill>
                <a:latin typeface="Arial" charset="0"/>
                <a:ea typeface="+mn-ea"/>
                <a:cs typeface="Arial" charset="0"/>
              </a:defRPr>
            </a:lvl4pPr>
            <a:lvl5pPr marL="3263816" algn="l" rtl="0" fontAlgn="base">
              <a:spcBef>
                <a:spcPct val="0"/>
              </a:spcBef>
              <a:spcAft>
                <a:spcPct val="0"/>
              </a:spcAft>
              <a:defRPr kern="1200">
                <a:solidFill>
                  <a:schemeClr val="tx1"/>
                </a:solidFill>
                <a:latin typeface="Arial" charset="0"/>
                <a:ea typeface="+mn-ea"/>
                <a:cs typeface="Arial" charset="0"/>
              </a:defRPr>
            </a:lvl5pPr>
            <a:lvl6pPr marL="4079771" algn="l" defTabSz="1631902" rtl="0" eaLnBrk="1" latinLnBrk="0" hangingPunct="1">
              <a:defRPr kern="1200">
                <a:solidFill>
                  <a:schemeClr val="tx1"/>
                </a:solidFill>
                <a:latin typeface="Arial" charset="0"/>
                <a:ea typeface="+mn-ea"/>
                <a:cs typeface="Arial" charset="0"/>
              </a:defRPr>
            </a:lvl6pPr>
            <a:lvl7pPr marL="4895724" algn="l" defTabSz="1631902" rtl="0" eaLnBrk="1" latinLnBrk="0" hangingPunct="1">
              <a:defRPr kern="1200">
                <a:solidFill>
                  <a:schemeClr val="tx1"/>
                </a:solidFill>
                <a:latin typeface="Arial" charset="0"/>
                <a:ea typeface="+mn-ea"/>
                <a:cs typeface="Arial" charset="0"/>
              </a:defRPr>
            </a:lvl7pPr>
            <a:lvl8pPr marL="5711671" algn="l" defTabSz="1631902" rtl="0" eaLnBrk="1" latinLnBrk="0" hangingPunct="1">
              <a:defRPr kern="1200">
                <a:solidFill>
                  <a:schemeClr val="tx1"/>
                </a:solidFill>
                <a:latin typeface="Arial" charset="0"/>
                <a:ea typeface="+mn-ea"/>
                <a:cs typeface="Arial" charset="0"/>
              </a:defRPr>
            </a:lvl8pPr>
            <a:lvl9pPr marL="6527636" algn="l" defTabSz="1631902" rtl="0" eaLnBrk="1" latinLnBrk="0" hangingPunct="1">
              <a:defRPr kern="1200">
                <a:solidFill>
                  <a:schemeClr val="tx1"/>
                </a:solidFill>
                <a:latin typeface="Arial" charset="0"/>
                <a:ea typeface="+mn-ea"/>
                <a:cs typeface="Arial" charset="0"/>
              </a:defRPr>
            </a:lvl9pPr>
          </a:lstStyle>
          <a:p>
            <a:pPr>
              <a:defRPr/>
            </a:pPr>
            <a:endParaRPr lang="en-US" dirty="0"/>
          </a:p>
        </p:txBody>
      </p:sp>
      <p:pic>
        <p:nvPicPr>
          <p:cNvPr id="49" name="Picture 48">
            <a:extLst>
              <a:ext uri="{FF2B5EF4-FFF2-40B4-BE49-F238E27FC236}">
                <a16:creationId xmlns:a16="http://schemas.microsoft.com/office/drawing/2014/main" xmlns="" id="{27E1856F-FCE5-894C-92FA-DF302F422C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16789" y="2020175"/>
            <a:ext cx="15590260" cy="2307108"/>
          </a:xfrm>
          <a:prstGeom prst="rect">
            <a:avLst/>
          </a:prstGeom>
        </p:spPr>
      </p:pic>
      <p:sp>
        <p:nvSpPr>
          <p:cNvPr id="50" name="TextBox 49">
            <a:extLst>
              <a:ext uri="{FF2B5EF4-FFF2-40B4-BE49-F238E27FC236}">
                <a16:creationId xmlns:a16="http://schemas.microsoft.com/office/drawing/2014/main" xmlns="" id="{2E7C1C7B-38A2-2240-A1F2-05C2229EB524}"/>
              </a:ext>
            </a:extLst>
          </p:cNvPr>
          <p:cNvSpPr txBox="1"/>
          <p:nvPr/>
        </p:nvSpPr>
        <p:spPr>
          <a:xfrm>
            <a:off x="14775084" y="7237324"/>
            <a:ext cx="2763897" cy="1323439"/>
          </a:xfrm>
          <a:prstGeom prst="rect">
            <a:avLst/>
          </a:prstGeom>
          <a:noFill/>
        </p:spPr>
        <p:txBody>
          <a:bodyPr wrap="none" rtlCol="0">
            <a:spAutoFit/>
          </a:bodyPr>
          <a:lstStyle/>
          <a:p>
            <a:pPr algn="ctr"/>
            <a:r>
              <a:rPr lang="en-US" sz="2000" dirty="0">
                <a:solidFill>
                  <a:schemeClr val="bg1"/>
                </a:solidFill>
              </a:rPr>
              <a:t>Requirements, </a:t>
            </a:r>
          </a:p>
          <a:p>
            <a:pPr algn="ctr"/>
            <a:r>
              <a:rPr lang="en-US" sz="2000" dirty="0">
                <a:solidFill>
                  <a:schemeClr val="bg1"/>
                </a:solidFill>
              </a:rPr>
              <a:t>service level, ASA,</a:t>
            </a:r>
            <a:br>
              <a:rPr lang="en-US" sz="2000" dirty="0">
                <a:solidFill>
                  <a:schemeClr val="bg1"/>
                </a:solidFill>
              </a:rPr>
            </a:br>
            <a:r>
              <a:rPr lang="en-US" sz="2000" dirty="0">
                <a:solidFill>
                  <a:schemeClr val="bg1"/>
                </a:solidFill>
              </a:rPr>
              <a:t>occupancy objectives, </a:t>
            </a:r>
            <a:br>
              <a:rPr lang="en-US" sz="2000" dirty="0">
                <a:solidFill>
                  <a:schemeClr val="bg1"/>
                </a:solidFill>
              </a:rPr>
            </a:br>
            <a:r>
              <a:rPr lang="en-US" sz="2000" dirty="0">
                <a:solidFill>
                  <a:schemeClr val="bg1"/>
                </a:solidFill>
              </a:rPr>
              <a:t>other parameters... </a:t>
            </a:r>
          </a:p>
        </p:txBody>
      </p:sp>
      <p:sp>
        <p:nvSpPr>
          <p:cNvPr id="51" name="TextBox 50">
            <a:extLst>
              <a:ext uri="{FF2B5EF4-FFF2-40B4-BE49-F238E27FC236}">
                <a16:creationId xmlns:a16="http://schemas.microsoft.com/office/drawing/2014/main" xmlns="" id="{7ED4CFD2-1D24-9549-8168-A984BDFED188}"/>
              </a:ext>
            </a:extLst>
          </p:cNvPr>
          <p:cNvSpPr txBox="1"/>
          <p:nvPr/>
        </p:nvSpPr>
        <p:spPr>
          <a:xfrm>
            <a:off x="7945631" y="7954294"/>
            <a:ext cx="2922851" cy="400110"/>
          </a:xfrm>
          <a:prstGeom prst="rect">
            <a:avLst/>
          </a:prstGeom>
          <a:noFill/>
        </p:spPr>
        <p:txBody>
          <a:bodyPr wrap="none" rtlCol="0">
            <a:spAutoFit/>
          </a:bodyPr>
          <a:lstStyle/>
          <a:p>
            <a:pPr algn="ctr"/>
            <a:r>
              <a:rPr lang="en-US" sz="2000" dirty="0">
                <a:solidFill>
                  <a:schemeClr val="bg1"/>
                </a:solidFill>
              </a:rPr>
              <a:t>Skill Usage Assessment</a:t>
            </a:r>
          </a:p>
        </p:txBody>
      </p:sp>
      <p:sp>
        <p:nvSpPr>
          <p:cNvPr id="52" name="TextBox 51">
            <a:extLst>
              <a:ext uri="{FF2B5EF4-FFF2-40B4-BE49-F238E27FC236}">
                <a16:creationId xmlns:a16="http://schemas.microsoft.com/office/drawing/2014/main" xmlns="" id="{5759A9E9-C36A-7545-8869-1DD1B29FE796}"/>
              </a:ext>
            </a:extLst>
          </p:cNvPr>
          <p:cNvSpPr txBox="1"/>
          <p:nvPr/>
        </p:nvSpPr>
        <p:spPr>
          <a:xfrm>
            <a:off x="11460095" y="7834800"/>
            <a:ext cx="2147599" cy="633641"/>
          </a:xfrm>
          <a:prstGeom prst="rect">
            <a:avLst/>
          </a:prstGeom>
          <a:noFill/>
        </p:spPr>
        <p:txBody>
          <a:bodyPr wrap="none" rtlCol="0">
            <a:spAutoFit/>
          </a:bodyPr>
          <a:lstStyle/>
          <a:p>
            <a:pPr algn="ctr"/>
            <a:r>
              <a:rPr lang="en-US" sz="2000" dirty="0">
                <a:solidFill>
                  <a:schemeClr val="bg1"/>
                </a:solidFill>
              </a:rPr>
              <a:t>Simulation of routing</a:t>
            </a:r>
            <a:br>
              <a:rPr lang="en-US" sz="2000" dirty="0">
                <a:solidFill>
                  <a:schemeClr val="bg1"/>
                </a:solidFill>
              </a:rPr>
            </a:br>
            <a:r>
              <a:rPr lang="en-US" sz="2000" dirty="0">
                <a:solidFill>
                  <a:schemeClr val="bg1"/>
                </a:solidFill>
              </a:rPr>
              <a:t>rules &amp; skills</a:t>
            </a:r>
          </a:p>
        </p:txBody>
      </p:sp>
      <p:sp>
        <p:nvSpPr>
          <p:cNvPr id="53" name="TextBox 52">
            <a:extLst>
              <a:ext uri="{FF2B5EF4-FFF2-40B4-BE49-F238E27FC236}">
                <a16:creationId xmlns:a16="http://schemas.microsoft.com/office/drawing/2014/main" xmlns="" id="{9DE1A1CA-103F-344E-B8D8-0D815E3E0FD7}"/>
              </a:ext>
            </a:extLst>
          </p:cNvPr>
          <p:cNvSpPr txBox="1"/>
          <p:nvPr/>
        </p:nvSpPr>
        <p:spPr>
          <a:xfrm>
            <a:off x="11439910" y="4275267"/>
            <a:ext cx="2053407" cy="633641"/>
          </a:xfrm>
          <a:prstGeom prst="rect">
            <a:avLst/>
          </a:prstGeom>
          <a:noFill/>
        </p:spPr>
        <p:txBody>
          <a:bodyPr wrap="none" rtlCol="0">
            <a:spAutoFit/>
          </a:bodyPr>
          <a:lstStyle/>
          <a:p>
            <a:pPr algn="ctr"/>
            <a:r>
              <a:rPr lang="en-US" sz="2000" dirty="0">
                <a:solidFill>
                  <a:schemeClr val="bg1"/>
                </a:solidFill>
              </a:rPr>
              <a:t>Forecasting with</a:t>
            </a:r>
            <a:br>
              <a:rPr lang="en-US" sz="2000" dirty="0">
                <a:solidFill>
                  <a:schemeClr val="bg1"/>
                </a:solidFill>
              </a:rPr>
            </a:br>
            <a:r>
              <a:rPr lang="en-US" sz="2000" dirty="0">
                <a:solidFill>
                  <a:schemeClr val="bg1"/>
                </a:solidFill>
              </a:rPr>
              <a:t>artificial intelligence</a:t>
            </a:r>
          </a:p>
        </p:txBody>
      </p:sp>
      <p:sp>
        <p:nvSpPr>
          <p:cNvPr id="54" name="TextBox 53">
            <a:extLst>
              <a:ext uri="{FF2B5EF4-FFF2-40B4-BE49-F238E27FC236}">
                <a16:creationId xmlns:a16="http://schemas.microsoft.com/office/drawing/2014/main" xmlns="" id="{852F87FF-9510-9F4C-BB18-AA4CA386B6B7}"/>
              </a:ext>
            </a:extLst>
          </p:cNvPr>
          <p:cNvSpPr txBox="1"/>
          <p:nvPr/>
        </p:nvSpPr>
        <p:spPr>
          <a:xfrm>
            <a:off x="8327760" y="4327283"/>
            <a:ext cx="1821337" cy="633641"/>
          </a:xfrm>
          <a:prstGeom prst="rect">
            <a:avLst/>
          </a:prstGeom>
          <a:noFill/>
        </p:spPr>
        <p:txBody>
          <a:bodyPr wrap="none" rtlCol="0">
            <a:spAutoFit/>
          </a:bodyPr>
          <a:lstStyle/>
          <a:p>
            <a:pPr algn="ctr"/>
            <a:r>
              <a:rPr lang="en-US" sz="2000" dirty="0">
                <a:solidFill>
                  <a:schemeClr val="bg1"/>
                </a:solidFill>
              </a:rPr>
              <a:t>Historical volume</a:t>
            </a:r>
            <a:br>
              <a:rPr lang="en-US" sz="2000" dirty="0">
                <a:solidFill>
                  <a:schemeClr val="bg1"/>
                </a:solidFill>
              </a:rPr>
            </a:br>
            <a:r>
              <a:rPr lang="en-US" sz="2000" dirty="0">
                <a:solidFill>
                  <a:schemeClr val="bg1"/>
                </a:solidFill>
              </a:rPr>
              <a:t>and AHT</a:t>
            </a:r>
          </a:p>
        </p:txBody>
      </p:sp>
      <p:sp>
        <p:nvSpPr>
          <p:cNvPr id="55" name="TextBox 54">
            <a:extLst>
              <a:ext uri="{FF2B5EF4-FFF2-40B4-BE49-F238E27FC236}">
                <a16:creationId xmlns:a16="http://schemas.microsoft.com/office/drawing/2014/main" xmlns="" id="{FE5E6BAE-3E76-F44B-AB0F-A54DA6689FEC}"/>
              </a:ext>
            </a:extLst>
          </p:cNvPr>
          <p:cNvSpPr txBox="1"/>
          <p:nvPr/>
        </p:nvSpPr>
        <p:spPr>
          <a:xfrm>
            <a:off x="15107485" y="4275267"/>
            <a:ext cx="2316874" cy="633641"/>
          </a:xfrm>
          <a:prstGeom prst="rect">
            <a:avLst/>
          </a:prstGeom>
          <a:noFill/>
        </p:spPr>
        <p:txBody>
          <a:bodyPr wrap="none" rtlCol="0">
            <a:spAutoFit/>
          </a:bodyPr>
          <a:lstStyle/>
          <a:p>
            <a:pPr algn="ctr"/>
            <a:r>
              <a:rPr lang="en-US" sz="2000" dirty="0">
                <a:solidFill>
                  <a:schemeClr val="bg1"/>
                </a:solidFill>
              </a:rPr>
              <a:t>Forecasted interaction</a:t>
            </a:r>
            <a:br>
              <a:rPr lang="en-US" sz="2000" dirty="0">
                <a:solidFill>
                  <a:schemeClr val="bg1"/>
                </a:solidFill>
              </a:rPr>
            </a:br>
            <a:r>
              <a:rPr lang="en-US" sz="2000" dirty="0">
                <a:solidFill>
                  <a:schemeClr val="bg1"/>
                </a:solidFill>
              </a:rPr>
              <a:t>volume and AHT</a:t>
            </a:r>
          </a:p>
        </p:txBody>
      </p:sp>
      <p:sp>
        <p:nvSpPr>
          <p:cNvPr id="56" name="TextBox 55">
            <a:extLst>
              <a:ext uri="{FF2B5EF4-FFF2-40B4-BE49-F238E27FC236}">
                <a16:creationId xmlns:a16="http://schemas.microsoft.com/office/drawing/2014/main" xmlns="" id="{3F98D732-6E02-284C-8E5E-53D9B8E1F75F}"/>
              </a:ext>
            </a:extLst>
          </p:cNvPr>
          <p:cNvSpPr txBox="1"/>
          <p:nvPr/>
        </p:nvSpPr>
        <p:spPr>
          <a:xfrm>
            <a:off x="3770300" y="7954294"/>
            <a:ext cx="2974859" cy="358144"/>
          </a:xfrm>
          <a:prstGeom prst="rect">
            <a:avLst/>
          </a:prstGeom>
          <a:noFill/>
        </p:spPr>
        <p:txBody>
          <a:bodyPr wrap="none" rtlCol="0">
            <a:spAutoFit/>
          </a:bodyPr>
          <a:lstStyle/>
          <a:p>
            <a:pPr algn="ctr"/>
            <a:r>
              <a:rPr lang="en-US" sz="2000" dirty="0">
                <a:solidFill>
                  <a:schemeClr val="bg1"/>
                </a:solidFill>
              </a:rPr>
              <a:t>Schedule by skill and interval</a:t>
            </a:r>
          </a:p>
        </p:txBody>
      </p:sp>
      <p:pic>
        <p:nvPicPr>
          <p:cNvPr id="57" name="Picture 56">
            <a:extLst>
              <a:ext uri="{FF2B5EF4-FFF2-40B4-BE49-F238E27FC236}">
                <a16:creationId xmlns:a16="http://schemas.microsoft.com/office/drawing/2014/main" xmlns="" id="{20C3F36D-13D9-594E-A53A-418EEE1A3F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16789" y="5575445"/>
            <a:ext cx="15590260" cy="2457646"/>
          </a:xfrm>
          <a:prstGeom prst="rect">
            <a:avLst/>
          </a:prstGeom>
        </p:spPr>
      </p:pic>
      <p:pic>
        <p:nvPicPr>
          <p:cNvPr id="58" name="Picture 57">
            <a:extLst>
              <a:ext uri="{FF2B5EF4-FFF2-40B4-BE49-F238E27FC236}">
                <a16:creationId xmlns:a16="http://schemas.microsoft.com/office/drawing/2014/main" xmlns="" id="{30209172-5FA0-8543-9DB5-B36532A95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16789" y="5105756"/>
            <a:ext cx="15590260" cy="475669"/>
          </a:xfrm>
          <a:prstGeom prst="rect">
            <a:avLst/>
          </a:prstGeom>
        </p:spPr>
      </p:pic>
      <p:sp>
        <p:nvSpPr>
          <p:cNvPr id="59" name="TextBox 58">
            <a:extLst>
              <a:ext uri="{FF2B5EF4-FFF2-40B4-BE49-F238E27FC236}">
                <a16:creationId xmlns:a16="http://schemas.microsoft.com/office/drawing/2014/main" xmlns="" id="{6BC4A480-783B-6947-AED9-3EC573E0E169}"/>
              </a:ext>
            </a:extLst>
          </p:cNvPr>
          <p:cNvSpPr txBox="1"/>
          <p:nvPr/>
        </p:nvSpPr>
        <p:spPr>
          <a:xfrm>
            <a:off x="4723194" y="4339797"/>
            <a:ext cx="1284846" cy="358144"/>
          </a:xfrm>
          <a:prstGeom prst="rect">
            <a:avLst/>
          </a:prstGeom>
          <a:noFill/>
        </p:spPr>
        <p:txBody>
          <a:bodyPr wrap="none" rtlCol="0">
            <a:spAutoFit/>
          </a:bodyPr>
          <a:lstStyle/>
          <a:p>
            <a:pPr algn="ctr"/>
            <a:r>
              <a:rPr lang="en-US" sz="2000" dirty="0">
                <a:solidFill>
                  <a:schemeClr val="bg1"/>
                </a:solidFill>
              </a:rPr>
              <a:t>Interactions</a:t>
            </a:r>
          </a:p>
        </p:txBody>
      </p:sp>
      <p:cxnSp>
        <p:nvCxnSpPr>
          <p:cNvPr id="62" name="Elbow Connector 61">
            <a:extLst>
              <a:ext uri="{FF2B5EF4-FFF2-40B4-BE49-F238E27FC236}">
                <a16:creationId xmlns:a16="http://schemas.microsoft.com/office/drawing/2014/main" xmlns="" id="{252EBC3C-E8E3-7544-B916-9C259B1B31D7}"/>
              </a:ext>
            </a:extLst>
          </p:cNvPr>
          <p:cNvCxnSpPr>
            <a:cxnSpLocks/>
          </p:cNvCxnSpPr>
          <p:nvPr/>
        </p:nvCxnSpPr>
        <p:spPr>
          <a:xfrm flipV="1">
            <a:off x="2057403" y="3485197"/>
            <a:ext cx="757144" cy="2"/>
          </a:xfrm>
          <a:prstGeom prst="bentConnector3">
            <a:avLst>
              <a:gd name="adj1" fmla="val 50000"/>
            </a:avLst>
          </a:prstGeom>
          <a:ln w="44450">
            <a:solidFill>
              <a:srgbClr val="E7268D"/>
            </a:solidFill>
            <a:tailEnd type="triangle" w="lg" len="lg"/>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xmlns="" id="{391F69E3-056D-5D40-AF22-CB7A1F00F8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3235" y="2647805"/>
            <a:ext cx="1663693" cy="1674784"/>
          </a:xfrm>
          <a:prstGeom prst="rect">
            <a:avLst/>
          </a:prstGeom>
        </p:spPr>
      </p:pic>
    </p:spTree>
    <p:extLst>
      <p:ext uri="{BB962C8B-B14F-4D97-AF65-F5344CB8AC3E}">
        <p14:creationId xmlns:p14="http://schemas.microsoft.com/office/powerpoint/2010/main" val="341415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8232C9D-DD5C-1143-BB97-2554E5B4B9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29884"/>
            <a:ext cx="18435484" cy="10369960"/>
          </a:xfrm>
          <a:prstGeom prst="rect">
            <a:avLst/>
          </a:prstGeom>
        </p:spPr>
      </p:pic>
      <p:sp>
        <p:nvSpPr>
          <p:cNvPr id="3" name="Title 2"/>
          <p:cNvSpPr>
            <a:spLocks noGrp="1"/>
          </p:cNvSpPr>
          <p:nvPr>
            <p:ph type="title"/>
          </p:nvPr>
        </p:nvSpPr>
        <p:spPr>
          <a:xfrm>
            <a:off x="738005" y="377912"/>
            <a:ext cx="8220465" cy="874021"/>
          </a:xfrm>
        </p:spPr>
        <p:txBody>
          <a:bodyPr/>
          <a:lstStyle/>
          <a:p>
            <a:r>
              <a:rPr lang="en-US" dirty="0"/>
              <a:t>Closed-loop Optimization Intelligence</a:t>
            </a:r>
          </a:p>
        </p:txBody>
      </p:sp>
      <p:sp>
        <p:nvSpPr>
          <p:cNvPr id="2" name="Slide Number Placeholder 1"/>
          <p:cNvSpPr>
            <a:spLocks noGrp="1"/>
          </p:cNvSpPr>
          <p:nvPr>
            <p:ph type="sldNum" sz="quarter" idx="10"/>
          </p:nvPr>
        </p:nvSpPr>
        <p:spPr/>
        <p:txBody>
          <a:bodyPr/>
          <a:lstStyle/>
          <a:p>
            <a:fld id="{03CB0AF3-F037-4CFE-9457-039CB8D18A98}" type="slidenum">
              <a:rPr lang="en-US" smtClean="0"/>
              <a:t>26</a:t>
            </a:fld>
            <a:endParaRPr lang="en-US"/>
          </a:p>
        </p:txBody>
      </p:sp>
      <p:sp>
        <p:nvSpPr>
          <p:cNvPr id="4" name="Rectangle 3"/>
          <p:cNvSpPr/>
          <p:nvPr/>
        </p:nvSpPr>
        <p:spPr>
          <a:xfrm>
            <a:off x="738005" y="1659729"/>
            <a:ext cx="9504732" cy="3108543"/>
          </a:xfrm>
          <a:prstGeom prst="rect">
            <a:avLst/>
          </a:prstGeom>
        </p:spPr>
        <p:txBody>
          <a:bodyPr wrap="square">
            <a:spAutoFit/>
          </a:bodyPr>
          <a:lstStyle/>
          <a:p>
            <a:r>
              <a:rPr lang="en-US" sz="2800" dirty="0">
                <a:solidFill>
                  <a:schemeClr val="bg2">
                    <a:lumMod val="25000"/>
                  </a:schemeClr>
                </a:solidFill>
                <a:latin typeface="Arial" panose="020B0604020202020204" pitchFamily="34" charset="0"/>
                <a:cs typeface="Arial" panose="020B0604020202020204" pitchFamily="34" charset="0"/>
              </a:rPr>
              <a:t>This concept leverages the form of machine learning in which the machine learns by being fed large amounts of information, with initial decisions that are “guessed” by the machine. </a:t>
            </a:r>
          </a:p>
          <a:p>
            <a:endParaRPr lang="en-US" sz="2800" dirty="0">
              <a:solidFill>
                <a:schemeClr val="bg2">
                  <a:lumMod val="25000"/>
                </a:schemeClr>
              </a:solidFill>
              <a:latin typeface="Arial" panose="020B0604020202020204" pitchFamily="34" charset="0"/>
              <a:cs typeface="Arial" panose="020B0604020202020204" pitchFamily="34" charset="0"/>
            </a:endParaRPr>
          </a:p>
          <a:p>
            <a:r>
              <a:rPr lang="en-US" sz="2800" dirty="0">
                <a:solidFill>
                  <a:srgbClr val="00B0F0"/>
                </a:solidFill>
                <a:latin typeface="Arial" panose="020B0604020202020204" pitchFamily="34" charset="0"/>
                <a:cs typeface="Arial" panose="020B0604020202020204" pitchFamily="34" charset="0"/>
              </a:rPr>
              <a:t>The initial “guesses” are then fine-tuned through a</a:t>
            </a:r>
            <a:br>
              <a:rPr lang="en-US" sz="2800" dirty="0">
                <a:solidFill>
                  <a:srgbClr val="00B0F0"/>
                </a:solidFill>
                <a:latin typeface="Arial" panose="020B0604020202020204" pitchFamily="34" charset="0"/>
                <a:cs typeface="Arial" panose="020B0604020202020204" pitchFamily="34" charset="0"/>
              </a:rPr>
            </a:br>
            <a:r>
              <a:rPr lang="en-US" sz="2800" dirty="0">
                <a:solidFill>
                  <a:srgbClr val="00B0F0"/>
                </a:solidFill>
                <a:latin typeface="Arial" panose="020B0604020202020204" pitchFamily="34" charset="0"/>
                <a:cs typeface="Arial" panose="020B0604020202020204" pitchFamily="34" charset="0"/>
              </a:rPr>
              <a:t>process of comparison to the expected outcome.</a:t>
            </a:r>
          </a:p>
        </p:txBody>
      </p:sp>
      <p:sp>
        <p:nvSpPr>
          <p:cNvPr id="5" name="Rectangle 4"/>
          <p:cNvSpPr/>
          <p:nvPr/>
        </p:nvSpPr>
        <p:spPr>
          <a:xfrm>
            <a:off x="738005" y="6635066"/>
            <a:ext cx="8094628" cy="1815882"/>
          </a:xfrm>
          <a:prstGeom prst="rect">
            <a:avLst/>
          </a:prstGeom>
        </p:spPr>
        <p:txBody>
          <a:bodyPr wrap="square">
            <a:spAutoFit/>
          </a:bodyPr>
          <a:lstStyle/>
          <a:p>
            <a:r>
              <a:rPr lang="en-US" sz="2800" dirty="0">
                <a:solidFill>
                  <a:schemeClr val="bg2">
                    <a:lumMod val="25000"/>
                  </a:schemeClr>
                </a:solidFill>
                <a:latin typeface="Arial" panose="020B0604020202020204" pitchFamily="34" charset="0"/>
                <a:cs typeface="Arial" panose="020B0604020202020204" pitchFamily="34" charset="0"/>
              </a:rPr>
              <a:t>A closed loop feedback schedule optimization is how WFM systems solve for multiple variables when faced with several unknowns inherent in an omni-channel environment. </a:t>
            </a:r>
          </a:p>
        </p:txBody>
      </p:sp>
    </p:spTree>
    <p:extLst>
      <p:ext uri="{BB962C8B-B14F-4D97-AF65-F5344CB8AC3E}">
        <p14:creationId xmlns:p14="http://schemas.microsoft.com/office/powerpoint/2010/main" val="368558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xmlns="" id="{6121A363-717B-DB49-829B-CE4FD7B2725F}"/>
              </a:ext>
            </a:extLst>
          </p:cNvPr>
          <p:cNvSpPr/>
          <p:nvPr/>
        </p:nvSpPr>
        <p:spPr>
          <a:xfrm>
            <a:off x="0" y="1714208"/>
            <a:ext cx="18307049" cy="7187122"/>
          </a:xfrm>
          <a:prstGeom prst="rect">
            <a:avLst/>
          </a:prstGeom>
          <a:solidFill>
            <a:srgbClr val="404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1" name="Picture 20">
            <a:extLst>
              <a:ext uri="{FF2B5EF4-FFF2-40B4-BE49-F238E27FC236}">
                <a16:creationId xmlns:a16="http://schemas.microsoft.com/office/drawing/2014/main" xmlns="" id="{7BE5E1B8-2AE6-2E4C-B02F-A704665D01AF}"/>
              </a:ext>
            </a:extLst>
          </p:cNvPr>
          <p:cNvPicPr>
            <a:picLocks noChangeAspect="1"/>
          </p:cNvPicPr>
          <p:nvPr/>
        </p:nvPicPr>
        <p:blipFill rotWithShape="1">
          <a:blip r:embed="rId2" cstate="email">
            <a:alphaModFix amt="62000"/>
            <a:extLst>
              <a:ext uri="{28A0092B-C50C-407E-A947-70E740481C1C}">
                <a14:useLocalDpi xmlns:a14="http://schemas.microsoft.com/office/drawing/2010/main"/>
              </a:ext>
            </a:extLst>
          </a:blip>
          <a:srcRect t="23936" b="16842"/>
          <a:stretch/>
        </p:blipFill>
        <p:spPr>
          <a:xfrm>
            <a:off x="-352" y="1714207"/>
            <a:ext cx="18299465" cy="7187121"/>
          </a:xfrm>
          <a:prstGeom prst="rect">
            <a:avLst/>
          </a:prstGeom>
        </p:spPr>
      </p:pic>
      <p:sp>
        <p:nvSpPr>
          <p:cNvPr id="2" name="Title 1"/>
          <p:cNvSpPr>
            <a:spLocks noGrp="1"/>
          </p:cNvSpPr>
          <p:nvPr>
            <p:ph type="title"/>
          </p:nvPr>
        </p:nvSpPr>
        <p:spPr/>
        <p:txBody>
          <a:bodyPr/>
          <a:lstStyle/>
          <a:p>
            <a:r>
              <a:rPr lang="en-US" dirty="0"/>
              <a:t>Where Simulation with Machine Learning fits in WFM</a:t>
            </a:r>
          </a:p>
        </p:txBody>
      </p:sp>
      <p:sp>
        <p:nvSpPr>
          <p:cNvPr id="3" name="Slide Number Placeholder 2"/>
          <p:cNvSpPr>
            <a:spLocks noGrp="1"/>
          </p:cNvSpPr>
          <p:nvPr>
            <p:ph type="sldNum" sz="quarter" idx="11"/>
          </p:nvPr>
        </p:nvSpPr>
        <p:spPr>
          <a:xfrm>
            <a:off x="8488096" y="8901329"/>
            <a:ext cx="723299" cy="548279"/>
          </a:xfrm>
        </p:spPr>
        <p:txBody>
          <a:bodyPr/>
          <a:lstStyle/>
          <a:p>
            <a:pPr>
              <a:defRPr/>
            </a:pPr>
            <a:fld id="{162E4A84-A8F2-424A-AAF2-679D4EB18637}" type="slidenum">
              <a:rPr lang="en-US" smtClean="0"/>
              <a:pPr>
                <a:defRPr/>
              </a:pPr>
              <a:t>27</a:t>
            </a:fld>
            <a:endParaRPr lang="en-US" dirty="0"/>
          </a:p>
        </p:txBody>
      </p:sp>
      <p:sp>
        <p:nvSpPr>
          <p:cNvPr id="42" name="Slide Number Placeholder 3">
            <a:extLst>
              <a:ext uri="{FF2B5EF4-FFF2-40B4-BE49-F238E27FC236}">
                <a16:creationId xmlns:a16="http://schemas.microsoft.com/office/drawing/2014/main" xmlns="" id="{CB6F6603-D548-6649-91A1-362CF4A7A95C}"/>
              </a:ext>
            </a:extLst>
          </p:cNvPr>
          <p:cNvSpPr txBox="1">
            <a:spLocks/>
          </p:cNvSpPr>
          <p:nvPr/>
        </p:nvSpPr>
        <p:spPr>
          <a:xfrm>
            <a:off x="8488096" y="8901329"/>
            <a:ext cx="723299" cy="548279"/>
          </a:xfrm>
          <a:prstGeom prst="rect">
            <a:avLst/>
          </a:prstGeom>
        </p:spPr>
        <p:txBody>
          <a:bodyPr vert="horz" wrap="square" lIns="163147" tIns="81567" rIns="163147" bIns="81567" numCol="1" anchor="ctr" anchorCtr="0" compatLnSpc="1">
            <a:prstTxWarp prst="textNoShape">
              <a:avLst/>
            </a:prstTxWarp>
          </a:bodyPr>
          <a:lstStyle>
            <a:defPPr>
              <a:defRPr lang="en-US"/>
            </a:defPPr>
            <a:lvl1pPr algn="r" rtl="0" fontAlgn="base">
              <a:spcBef>
                <a:spcPct val="0"/>
              </a:spcBef>
              <a:spcAft>
                <a:spcPct val="0"/>
              </a:spcAft>
              <a:defRPr sz="1201" kern="1200" smtClean="0">
                <a:solidFill>
                  <a:schemeClr val="tx2"/>
                </a:solidFill>
                <a:latin typeface="Arial MT Std Light" panose="020B0302030403020204" pitchFamily="34" charset="0"/>
                <a:ea typeface="+mn-ea"/>
                <a:cs typeface="Arial" charset="0"/>
              </a:defRPr>
            </a:lvl1pPr>
            <a:lvl2pPr marL="815960" algn="l" rtl="0" fontAlgn="base">
              <a:spcBef>
                <a:spcPct val="0"/>
              </a:spcBef>
              <a:spcAft>
                <a:spcPct val="0"/>
              </a:spcAft>
              <a:defRPr kern="1200">
                <a:solidFill>
                  <a:schemeClr val="tx1"/>
                </a:solidFill>
                <a:latin typeface="Arial" charset="0"/>
                <a:ea typeface="+mn-ea"/>
                <a:cs typeface="Arial" charset="0"/>
              </a:defRPr>
            </a:lvl2pPr>
            <a:lvl3pPr marL="1631902" algn="l" rtl="0" fontAlgn="base">
              <a:spcBef>
                <a:spcPct val="0"/>
              </a:spcBef>
              <a:spcAft>
                <a:spcPct val="0"/>
              </a:spcAft>
              <a:defRPr kern="1200">
                <a:solidFill>
                  <a:schemeClr val="tx1"/>
                </a:solidFill>
                <a:latin typeface="Arial" charset="0"/>
                <a:ea typeface="+mn-ea"/>
                <a:cs typeface="Arial" charset="0"/>
              </a:defRPr>
            </a:lvl3pPr>
            <a:lvl4pPr marL="2447853" algn="l" rtl="0" fontAlgn="base">
              <a:spcBef>
                <a:spcPct val="0"/>
              </a:spcBef>
              <a:spcAft>
                <a:spcPct val="0"/>
              </a:spcAft>
              <a:defRPr kern="1200">
                <a:solidFill>
                  <a:schemeClr val="tx1"/>
                </a:solidFill>
                <a:latin typeface="Arial" charset="0"/>
                <a:ea typeface="+mn-ea"/>
                <a:cs typeface="Arial" charset="0"/>
              </a:defRPr>
            </a:lvl4pPr>
            <a:lvl5pPr marL="3263816" algn="l" rtl="0" fontAlgn="base">
              <a:spcBef>
                <a:spcPct val="0"/>
              </a:spcBef>
              <a:spcAft>
                <a:spcPct val="0"/>
              </a:spcAft>
              <a:defRPr kern="1200">
                <a:solidFill>
                  <a:schemeClr val="tx1"/>
                </a:solidFill>
                <a:latin typeface="Arial" charset="0"/>
                <a:ea typeface="+mn-ea"/>
                <a:cs typeface="Arial" charset="0"/>
              </a:defRPr>
            </a:lvl5pPr>
            <a:lvl6pPr marL="4079771" algn="l" defTabSz="1631902" rtl="0" eaLnBrk="1" latinLnBrk="0" hangingPunct="1">
              <a:defRPr kern="1200">
                <a:solidFill>
                  <a:schemeClr val="tx1"/>
                </a:solidFill>
                <a:latin typeface="Arial" charset="0"/>
                <a:ea typeface="+mn-ea"/>
                <a:cs typeface="Arial" charset="0"/>
              </a:defRPr>
            </a:lvl6pPr>
            <a:lvl7pPr marL="4895724" algn="l" defTabSz="1631902" rtl="0" eaLnBrk="1" latinLnBrk="0" hangingPunct="1">
              <a:defRPr kern="1200">
                <a:solidFill>
                  <a:schemeClr val="tx1"/>
                </a:solidFill>
                <a:latin typeface="Arial" charset="0"/>
                <a:ea typeface="+mn-ea"/>
                <a:cs typeface="Arial" charset="0"/>
              </a:defRPr>
            </a:lvl7pPr>
            <a:lvl8pPr marL="5711671" algn="l" defTabSz="1631902" rtl="0" eaLnBrk="1" latinLnBrk="0" hangingPunct="1">
              <a:defRPr kern="1200">
                <a:solidFill>
                  <a:schemeClr val="tx1"/>
                </a:solidFill>
                <a:latin typeface="Arial" charset="0"/>
                <a:ea typeface="+mn-ea"/>
                <a:cs typeface="Arial" charset="0"/>
              </a:defRPr>
            </a:lvl8pPr>
            <a:lvl9pPr marL="6527636" algn="l" defTabSz="1631902" rtl="0" eaLnBrk="1" latinLnBrk="0" hangingPunct="1">
              <a:defRPr kern="1200">
                <a:solidFill>
                  <a:schemeClr val="tx1"/>
                </a:solidFill>
                <a:latin typeface="Arial" charset="0"/>
                <a:ea typeface="+mn-ea"/>
                <a:cs typeface="Arial" charset="0"/>
              </a:defRPr>
            </a:lvl9pPr>
          </a:lstStyle>
          <a:p>
            <a:pPr>
              <a:defRPr/>
            </a:pPr>
            <a:endParaRPr lang="en-US" dirty="0"/>
          </a:p>
        </p:txBody>
      </p:sp>
      <p:pic>
        <p:nvPicPr>
          <p:cNvPr id="49" name="Picture 48">
            <a:extLst>
              <a:ext uri="{FF2B5EF4-FFF2-40B4-BE49-F238E27FC236}">
                <a16:creationId xmlns:a16="http://schemas.microsoft.com/office/drawing/2014/main" xmlns="" id="{27E1856F-FCE5-894C-92FA-DF302F422C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16789" y="2020175"/>
            <a:ext cx="15590260" cy="2307108"/>
          </a:xfrm>
          <a:prstGeom prst="rect">
            <a:avLst/>
          </a:prstGeom>
        </p:spPr>
      </p:pic>
      <p:sp>
        <p:nvSpPr>
          <p:cNvPr id="50" name="TextBox 49">
            <a:extLst>
              <a:ext uri="{FF2B5EF4-FFF2-40B4-BE49-F238E27FC236}">
                <a16:creationId xmlns:a16="http://schemas.microsoft.com/office/drawing/2014/main" xmlns="" id="{2E7C1C7B-38A2-2240-A1F2-05C2229EB524}"/>
              </a:ext>
            </a:extLst>
          </p:cNvPr>
          <p:cNvSpPr txBox="1"/>
          <p:nvPr/>
        </p:nvSpPr>
        <p:spPr>
          <a:xfrm>
            <a:off x="14775084" y="7237324"/>
            <a:ext cx="2763897" cy="1323439"/>
          </a:xfrm>
          <a:prstGeom prst="rect">
            <a:avLst/>
          </a:prstGeom>
          <a:noFill/>
        </p:spPr>
        <p:txBody>
          <a:bodyPr wrap="none" rtlCol="0">
            <a:spAutoFit/>
          </a:bodyPr>
          <a:lstStyle/>
          <a:p>
            <a:pPr algn="ctr"/>
            <a:r>
              <a:rPr lang="en-US" sz="2000" dirty="0">
                <a:solidFill>
                  <a:schemeClr val="bg1"/>
                </a:solidFill>
              </a:rPr>
              <a:t>Requirements, </a:t>
            </a:r>
          </a:p>
          <a:p>
            <a:pPr algn="ctr"/>
            <a:r>
              <a:rPr lang="en-US" sz="2000" dirty="0">
                <a:solidFill>
                  <a:schemeClr val="bg1"/>
                </a:solidFill>
              </a:rPr>
              <a:t>service level, ASA,</a:t>
            </a:r>
            <a:br>
              <a:rPr lang="en-US" sz="2000" dirty="0">
                <a:solidFill>
                  <a:schemeClr val="bg1"/>
                </a:solidFill>
              </a:rPr>
            </a:br>
            <a:r>
              <a:rPr lang="en-US" sz="2000" dirty="0">
                <a:solidFill>
                  <a:schemeClr val="bg1"/>
                </a:solidFill>
              </a:rPr>
              <a:t>occupancy objectives, </a:t>
            </a:r>
            <a:br>
              <a:rPr lang="en-US" sz="2000" dirty="0">
                <a:solidFill>
                  <a:schemeClr val="bg1"/>
                </a:solidFill>
              </a:rPr>
            </a:br>
            <a:r>
              <a:rPr lang="en-US" sz="2000" dirty="0">
                <a:solidFill>
                  <a:schemeClr val="bg1"/>
                </a:solidFill>
              </a:rPr>
              <a:t>other parameters... </a:t>
            </a:r>
          </a:p>
        </p:txBody>
      </p:sp>
      <p:sp>
        <p:nvSpPr>
          <p:cNvPr id="51" name="TextBox 50">
            <a:extLst>
              <a:ext uri="{FF2B5EF4-FFF2-40B4-BE49-F238E27FC236}">
                <a16:creationId xmlns:a16="http://schemas.microsoft.com/office/drawing/2014/main" xmlns="" id="{7ED4CFD2-1D24-9549-8168-A984BDFED188}"/>
              </a:ext>
            </a:extLst>
          </p:cNvPr>
          <p:cNvSpPr txBox="1"/>
          <p:nvPr/>
        </p:nvSpPr>
        <p:spPr>
          <a:xfrm>
            <a:off x="7945631" y="7954294"/>
            <a:ext cx="2922851" cy="400110"/>
          </a:xfrm>
          <a:prstGeom prst="rect">
            <a:avLst/>
          </a:prstGeom>
          <a:noFill/>
        </p:spPr>
        <p:txBody>
          <a:bodyPr wrap="none" rtlCol="0">
            <a:spAutoFit/>
          </a:bodyPr>
          <a:lstStyle/>
          <a:p>
            <a:pPr algn="ctr"/>
            <a:r>
              <a:rPr lang="en-US" sz="2000" dirty="0">
                <a:solidFill>
                  <a:schemeClr val="bg1"/>
                </a:solidFill>
              </a:rPr>
              <a:t>Skill Usage Assessment</a:t>
            </a:r>
          </a:p>
        </p:txBody>
      </p:sp>
      <p:sp>
        <p:nvSpPr>
          <p:cNvPr id="52" name="TextBox 51">
            <a:extLst>
              <a:ext uri="{FF2B5EF4-FFF2-40B4-BE49-F238E27FC236}">
                <a16:creationId xmlns:a16="http://schemas.microsoft.com/office/drawing/2014/main" xmlns="" id="{5759A9E9-C36A-7545-8869-1DD1B29FE796}"/>
              </a:ext>
            </a:extLst>
          </p:cNvPr>
          <p:cNvSpPr txBox="1"/>
          <p:nvPr/>
        </p:nvSpPr>
        <p:spPr>
          <a:xfrm>
            <a:off x="11460095" y="7834800"/>
            <a:ext cx="2147599" cy="633641"/>
          </a:xfrm>
          <a:prstGeom prst="rect">
            <a:avLst/>
          </a:prstGeom>
          <a:noFill/>
        </p:spPr>
        <p:txBody>
          <a:bodyPr wrap="none" rtlCol="0">
            <a:spAutoFit/>
          </a:bodyPr>
          <a:lstStyle/>
          <a:p>
            <a:pPr algn="ctr"/>
            <a:r>
              <a:rPr lang="en-US" sz="2000" dirty="0">
                <a:solidFill>
                  <a:schemeClr val="bg1"/>
                </a:solidFill>
              </a:rPr>
              <a:t>Simulation of routing</a:t>
            </a:r>
            <a:br>
              <a:rPr lang="en-US" sz="2000" dirty="0">
                <a:solidFill>
                  <a:schemeClr val="bg1"/>
                </a:solidFill>
              </a:rPr>
            </a:br>
            <a:r>
              <a:rPr lang="en-US" sz="2000" dirty="0">
                <a:solidFill>
                  <a:schemeClr val="bg1"/>
                </a:solidFill>
              </a:rPr>
              <a:t>rules &amp; skills</a:t>
            </a:r>
          </a:p>
        </p:txBody>
      </p:sp>
      <p:sp>
        <p:nvSpPr>
          <p:cNvPr id="53" name="TextBox 52">
            <a:extLst>
              <a:ext uri="{FF2B5EF4-FFF2-40B4-BE49-F238E27FC236}">
                <a16:creationId xmlns:a16="http://schemas.microsoft.com/office/drawing/2014/main" xmlns="" id="{9DE1A1CA-103F-344E-B8D8-0D815E3E0FD7}"/>
              </a:ext>
            </a:extLst>
          </p:cNvPr>
          <p:cNvSpPr txBox="1"/>
          <p:nvPr/>
        </p:nvSpPr>
        <p:spPr>
          <a:xfrm>
            <a:off x="11439910" y="4275267"/>
            <a:ext cx="2053407" cy="633641"/>
          </a:xfrm>
          <a:prstGeom prst="rect">
            <a:avLst/>
          </a:prstGeom>
          <a:noFill/>
        </p:spPr>
        <p:txBody>
          <a:bodyPr wrap="none" rtlCol="0">
            <a:spAutoFit/>
          </a:bodyPr>
          <a:lstStyle/>
          <a:p>
            <a:pPr algn="ctr"/>
            <a:r>
              <a:rPr lang="en-US" sz="2000" dirty="0">
                <a:solidFill>
                  <a:schemeClr val="bg1"/>
                </a:solidFill>
              </a:rPr>
              <a:t>Forecasting with</a:t>
            </a:r>
            <a:br>
              <a:rPr lang="en-US" sz="2000" dirty="0">
                <a:solidFill>
                  <a:schemeClr val="bg1"/>
                </a:solidFill>
              </a:rPr>
            </a:br>
            <a:r>
              <a:rPr lang="en-US" sz="2000" dirty="0">
                <a:solidFill>
                  <a:schemeClr val="bg1"/>
                </a:solidFill>
              </a:rPr>
              <a:t>artificial intelligence</a:t>
            </a:r>
          </a:p>
        </p:txBody>
      </p:sp>
      <p:sp>
        <p:nvSpPr>
          <p:cNvPr id="54" name="TextBox 53">
            <a:extLst>
              <a:ext uri="{FF2B5EF4-FFF2-40B4-BE49-F238E27FC236}">
                <a16:creationId xmlns:a16="http://schemas.microsoft.com/office/drawing/2014/main" xmlns="" id="{852F87FF-9510-9F4C-BB18-AA4CA386B6B7}"/>
              </a:ext>
            </a:extLst>
          </p:cNvPr>
          <p:cNvSpPr txBox="1"/>
          <p:nvPr/>
        </p:nvSpPr>
        <p:spPr>
          <a:xfrm>
            <a:off x="8327760" y="4327283"/>
            <a:ext cx="1821337" cy="633641"/>
          </a:xfrm>
          <a:prstGeom prst="rect">
            <a:avLst/>
          </a:prstGeom>
          <a:noFill/>
        </p:spPr>
        <p:txBody>
          <a:bodyPr wrap="none" rtlCol="0">
            <a:spAutoFit/>
          </a:bodyPr>
          <a:lstStyle/>
          <a:p>
            <a:pPr algn="ctr"/>
            <a:r>
              <a:rPr lang="en-US" sz="2000" dirty="0">
                <a:solidFill>
                  <a:schemeClr val="bg1"/>
                </a:solidFill>
              </a:rPr>
              <a:t>Historical volume</a:t>
            </a:r>
            <a:br>
              <a:rPr lang="en-US" sz="2000" dirty="0">
                <a:solidFill>
                  <a:schemeClr val="bg1"/>
                </a:solidFill>
              </a:rPr>
            </a:br>
            <a:r>
              <a:rPr lang="en-US" sz="2000" dirty="0">
                <a:solidFill>
                  <a:schemeClr val="bg1"/>
                </a:solidFill>
              </a:rPr>
              <a:t>and AHT</a:t>
            </a:r>
          </a:p>
        </p:txBody>
      </p:sp>
      <p:sp>
        <p:nvSpPr>
          <p:cNvPr id="55" name="TextBox 54">
            <a:extLst>
              <a:ext uri="{FF2B5EF4-FFF2-40B4-BE49-F238E27FC236}">
                <a16:creationId xmlns:a16="http://schemas.microsoft.com/office/drawing/2014/main" xmlns="" id="{FE5E6BAE-3E76-F44B-AB0F-A54DA6689FEC}"/>
              </a:ext>
            </a:extLst>
          </p:cNvPr>
          <p:cNvSpPr txBox="1"/>
          <p:nvPr/>
        </p:nvSpPr>
        <p:spPr>
          <a:xfrm>
            <a:off x="15107485" y="4275267"/>
            <a:ext cx="2316874" cy="633641"/>
          </a:xfrm>
          <a:prstGeom prst="rect">
            <a:avLst/>
          </a:prstGeom>
          <a:noFill/>
        </p:spPr>
        <p:txBody>
          <a:bodyPr wrap="none" rtlCol="0">
            <a:spAutoFit/>
          </a:bodyPr>
          <a:lstStyle/>
          <a:p>
            <a:pPr algn="ctr"/>
            <a:r>
              <a:rPr lang="en-US" sz="2000" dirty="0">
                <a:solidFill>
                  <a:schemeClr val="bg1"/>
                </a:solidFill>
              </a:rPr>
              <a:t>Forecasted interaction</a:t>
            </a:r>
            <a:br>
              <a:rPr lang="en-US" sz="2000" dirty="0">
                <a:solidFill>
                  <a:schemeClr val="bg1"/>
                </a:solidFill>
              </a:rPr>
            </a:br>
            <a:r>
              <a:rPr lang="en-US" sz="2000" dirty="0">
                <a:solidFill>
                  <a:schemeClr val="bg1"/>
                </a:solidFill>
              </a:rPr>
              <a:t>volume and AHT</a:t>
            </a:r>
          </a:p>
        </p:txBody>
      </p:sp>
      <p:sp>
        <p:nvSpPr>
          <p:cNvPr id="56" name="TextBox 55">
            <a:extLst>
              <a:ext uri="{FF2B5EF4-FFF2-40B4-BE49-F238E27FC236}">
                <a16:creationId xmlns:a16="http://schemas.microsoft.com/office/drawing/2014/main" xmlns="" id="{3F98D732-6E02-284C-8E5E-53D9B8E1F75F}"/>
              </a:ext>
            </a:extLst>
          </p:cNvPr>
          <p:cNvSpPr txBox="1"/>
          <p:nvPr/>
        </p:nvSpPr>
        <p:spPr>
          <a:xfrm>
            <a:off x="3770300" y="7954294"/>
            <a:ext cx="2974859" cy="358144"/>
          </a:xfrm>
          <a:prstGeom prst="rect">
            <a:avLst/>
          </a:prstGeom>
          <a:noFill/>
        </p:spPr>
        <p:txBody>
          <a:bodyPr wrap="none" rtlCol="0">
            <a:spAutoFit/>
          </a:bodyPr>
          <a:lstStyle/>
          <a:p>
            <a:pPr algn="ctr"/>
            <a:r>
              <a:rPr lang="en-US" sz="2000" dirty="0">
                <a:solidFill>
                  <a:schemeClr val="bg1"/>
                </a:solidFill>
              </a:rPr>
              <a:t>Schedule by skill and interval</a:t>
            </a:r>
          </a:p>
        </p:txBody>
      </p:sp>
      <p:pic>
        <p:nvPicPr>
          <p:cNvPr id="57" name="Picture 56">
            <a:extLst>
              <a:ext uri="{FF2B5EF4-FFF2-40B4-BE49-F238E27FC236}">
                <a16:creationId xmlns:a16="http://schemas.microsoft.com/office/drawing/2014/main" xmlns="" id="{20C3F36D-13D9-594E-A53A-418EEE1A3F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16789" y="5575445"/>
            <a:ext cx="15590260" cy="2457646"/>
          </a:xfrm>
          <a:prstGeom prst="rect">
            <a:avLst/>
          </a:prstGeom>
        </p:spPr>
      </p:pic>
      <p:pic>
        <p:nvPicPr>
          <p:cNvPr id="58" name="Picture 57">
            <a:extLst>
              <a:ext uri="{FF2B5EF4-FFF2-40B4-BE49-F238E27FC236}">
                <a16:creationId xmlns:a16="http://schemas.microsoft.com/office/drawing/2014/main" xmlns="" id="{30209172-5FA0-8543-9DB5-B36532A95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16789" y="5105756"/>
            <a:ext cx="15590260" cy="475669"/>
          </a:xfrm>
          <a:prstGeom prst="rect">
            <a:avLst/>
          </a:prstGeom>
        </p:spPr>
      </p:pic>
      <p:sp>
        <p:nvSpPr>
          <p:cNvPr id="59" name="TextBox 58">
            <a:extLst>
              <a:ext uri="{FF2B5EF4-FFF2-40B4-BE49-F238E27FC236}">
                <a16:creationId xmlns:a16="http://schemas.microsoft.com/office/drawing/2014/main" xmlns="" id="{6BC4A480-783B-6947-AED9-3EC573E0E169}"/>
              </a:ext>
            </a:extLst>
          </p:cNvPr>
          <p:cNvSpPr txBox="1"/>
          <p:nvPr/>
        </p:nvSpPr>
        <p:spPr>
          <a:xfrm>
            <a:off x="4723194" y="4339797"/>
            <a:ext cx="1284846" cy="358144"/>
          </a:xfrm>
          <a:prstGeom prst="rect">
            <a:avLst/>
          </a:prstGeom>
          <a:noFill/>
        </p:spPr>
        <p:txBody>
          <a:bodyPr wrap="none" rtlCol="0">
            <a:spAutoFit/>
          </a:bodyPr>
          <a:lstStyle/>
          <a:p>
            <a:pPr algn="ctr"/>
            <a:r>
              <a:rPr lang="en-US" sz="2000" dirty="0">
                <a:solidFill>
                  <a:schemeClr val="bg1"/>
                </a:solidFill>
              </a:rPr>
              <a:t>Interactions</a:t>
            </a:r>
          </a:p>
        </p:txBody>
      </p:sp>
      <p:cxnSp>
        <p:nvCxnSpPr>
          <p:cNvPr id="62" name="Elbow Connector 61">
            <a:extLst>
              <a:ext uri="{FF2B5EF4-FFF2-40B4-BE49-F238E27FC236}">
                <a16:creationId xmlns:a16="http://schemas.microsoft.com/office/drawing/2014/main" xmlns="" id="{252EBC3C-E8E3-7544-B916-9C259B1B31D7}"/>
              </a:ext>
            </a:extLst>
          </p:cNvPr>
          <p:cNvCxnSpPr>
            <a:cxnSpLocks/>
          </p:cNvCxnSpPr>
          <p:nvPr/>
        </p:nvCxnSpPr>
        <p:spPr>
          <a:xfrm flipV="1">
            <a:off x="2057403" y="3485197"/>
            <a:ext cx="757144" cy="2"/>
          </a:xfrm>
          <a:prstGeom prst="bentConnector3">
            <a:avLst>
              <a:gd name="adj1" fmla="val 50000"/>
            </a:avLst>
          </a:prstGeom>
          <a:ln w="44450">
            <a:solidFill>
              <a:srgbClr val="E7268D"/>
            </a:solidFill>
            <a:tailEnd type="triangle" w="lg" len="lg"/>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xmlns="" id="{391F69E3-056D-5D40-AF22-CB7A1F00F8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3235" y="2647805"/>
            <a:ext cx="1663693" cy="1674784"/>
          </a:xfrm>
          <a:prstGeom prst="rect">
            <a:avLst/>
          </a:prstGeom>
        </p:spPr>
      </p:pic>
      <p:sp>
        <p:nvSpPr>
          <p:cNvPr id="4" name="Arrow: Curved Down 3"/>
          <p:cNvSpPr/>
          <p:nvPr/>
        </p:nvSpPr>
        <p:spPr>
          <a:xfrm>
            <a:off x="5270500" y="4127500"/>
            <a:ext cx="7454900" cy="188503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Left 4"/>
          <p:cNvSpPr/>
          <p:nvPr/>
        </p:nvSpPr>
        <p:spPr>
          <a:xfrm>
            <a:off x="6008040" y="6601423"/>
            <a:ext cx="5349646"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43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FB976845-0F19-C847-9FAF-DB0157330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9884"/>
            <a:ext cx="18435485" cy="10369960"/>
          </a:xfrm>
          <a:prstGeom prst="rect">
            <a:avLst/>
          </a:prstGeom>
        </p:spPr>
      </p:pic>
      <p:sp>
        <p:nvSpPr>
          <p:cNvPr id="3" name="Title 2"/>
          <p:cNvSpPr>
            <a:spLocks noGrp="1"/>
          </p:cNvSpPr>
          <p:nvPr>
            <p:ph type="title"/>
          </p:nvPr>
        </p:nvSpPr>
        <p:spPr>
          <a:xfrm>
            <a:off x="738005" y="377912"/>
            <a:ext cx="8509234" cy="874021"/>
          </a:xfrm>
        </p:spPr>
        <p:txBody>
          <a:bodyPr/>
          <a:lstStyle/>
          <a:p>
            <a:r>
              <a:rPr lang="en-US" dirty="0">
                <a:solidFill>
                  <a:schemeClr val="bg1"/>
                </a:solidFill>
              </a:rPr>
              <a:t>Schedule Fairness Intelligence - Examples</a:t>
            </a:r>
          </a:p>
        </p:txBody>
      </p:sp>
      <p:sp>
        <p:nvSpPr>
          <p:cNvPr id="5" name="TextBox 4">
            <a:extLst>
              <a:ext uri="{FF2B5EF4-FFF2-40B4-BE49-F238E27FC236}">
                <a16:creationId xmlns:a16="http://schemas.microsoft.com/office/drawing/2014/main" xmlns="" id="{3E5904A0-4E6B-A447-A7DF-5CB6E13408C5}"/>
              </a:ext>
            </a:extLst>
          </p:cNvPr>
          <p:cNvSpPr txBox="1"/>
          <p:nvPr/>
        </p:nvSpPr>
        <p:spPr>
          <a:xfrm>
            <a:off x="2246975" y="2206090"/>
            <a:ext cx="15126625" cy="646331"/>
          </a:xfrm>
          <a:prstGeom prst="rect">
            <a:avLst/>
          </a:prstGeom>
          <a:noFill/>
        </p:spPr>
        <p:txBody>
          <a:bodyPr wrap="square" rtlCol="0">
            <a:spAutoFit/>
          </a:bodyPr>
          <a:lstStyle/>
          <a:p>
            <a:r>
              <a:rPr lang="en-US" dirty="0">
                <a:solidFill>
                  <a:schemeClr val="bg1"/>
                </a:solidFill>
              </a:rPr>
              <a:t>When WFM is integrated with performance management’s capabilities, work schedules can be assigned using uniquely identifiable metrics, attributes and preferences of each employee. </a:t>
            </a:r>
          </a:p>
        </p:txBody>
      </p:sp>
      <p:sp>
        <p:nvSpPr>
          <p:cNvPr id="6" name="TextBox 5">
            <a:extLst>
              <a:ext uri="{FF2B5EF4-FFF2-40B4-BE49-F238E27FC236}">
                <a16:creationId xmlns:a16="http://schemas.microsoft.com/office/drawing/2014/main" xmlns="" id="{6790FE93-24E8-AB47-AC38-806834480F27}"/>
              </a:ext>
            </a:extLst>
          </p:cNvPr>
          <p:cNvSpPr txBox="1"/>
          <p:nvPr/>
        </p:nvSpPr>
        <p:spPr>
          <a:xfrm>
            <a:off x="2228963" y="3706148"/>
            <a:ext cx="14998863" cy="1477328"/>
          </a:xfrm>
          <a:prstGeom prst="rect">
            <a:avLst/>
          </a:prstGeom>
          <a:noFill/>
        </p:spPr>
        <p:txBody>
          <a:bodyPr wrap="square" rtlCol="0">
            <a:spAutoFit/>
          </a:bodyPr>
          <a:lstStyle/>
          <a:p>
            <a:r>
              <a:rPr lang="en-US" dirty="0">
                <a:solidFill>
                  <a:schemeClr val="bg1"/>
                </a:solidFill>
              </a:rPr>
              <a:t>Even without the advanced AI available in performance management, WFM should offer a robust persona that each employee self-manages. The capabilities include self-identified work time availability, which is guided by the machine to ensure that basic coverage is provided by each employee. Employees may also define a customized preference persona that reflects not only the desire for preferred shift elements (such as start time, stop time, days off, lunch length, work day patterns, shift length, lunch times, etc.), but also the relative priority of each element as perceived by the employee. The machine constantly monitors for changes in preference personas and adjusts assignments accordingly.</a:t>
            </a:r>
          </a:p>
        </p:txBody>
      </p:sp>
      <p:sp>
        <p:nvSpPr>
          <p:cNvPr id="7" name="TextBox 6">
            <a:extLst>
              <a:ext uri="{FF2B5EF4-FFF2-40B4-BE49-F238E27FC236}">
                <a16:creationId xmlns:a16="http://schemas.microsoft.com/office/drawing/2014/main" xmlns="" id="{90BC8B23-D8DC-8F4C-BC23-B71FC87E8A7C}"/>
              </a:ext>
            </a:extLst>
          </p:cNvPr>
          <p:cNvSpPr txBox="1"/>
          <p:nvPr/>
        </p:nvSpPr>
        <p:spPr>
          <a:xfrm>
            <a:off x="2224051" y="1622994"/>
            <a:ext cx="3578086" cy="523220"/>
          </a:xfrm>
          <a:prstGeom prst="rect">
            <a:avLst/>
          </a:prstGeom>
          <a:noFill/>
        </p:spPr>
        <p:txBody>
          <a:bodyPr wrap="square" rtlCol="0">
            <a:spAutoFit/>
          </a:bodyPr>
          <a:lstStyle/>
          <a:p>
            <a:r>
              <a:rPr lang="en-US" sz="2800" dirty="0">
                <a:solidFill>
                  <a:srgbClr val="01A0DC"/>
                </a:solidFill>
              </a:rPr>
              <a:t>Adaptive Assignment</a:t>
            </a:r>
          </a:p>
        </p:txBody>
      </p:sp>
      <p:sp>
        <p:nvSpPr>
          <p:cNvPr id="8" name="TextBox 7">
            <a:extLst>
              <a:ext uri="{FF2B5EF4-FFF2-40B4-BE49-F238E27FC236}">
                <a16:creationId xmlns:a16="http://schemas.microsoft.com/office/drawing/2014/main" xmlns="" id="{27AC3ACA-BD61-0C4F-B5F5-8C0EAF7DD264}"/>
              </a:ext>
            </a:extLst>
          </p:cNvPr>
          <p:cNvSpPr txBox="1"/>
          <p:nvPr/>
        </p:nvSpPr>
        <p:spPr>
          <a:xfrm>
            <a:off x="2224051" y="3167131"/>
            <a:ext cx="5517746" cy="523220"/>
          </a:xfrm>
          <a:prstGeom prst="rect">
            <a:avLst/>
          </a:prstGeom>
          <a:noFill/>
        </p:spPr>
        <p:txBody>
          <a:bodyPr wrap="square" rtlCol="0">
            <a:spAutoFit/>
          </a:bodyPr>
          <a:lstStyle/>
          <a:p>
            <a:r>
              <a:rPr lang="en-US" sz="2800" dirty="0">
                <a:solidFill>
                  <a:srgbClr val="01A0DC"/>
                </a:solidFill>
              </a:rPr>
              <a:t>Preference Persona Assignment</a:t>
            </a:r>
          </a:p>
        </p:txBody>
      </p:sp>
      <p:sp>
        <p:nvSpPr>
          <p:cNvPr id="9" name="TextBox 8">
            <a:extLst>
              <a:ext uri="{FF2B5EF4-FFF2-40B4-BE49-F238E27FC236}">
                <a16:creationId xmlns:a16="http://schemas.microsoft.com/office/drawing/2014/main" xmlns="" id="{EBEDD75A-D6DA-1A42-BA6B-32FB50EE309D}"/>
              </a:ext>
            </a:extLst>
          </p:cNvPr>
          <p:cNvSpPr txBox="1"/>
          <p:nvPr/>
        </p:nvSpPr>
        <p:spPr>
          <a:xfrm>
            <a:off x="2260076" y="6152034"/>
            <a:ext cx="15113524" cy="1754326"/>
          </a:xfrm>
          <a:prstGeom prst="rect">
            <a:avLst/>
          </a:prstGeom>
          <a:noFill/>
        </p:spPr>
        <p:txBody>
          <a:bodyPr wrap="square" rtlCol="0">
            <a:spAutoFit/>
          </a:bodyPr>
          <a:lstStyle/>
          <a:p>
            <a:r>
              <a:rPr lang="en-US" dirty="0">
                <a:solidFill>
                  <a:schemeClr val="bg1"/>
                </a:solidFill>
              </a:rPr>
              <a:t>No one likes to be repeatedly assigned to shifts that are considered less desirable. To help create a fair workplace, WFM should integrated intelligent policies that manage schedule creation and schedule assignment fairly while meeting customer needs. For example, a policy may state that every employee must work a late afternoon shift at least once every three weeks, subject to fluctuating customer demand. Or, alternately, certain sequences of shifts may be monitored by the machine to ensure employees are fairly assigned to back-to-back shift types. These machine algorithms are designed to balance the needs of the business with the needs of the employee while eliminating the human intervention often required to retain fairness.</a:t>
            </a:r>
          </a:p>
        </p:txBody>
      </p:sp>
      <p:sp>
        <p:nvSpPr>
          <p:cNvPr id="10" name="TextBox 9">
            <a:extLst>
              <a:ext uri="{FF2B5EF4-FFF2-40B4-BE49-F238E27FC236}">
                <a16:creationId xmlns:a16="http://schemas.microsoft.com/office/drawing/2014/main" xmlns="" id="{697015AB-83BD-B341-9B50-E8B670DFE848}"/>
              </a:ext>
            </a:extLst>
          </p:cNvPr>
          <p:cNvSpPr txBox="1"/>
          <p:nvPr/>
        </p:nvSpPr>
        <p:spPr>
          <a:xfrm>
            <a:off x="2224051" y="8819871"/>
            <a:ext cx="13638801" cy="923330"/>
          </a:xfrm>
          <a:prstGeom prst="rect">
            <a:avLst/>
          </a:prstGeom>
          <a:noFill/>
        </p:spPr>
        <p:txBody>
          <a:bodyPr wrap="square" rtlCol="0">
            <a:spAutoFit/>
          </a:bodyPr>
          <a:lstStyle/>
          <a:p>
            <a:r>
              <a:rPr lang="en-US" dirty="0">
                <a:solidFill>
                  <a:schemeClr val="bg1"/>
                </a:solidFill>
              </a:rPr>
              <a:t>Some people want to volunteer to work certain days of the week, weekends or holidays, while others want to be rotated through the assignments fairly. WFM fairness intelligence monitors assignment history, fairness credits (which can be tied to performance management), volunteerism, work rules and business need to manage the work day assignments fairly.</a:t>
            </a:r>
          </a:p>
        </p:txBody>
      </p:sp>
      <p:sp>
        <p:nvSpPr>
          <p:cNvPr id="11" name="TextBox 10">
            <a:extLst>
              <a:ext uri="{FF2B5EF4-FFF2-40B4-BE49-F238E27FC236}">
                <a16:creationId xmlns:a16="http://schemas.microsoft.com/office/drawing/2014/main" xmlns="" id="{FA2DDE04-EB18-4C40-9D79-9CFC3BF6BFDD}"/>
              </a:ext>
            </a:extLst>
          </p:cNvPr>
          <p:cNvSpPr txBox="1"/>
          <p:nvPr/>
        </p:nvSpPr>
        <p:spPr>
          <a:xfrm>
            <a:off x="2224051" y="5595442"/>
            <a:ext cx="3578086" cy="523220"/>
          </a:xfrm>
          <a:prstGeom prst="rect">
            <a:avLst/>
          </a:prstGeom>
          <a:noFill/>
        </p:spPr>
        <p:txBody>
          <a:bodyPr wrap="square" rtlCol="0">
            <a:spAutoFit/>
          </a:bodyPr>
          <a:lstStyle/>
          <a:p>
            <a:r>
              <a:rPr lang="en-US" sz="2800" dirty="0">
                <a:solidFill>
                  <a:srgbClr val="01A0DC"/>
                </a:solidFill>
              </a:rPr>
              <a:t>Policy Assignment</a:t>
            </a:r>
          </a:p>
        </p:txBody>
      </p:sp>
      <p:sp>
        <p:nvSpPr>
          <p:cNvPr id="12" name="TextBox 11">
            <a:extLst>
              <a:ext uri="{FF2B5EF4-FFF2-40B4-BE49-F238E27FC236}">
                <a16:creationId xmlns:a16="http://schemas.microsoft.com/office/drawing/2014/main" xmlns="" id="{A22EA31B-02AD-1545-B824-B49584782390}"/>
              </a:ext>
            </a:extLst>
          </p:cNvPr>
          <p:cNvSpPr txBox="1"/>
          <p:nvPr/>
        </p:nvSpPr>
        <p:spPr>
          <a:xfrm>
            <a:off x="2224051" y="8280854"/>
            <a:ext cx="5517746" cy="523220"/>
          </a:xfrm>
          <a:prstGeom prst="rect">
            <a:avLst/>
          </a:prstGeom>
          <a:noFill/>
        </p:spPr>
        <p:txBody>
          <a:bodyPr wrap="square" rtlCol="0">
            <a:spAutoFit/>
          </a:bodyPr>
          <a:lstStyle/>
          <a:p>
            <a:r>
              <a:rPr lang="en-US" sz="2800" dirty="0">
                <a:solidFill>
                  <a:srgbClr val="01A0DC"/>
                </a:solidFill>
              </a:rPr>
              <a:t>Fairness Assignment</a:t>
            </a:r>
          </a:p>
        </p:txBody>
      </p:sp>
      <p:pic>
        <p:nvPicPr>
          <p:cNvPr id="13" name="Picture 12">
            <a:extLst>
              <a:ext uri="{FF2B5EF4-FFF2-40B4-BE49-F238E27FC236}">
                <a16:creationId xmlns:a16="http://schemas.microsoft.com/office/drawing/2014/main" xmlns="" id="{934F1B03-A66D-B949-A69C-0C5B77365E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539" y="1472302"/>
            <a:ext cx="1521951" cy="1532097"/>
          </a:xfrm>
          <a:prstGeom prst="rect">
            <a:avLst/>
          </a:prstGeom>
        </p:spPr>
      </p:pic>
      <p:pic>
        <p:nvPicPr>
          <p:cNvPr id="14" name="Picture 13">
            <a:extLst>
              <a:ext uri="{FF2B5EF4-FFF2-40B4-BE49-F238E27FC236}">
                <a16:creationId xmlns:a16="http://schemas.microsoft.com/office/drawing/2014/main" xmlns="" id="{F531BFBB-9384-AE4B-950B-1F68278D5A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539" y="3380615"/>
            <a:ext cx="1521950" cy="1532097"/>
          </a:xfrm>
          <a:prstGeom prst="rect">
            <a:avLst/>
          </a:prstGeom>
        </p:spPr>
      </p:pic>
      <p:pic>
        <p:nvPicPr>
          <p:cNvPr id="15" name="Picture 14">
            <a:extLst>
              <a:ext uri="{FF2B5EF4-FFF2-40B4-BE49-F238E27FC236}">
                <a16:creationId xmlns:a16="http://schemas.microsoft.com/office/drawing/2014/main" xmlns="" id="{00E911C6-5548-E24E-88A4-E457DF7EA4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539" y="5726250"/>
            <a:ext cx="1521950" cy="1532096"/>
          </a:xfrm>
          <a:prstGeom prst="rect">
            <a:avLst/>
          </a:prstGeom>
        </p:spPr>
      </p:pic>
      <p:pic>
        <p:nvPicPr>
          <p:cNvPr id="16" name="Picture 15">
            <a:extLst>
              <a:ext uri="{FF2B5EF4-FFF2-40B4-BE49-F238E27FC236}">
                <a16:creationId xmlns:a16="http://schemas.microsoft.com/office/drawing/2014/main" xmlns="" id="{98C73E39-A935-0E4F-9048-7C5AEC501E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539" y="8151397"/>
            <a:ext cx="1521949" cy="1532096"/>
          </a:xfrm>
          <a:prstGeom prst="rect">
            <a:avLst/>
          </a:prstGeom>
        </p:spPr>
      </p:pic>
    </p:spTree>
    <p:extLst>
      <p:ext uri="{BB962C8B-B14F-4D97-AF65-F5344CB8AC3E}">
        <p14:creationId xmlns:p14="http://schemas.microsoft.com/office/powerpoint/2010/main" val="293398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2" presetClass="entr" presetSubtype="2"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left)">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12" presetClass="entr" presetSubtype="2"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ppt_x</p:attrName>
                                        </p:attrNameLst>
                                      </p:cBhvr>
                                      <p:tavLst>
                                        <p:tav tm="0">
                                          <p:val>
                                            <p:strVal val="#ppt_x+#ppt_w*1.125000"/>
                                          </p:val>
                                        </p:tav>
                                        <p:tav tm="100000">
                                          <p:val>
                                            <p:strVal val="#ppt_x"/>
                                          </p:val>
                                        </p:tav>
                                      </p:tavLst>
                                    </p:anim>
                                    <p:animEffect transition="in" filter="wipe(left)">
                                      <p:cBhvr>
                                        <p:cTn id="28" dur="500"/>
                                        <p:tgtEl>
                                          <p:spTgt spid="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12" presetClass="entr" presetSubtype="2"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p:tgtEl>
                                          <p:spTgt spid="11"/>
                                        </p:tgtEl>
                                        <p:attrNameLst>
                                          <p:attrName>ppt_x</p:attrName>
                                        </p:attrNameLst>
                                      </p:cBhvr>
                                      <p:tavLst>
                                        <p:tav tm="0">
                                          <p:val>
                                            <p:strVal val="#ppt_x+#ppt_w*1.125000"/>
                                          </p:val>
                                        </p:tav>
                                        <p:tav tm="100000">
                                          <p:val>
                                            <p:strVal val="#ppt_x"/>
                                          </p:val>
                                        </p:tav>
                                      </p:tavLst>
                                    </p:anim>
                                    <p:animEffect transition="in" filter="wipe(left)">
                                      <p:cBhvr>
                                        <p:cTn id="43" dur="500"/>
                                        <p:tgtEl>
                                          <p:spTgt spid="1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12" presetClass="entr" presetSubtype="2"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p:tgtEl>
                                          <p:spTgt spid="12"/>
                                        </p:tgtEl>
                                        <p:attrNameLst>
                                          <p:attrName>ppt_x</p:attrName>
                                        </p:attrNameLst>
                                      </p:cBhvr>
                                      <p:tavLst>
                                        <p:tav tm="0">
                                          <p:val>
                                            <p:strVal val="#ppt_x+#ppt_w*1.125000"/>
                                          </p:val>
                                        </p:tav>
                                        <p:tav tm="100000">
                                          <p:val>
                                            <p:strVal val="#ppt_x"/>
                                          </p:val>
                                        </p:tav>
                                      </p:tavLst>
                                    </p:anim>
                                    <p:animEffect transition="in" filter="wipe(left)">
                                      <p:cBhvr>
                                        <p:cTn id="58" dur="500"/>
                                        <p:tgtEl>
                                          <p:spTgt spid="12"/>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xmlns="" id="{C93FB5C0-2ABB-994D-9D7E-ACF5491C7C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2" y="1"/>
            <a:ext cx="18307755" cy="10298112"/>
          </a:xfrm>
          <a:prstGeom prst="rect">
            <a:avLst/>
          </a:prstGeom>
        </p:spPr>
      </p:pic>
      <p:sp>
        <p:nvSpPr>
          <p:cNvPr id="5" name="TextBox 4">
            <a:extLst>
              <a:ext uri="{FF2B5EF4-FFF2-40B4-BE49-F238E27FC236}">
                <a16:creationId xmlns:a16="http://schemas.microsoft.com/office/drawing/2014/main" xmlns="" id="{43E0AF3E-61E5-4074-89A0-C46E881F3B9D}"/>
              </a:ext>
            </a:extLst>
          </p:cNvPr>
          <p:cNvSpPr txBox="1"/>
          <p:nvPr/>
        </p:nvSpPr>
        <p:spPr>
          <a:xfrm>
            <a:off x="516249" y="2584094"/>
            <a:ext cx="3781892" cy="369332"/>
          </a:xfrm>
          <a:prstGeom prst="rect">
            <a:avLst/>
          </a:prstGeom>
          <a:noFill/>
        </p:spPr>
        <p:txBody>
          <a:bodyPr wrap="square" rtlCol="0">
            <a:spAutoFit/>
          </a:bodyPr>
          <a:lstStyle/>
          <a:p>
            <a:r>
              <a:rPr lang="en-US" b="1" dirty="0">
                <a:solidFill>
                  <a:schemeClr val="accent3">
                    <a:lumMod val="60000"/>
                    <a:lumOff val="40000"/>
                  </a:schemeClr>
                </a:solidFill>
              </a:rPr>
              <a:t>SKILL USE ASSESSMENT</a:t>
            </a:r>
          </a:p>
        </p:txBody>
      </p:sp>
      <p:sp>
        <p:nvSpPr>
          <p:cNvPr id="9" name="TextBox 8">
            <a:extLst>
              <a:ext uri="{FF2B5EF4-FFF2-40B4-BE49-F238E27FC236}">
                <a16:creationId xmlns:a16="http://schemas.microsoft.com/office/drawing/2014/main" xmlns="" id="{C71BFD7D-0309-4F0F-8BF3-168CA1D8D124}"/>
              </a:ext>
            </a:extLst>
          </p:cNvPr>
          <p:cNvSpPr txBox="1"/>
          <p:nvPr/>
        </p:nvSpPr>
        <p:spPr>
          <a:xfrm>
            <a:off x="597619" y="5785793"/>
            <a:ext cx="2672591" cy="369332"/>
          </a:xfrm>
          <a:prstGeom prst="rect">
            <a:avLst/>
          </a:prstGeom>
          <a:noFill/>
        </p:spPr>
        <p:txBody>
          <a:bodyPr wrap="none" rtlCol="0">
            <a:spAutoFit/>
          </a:bodyPr>
          <a:lstStyle/>
          <a:p>
            <a:r>
              <a:rPr lang="en-US" b="1" dirty="0">
                <a:solidFill>
                  <a:schemeClr val="accent2"/>
                </a:solidFill>
              </a:rPr>
              <a:t>SCHEDULE FAIRNESS</a:t>
            </a:r>
          </a:p>
        </p:txBody>
      </p:sp>
      <p:sp>
        <p:nvSpPr>
          <p:cNvPr id="10" name="TextBox 9">
            <a:extLst>
              <a:ext uri="{FF2B5EF4-FFF2-40B4-BE49-F238E27FC236}">
                <a16:creationId xmlns:a16="http://schemas.microsoft.com/office/drawing/2014/main" xmlns="" id="{F748EE0F-5662-4283-85F8-18087126363B}"/>
              </a:ext>
            </a:extLst>
          </p:cNvPr>
          <p:cNvSpPr txBox="1"/>
          <p:nvPr/>
        </p:nvSpPr>
        <p:spPr>
          <a:xfrm>
            <a:off x="13329595" y="2637076"/>
            <a:ext cx="3555362" cy="369332"/>
          </a:xfrm>
          <a:prstGeom prst="rect">
            <a:avLst/>
          </a:prstGeom>
          <a:noFill/>
        </p:spPr>
        <p:txBody>
          <a:bodyPr wrap="square" rtlCol="0">
            <a:spAutoFit/>
          </a:bodyPr>
          <a:lstStyle/>
          <a:p>
            <a:r>
              <a:rPr lang="en-US" b="1" dirty="0">
                <a:solidFill>
                  <a:schemeClr val="accent4"/>
                </a:solidFill>
              </a:rPr>
              <a:t>SKILL USE EFFICIENCY</a:t>
            </a:r>
          </a:p>
        </p:txBody>
      </p:sp>
      <p:sp>
        <p:nvSpPr>
          <p:cNvPr id="12" name="TextBox 11">
            <a:extLst>
              <a:ext uri="{FF2B5EF4-FFF2-40B4-BE49-F238E27FC236}">
                <a16:creationId xmlns:a16="http://schemas.microsoft.com/office/drawing/2014/main" xmlns="" id="{6C5DA01D-31E2-4F4D-985F-F3B4518F6B3E}"/>
              </a:ext>
            </a:extLst>
          </p:cNvPr>
          <p:cNvSpPr txBox="1"/>
          <p:nvPr/>
        </p:nvSpPr>
        <p:spPr>
          <a:xfrm>
            <a:off x="13329594" y="5535963"/>
            <a:ext cx="4665937" cy="369332"/>
          </a:xfrm>
          <a:prstGeom prst="rect">
            <a:avLst/>
          </a:prstGeom>
          <a:noFill/>
        </p:spPr>
        <p:txBody>
          <a:bodyPr wrap="square" rtlCol="0">
            <a:spAutoFit/>
          </a:bodyPr>
          <a:lstStyle/>
          <a:p>
            <a:r>
              <a:rPr lang="en-US" b="1" dirty="0">
                <a:solidFill>
                  <a:schemeClr val="accent5"/>
                </a:solidFill>
              </a:rPr>
              <a:t>CLOSED-LOOP OPTIMIZATION</a:t>
            </a:r>
          </a:p>
        </p:txBody>
      </p:sp>
      <p:sp>
        <p:nvSpPr>
          <p:cNvPr id="18" name="TextBox 17">
            <a:extLst>
              <a:ext uri="{FF2B5EF4-FFF2-40B4-BE49-F238E27FC236}">
                <a16:creationId xmlns:a16="http://schemas.microsoft.com/office/drawing/2014/main" xmlns="" id="{0520F0F9-A265-4AD5-8A5C-C8FB77E5CA9A}"/>
              </a:ext>
            </a:extLst>
          </p:cNvPr>
          <p:cNvSpPr txBox="1"/>
          <p:nvPr/>
        </p:nvSpPr>
        <p:spPr>
          <a:xfrm>
            <a:off x="5935668" y="430589"/>
            <a:ext cx="6194324" cy="570926"/>
          </a:xfrm>
          <a:prstGeom prst="rect">
            <a:avLst/>
          </a:prstGeom>
          <a:noFill/>
        </p:spPr>
        <p:txBody>
          <a:bodyPr wrap="none" rtlCol="0">
            <a:spAutoFit/>
          </a:bodyPr>
          <a:lstStyle/>
          <a:p>
            <a:pPr algn="ctr">
              <a:lnSpc>
                <a:spcPts val="3694"/>
              </a:lnSpc>
            </a:pPr>
            <a:r>
              <a:rPr lang="en-US" sz="4204" b="1" dirty="0">
                <a:solidFill>
                  <a:schemeClr val="bg1"/>
                </a:solidFill>
              </a:rPr>
              <a:t>Scheduling Intelligence</a:t>
            </a:r>
          </a:p>
        </p:txBody>
      </p:sp>
      <p:pic>
        <p:nvPicPr>
          <p:cNvPr id="6" name="Picture 5">
            <a:extLst>
              <a:ext uri="{FF2B5EF4-FFF2-40B4-BE49-F238E27FC236}">
                <a16:creationId xmlns:a16="http://schemas.microsoft.com/office/drawing/2014/main" xmlns="" id="{B8E50094-CFD1-BA4E-B261-884DD577EB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7315" y="136340"/>
            <a:ext cx="2399760" cy="2447754"/>
          </a:xfrm>
          <a:prstGeom prst="rect">
            <a:avLst/>
          </a:prstGeom>
        </p:spPr>
      </p:pic>
      <p:sp>
        <p:nvSpPr>
          <p:cNvPr id="11" name="TextBox 10">
            <a:extLst>
              <a:ext uri="{FF2B5EF4-FFF2-40B4-BE49-F238E27FC236}">
                <a16:creationId xmlns:a16="http://schemas.microsoft.com/office/drawing/2014/main" xmlns="" id="{D56092C3-9E89-DD45-95FA-F3332853710A}"/>
              </a:ext>
            </a:extLst>
          </p:cNvPr>
          <p:cNvSpPr txBox="1"/>
          <p:nvPr/>
        </p:nvSpPr>
        <p:spPr>
          <a:xfrm>
            <a:off x="516249" y="3005962"/>
            <a:ext cx="6015108" cy="1201676"/>
          </a:xfrm>
          <a:prstGeom prst="rect">
            <a:avLst/>
          </a:prstGeom>
          <a:noFill/>
        </p:spPr>
        <p:txBody>
          <a:bodyPr wrap="none" rtlCol="0">
            <a:spAutoFit/>
          </a:bodyPr>
          <a:lstStyle/>
          <a:p>
            <a:pPr marL="262217" indent="-262217">
              <a:buFont typeface="Arial" panose="020B0604020202020204" pitchFamily="34" charset="0"/>
              <a:buChar char="•"/>
            </a:pPr>
            <a:r>
              <a:rPr lang="en-US" sz="2403" dirty="0">
                <a:solidFill>
                  <a:schemeClr val="bg1"/>
                </a:solidFill>
              </a:rPr>
              <a:t>Accurate productive time allocation</a:t>
            </a:r>
          </a:p>
          <a:p>
            <a:pPr marL="262217" indent="-262217">
              <a:buFont typeface="Arial" panose="020B0604020202020204" pitchFamily="34" charset="0"/>
              <a:buChar char="•"/>
            </a:pPr>
            <a:r>
              <a:rPr lang="en-US" sz="2403" dirty="0">
                <a:solidFill>
                  <a:schemeClr val="bg1"/>
                </a:solidFill>
              </a:rPr>
              <a:t>Trustworthy schedule open projections</a:t>
            </a:r>
          </a:p>
          <a:p>
            <a:pPr marL="262217" indent="-262217">
              <a:buFont typeface="Arial" panose="020B0604020202020204" pitchFamily="34" charset="0"/>
              <a:buChar char="•"/>
            </a:pPr>
            <a:r>
              <a:rPr lang="en-US" sz="2403" dirty="0">
                <a:solidFill>
                  <a:schemeClr val="bg1"/>
                </a:solidFill>
              </a:rPr>
              <a:t>Accurate change management decisions</a:t>
            </a:r>
            <a:endParaRPr lang="en-US" dirty="0">
              <a:solidFill>
                <a:schemeClr val="bg1"/>
              </a:solidFill>
            </a:endParaRPr>
          </a:p>
        </p:txBody>
      </p:sp>
      <p:sp>
        <p:nvSpPr>
          <p:cNvPr id="15" name="TextBox 14">
            <a:extLst>
              <a:ext uri="{FF2B5EF4-FFF2-40B4-BE49-F238E27FC236}">
                <a16:creationId xmlns:a16="http://schemas.microsoft.com/office/drawing/2014/main" xmlns="" id="{FC4050CF-0DBB-EF47-AC44-6F911E916CE2}"/>
              </a:ext>
            </a:extLst>
          </p:cNvPr>
          <p:cNvSpPr txBox="1"/>
          <p:nvPr/>
        </p:nvSpPr>
        <p:spPr>
          <a:xfrm>
            <a:off x="516249" y="6217318"/>
            <a:ext cx="4851328" cy="1201676"/>
          </a:xfrm>
          <a:prstGeom prst="rect">
            <a:avLst/>
          </a:prstGeom>
          <a:noFill/>
        </p:spPr>
        <p:txBody>
          <a:bodyPr wrap="none" rtlCol="0">
            <a:spAutoFit/>
          </a:bodyPr>
          <a:lstStyle/>
          <a:p>
            <a:pPr marL="262217" indent="-262217">
              <a:buFont typeface="Arial" panose="020B0604020202020204" pitchFamily="34" charset="0"/>
              <a:buChar char="•"/>
            </a:pPr>
            <a:r>
              <a:rPr lang="en-US" sz="2403" dirty="0">
                <a:solidFill>
                  <a:schemeClr val="bg1"/>
                </a:solidFill>
              </a:rPr>
              <a:t>Improved employee satisfaction</a:t>
            </a:r>
          </a:p>
          <a:p>
            <a:pPr marL="262217" indent="-262217">
              <a:buFont typeface="Arial" panose="020B0604020202020204" pitchFamily="34" charset="0"/>
              <a:buChar char="•"/>
            </a:pPr>
            <a:r>
              <a:rPr lang="en-US" sz="2403" dirty="0">
                <a:solidFill>
                  <a:schemeClr val="bg1"/>
                </a:solidFill>
              </a:rPr>
              <a:t>Reduced administration</a:t>
            </a:r>
          </a:p>
          <a:p>
            <a:pPr marL="262217" indent="-262217">
              <a:buFont typeface="Arial" panose="020B0604020202020204" pitchFamily="34" charset="0"/>
              <a:buChar char="•"/>
            </a:pPr>
            <a:r>
              <a:rPr lang="en-US" sz="2403" dirty="0">
                <a:solidFill>
                  <a:schemeClr val="bg1"/>
                </a:solidFill>
              </a:rPr>
              <a:t>Increase employee engagement</a:t>
            </a:r>
          </a:p>
        </p:txBody>
      </p:sp>
      <p:pic>
        <p:nvPicPr>
          <p:cNvPr id="16" name="Picture 15">
            <a:extLst>
              <a:ext uri="{FF2B5EF4-FFF2-40B4-BE49-F238E27FC236}">
                <a16:creationId xmlns:a16="http://schemas.microsoft.com/office/drawing/2014/main" xmlns="" id="{C6466A0B-56EC-6245-8C73-360FD319DA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7316" y="7665853"/>
            <a:ext cx="2399758" cy="2447754"/>
          </a:xfrm>
          <a:prstGeom prst="rect">
            <a:avLst/>
          </a:prstGeom>
        </p:spPr>
      </p:pic>
      <p:pic>
        <p:nvPicPr>
          <p:cNvPr id="17" name="Picture 16">
            <a:extLst>
              <a:ext uri="{FF2B5EF4-FFF2-40B4-BE49-F238E27FC236}">
                <a16:creationId xmlns:a16="http://schemas.microsoft.com/office/drawing/2014/main" xmlns="" id="{50E376A6-7813-D046-9446-E1EC9341C8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39178" y="7665854"/>
            <a:ext cx="2399758" cy="2447753"/>
          </a:xfrm>
          <a:prstGeom prst="rect">
            <a:avLst/>
          </a:prstGeom>
        </p:spPr>
      </p:pic>
      <p:pic>
        <p:nvPicPr>
          <p:cNvPr id="19" name="Picture 18">
            <a:extLst>
              <a:ext uri="{FF2B5EF4-FFF2-40B4-BE49-F238E27FC236}">
                <a16:creationId xmlns:a16="http://schemas.microsoft.com/office/drawing/2014/main" xmlns="" id="{00DDF1DF-E4AA-C64E-8E6D-BC73773B18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39179" y="136341"/>
            <a:ext cx="2399757" cy="2447753"/>
          </a:xfrm>
          <a:prstGeom prst="rect">
            <a:avLst/>
          </a:prstGeom>
        </p:spPr>
      </p:pic>
      <p:sp>
        <p:nvSpPr>
          <p:cNvPr id="22" name="TextBox 21">
            <a:extLst>
              <a:ext uri="{FF2B5EF4-FFF2-40B4-BE49-F238E27FC236}">
                <a16:creationId xmlns:a16="http://schemas.microsoft.com/office/drawing/2014/main" xmlns="" id="{F995AAE7-588A-F741-B5A7-C7A4493AF1C3}"/>
              </a:ext>
            </a:extLst>
          </p:cNvPr>
          <p:cNvSpPr txBox="1"/>
          <p:nvPr/>
        </p:nvSpPr>
        <p:spPr>
          <a:xfrm>
            <a:off x="13329596" y="3048189"/>
            <a:ext cx="4665936" cy="1571456"/>
          </a:xfrm>
          <a:prstGeom prst="rect">
            <a:avLst/>
          </a:prstGeom>
          <a:noFill/>
        </p:spPr>
        <p:txBody>
          <a:bodyPr wrap="square" rtlCol="0">
            <a:spAutoFit/>
          </a:bodyPr>
          <a:lstStyle/>
          <a:p>
            <a:pPr marL="262217" indent="-262217">
              <a:buFont typeface="Arial" panose="020B0604020202020204" pitchFamily="34" charset="0"/>
              <a:buChar char="•"/>
            </a:pPr>
            <a:r>
              <a:rPr lang="en-US" sz="2403" dirty="0">
                <a:solidFill>
                  <a:schemeClr val="bg1"/>
                </a:solidFill>
              </a:rPr>
              <a:t>Trustworthy required lines</a:t>
            </a:r>
          </a:p>
          <a:p>
            <a:pPr marL="262217" indent="-262217">
              <a:buFont typeface="Arial" panose="020B0604020202020204" pitchFamily="34" charset="0"/>
              <a:buChar char="•"/>
            </a:pPr>
            <a:r>
              <a:rPr lang="en-US" sz="2403" dirty="0">
                <a:solidFill>
                  <a:schemeClr val="bg1"/>
                </a:solidFill>
              </a:rPr>
              <a:t>Reduced headcount &amp; OT expenses</a:t>
            </a:r>
          </a:p>
          <a:p>
            <a:pPr marL="262217" indent="-262217">
              <a:buFont typeface="Arial" panose="020B0604020202020204" pitchFamily="34" charset="0"/>
              <a:buChar char="•"/>
            </a:pPr>
            <a:r>
              <a:rPr lang="en-US" sz="2403" dirty="0">
                <a:solidFill>
                  <a:schemeClr val="bg1"/>
                </a:solidFill>
              </a:rPr>
              <a:t>Improved VTO planning</a:t>
            </a:r>
            <a:endParaRPr lang="en-US" dirty="0">
              <a:solidFill>
                <a:schemeClr val="bg1"/>
              </a:solidFill>
            </a:endParaRPr>
          </a:p>
        </p:txBody>
      </p:sp>
      <p:sp>
        <p:nvSpPr>
          <p:cNvPr id="23" name="TextBox 22">
            <a:extLst>
              <a:ext uri="{FF2B5EF4-FFF2-40B4-BE49-F238E27FC236}">
                <a16:creationId xmlns:a16="http://schemas.microsoft.com/office/drawing/2014/main" xmlns="" id="{F3DC0A2F-0B0C-5B49-B960-97DF700865A4}"/>
              </a:ext>
            </a:extLst>
          </p:cNvPr>
          <p:cNvSpPr txBox="1"/>
          <p:nvPr/>
        </p:nvSpPr>
        <p:spPr>
          <a:xfrm>
            <a:off x="13329595" y="6012620"/>
            <a:ext cx="4782399" cy="1571456"/>
          </a:xfrm>
          <a:prstGeom prst="rect">
            <a:avLst/>
          </a:prstGeom>
          <a:noFill/>
        </p:spPr>
        <p:txBody>
          <a:bodyPr wrap="none" rtlCol="0">
            <a:spAutoFit/>
          </a:bodyPr>
          <a:lstStyle/>
          <a:p>
            <a:pPr marL="262217" indent="-262217">
              <a:buFont typeface="Arial" panose="020B0604020202020204" pitchFamily="34" charset="0"/>
              <a:buChar char="•"/>
            </a:pPr>
            <a:r>
              <a:rPr lang="en-US" sz="2403" dirty="0">
                <a:solidFill>
                  <a:schemeClr val="bg1"/>
                </a:solidFill>
              </a:rPr>
              <a:t>Improved schedule optimization</a:t>
            </a:r>
          </a:p>
          <a:p>
            <a:pPr marL="262217" indent="-262217">
              <a:buFont typeface="Arial" panose="020B0604020202020204" pitchFamily="34" charset="0"/>
              <a:buChar char="•"/>
            </a:pPr>
            <a:r>
              <a:rPr lang="en-US" sz="2403" dirty="0">
                <a:solidFill>
                  <a:schemeClr val="bg1"/>
                </a:solidFill>
              </a:rPr>
              <a:t>Reduced net staffing variances</a:t>
            </a:r>
          </a:p>
          <a:p>
            <a:pPr marL="262217" indent="-262217">
              <a:buFont typeface="Arial" panose="020B0604020202020204" pitchFamily="34" charset="0"/>
              <a:buChar char="•"/>
            </a:pPr>
            <a:r>
              <a:rPr lang="en-US" sz="2403" dirty="0">
                <a:solidFill>
                  <a:schemeClr val="bg1"/>
                </a:solidFill>
              </a:rPr>
              <a:t>Increased automation of </a:t>
            </a:r>
            <a:br>
              <a:rPr lang="en-US" sz="2403" dirty="0">
                <a:solidFill>
                  <a:schemeClr val="bg1"/>
                </a:solidFill>
              </a:rPr>
            </a:br>
            <a:r>
              <a:rPr lang="en-US" sz="2403" dirty="0">
                <a:solidFill>
                  <a:schemeClr val="bg1"/>
                </a:solidFill>
              </a:rPr>
              <a:t>planning tasks</a:t>
            </a:r>
            <a:endParaRPr lang="en-US" dirty="0">
              <a:solidFill>
                <a:schemeClr val="bg1"/>
              </a:solidFill>
            </a:endParaRPr>
          </a:p>
        </p:txBody>
      </p:sp>
      <p:grpSp>
        <p:nvGrpSpPr>
          <p:cNvPr id="27" name="Group 26">
            <a:extLst>
              <a:ext uri="{FF2B5EF4-FFF2-40B4-BE49-F238E27FC236}">
                <a16:creationId xmlns:a16="http://schemas.microsoft.com/office/drawing/2014/main" xmlns="" id="{C939CB07-4FF8-2A46-8BF2-75253A1C0196}"/>
              </a:ext>
            </a:extLst>
          </p:cNvPr>
          <p:cNvGrpSpPr/>
          <p:nvPr/>
        </p:nvGrpSpPr>
        <p:grpSpPr>
          <a:xfrm>
            <a:off x="6299993" y="1470876"/>
            <a:ext cx="2094680" cy="2094679"/>
            <a:chOff x="3946122" y="622300"/>
            <a:chExt cx="1371600" cy="1371600"/>
          </a:xfrm>
        </p:grpSpPr>
        <p:grpSp>
          <p:nvGrpSpPr>
            <p:cNvPr id="28" name="Group 27">
              <a:extLst>
                <a:ext uri="{FF2B5EF4-FFF2-40B4-BE49-F238E27FC236}">
                  <a16:creationId xmlns:a16="http://schemas.microsoft.com/office/drawing/2014/main" xmlns="" id="{2A8B0E19-A31F-E840-B960-67418305E4E0}"/>
                </a:ext>
              </a:extLst>
            </p:cNvPr>
            <p:cNvGrpSpPr/>
            <p:nvPr/>
          </p:nvGrpSpPr>
          <p:grpSpPr>
            <a:xfrm>
              <a:off x="3946122" y="622300"/>
              <a:ext cx="1371600" cy="1371600"/>
              <a:chOff x="1828800" y="1714500"/>
              <a:chExt cx="1371600" cy="1371600"/>
            </a:xfrm>
          </p:grpSpPr>
          <p:sp>
            <p:nvSpPr>
              <p:cNvPr id="30" name="Oval 29">
                <a:extLst>
                  <a:ext uri="{FF2B5EF4-FFF2-40B4-BE49-F238E27FC236}">
                    <a16:creationId xmlns:a16="http://schemas.microsoft.com/office/drawing/2014/main" xmlns="" id="{51E67D19-E354-004A-8A06-9AE74BFC8164}"/>
                  </a:ext>
                </a:extLst>
              </p:cNvPr>
              <p:cNvSpPr/>
              <p:nvPr/>
            </p:nvSpPr>
            <p:spPr>
              <a:xfrm>
                <a:off x="1828800" y="1714500"/>
                <a:ext cx="1371600" cy="1371600"/>
              </a:xfrm>
              <a:prstGeom prst="ellipse">
                <a:avLst/>
              </a:prstGeom>
              <a:solidFill>
                <a:srgbClr val="00B0F0">
                  <a:alpha val="35000"/>
                </a:srgbClr>
              </a:solidFill>
              <a:ln>
                <a:solidFill>
                  <a:schemeClr val="accent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31" name="TextBox 32">
                <a:extLst>
                  <a:ext uri="{FF2B5EF4-FFF2-40B4-BE49-F238E27FC236}">
                    <a16:creationId xmlns:a16="http://schemas.microsoft.com/office/drawing/2014/main" xmlns="" id="{C5923A98-D809-0646-8F49-2D45A418F048}"/>
                  </a:ext>
                </a:extLst>
              </p:cNvPr>
              <p:cNvSpPr txBox="1">
                <a:spLocks noChangeArrowheads="1"/>
              </p:cNvSpPr>
              <p:nvPr/>
            </p:nvSpPr>
            <p:spPr bwMode="auto">
              <a:xfrm>
                <a:off x="2210943" y="2273300"/>
                <a:ext cx="621603" cy="726232"/>
              </a:xfrm>
              <a:prstGeom prst="rect">
                <a:avLst/>
              </a:prstGeom>
              <a:noFill/>
              <a:ln w="9525">
                <a:noFill/>
                <a:miter lim="800000"/>
                <a:headEnd/>
                <a:tailEnd/>
              </a:ln>
            </p:spPr>
            <p:txBody>
              <a:bodyPr wrap="none">
                <a:spAutoFit/>
              </a:bodyPr>
              <a:lstStyle/>
              <a:p>
                <a:pPr algn="ctr">
                  <a:defRPr/>
                </a:pPr>
                <a:r>
                  <a:rPr lang="en-US" sz="2102" dirty="0">
                    <a:solidFill>
                      <a:schemeClr val="bg1"/>
                    </a:solidFill>
                    <a:effectLst>
                      <a:outerShdw blurRad="50800" dist="38100" dir="2700000">
                        <a:srgbClr val="000000">
                          <a:alpha val="43000"/>
                        </a:srgbClr>
                      </a:outerShdw>
                    </a:effectLst>
                  </a:rPr>
                  <a:t>Admin</a:t>
                </a:r>
              </a:p>
              <a:p>
                <a:pPr algn="ctr">
                  <a:defRPr/>
                </a:pPr>
                <a:r>
                  <a:rPr lang="en-US" sz="2102" dirty="0">
                    <a:solidFill>
                      <a:schemeClr val="bg1"/>
                    </a:solidFill>
                    <a:effectLst>
                      <a:outerShdw blurRad="50800" dist="38100" dir="2700000">
                        <a:srgbClr val="000000">
                          <a:alpha val="43000"/>
                        </a:srgbClr>
                      </a:outerShdw>
                    </a:effectLst>
                  </a:rPr>
                  <a:t>Hours</a:t>
                </a:r>
              </a:p>
              <a:p>
                <a:pPr algn="ctr">
                  <a:defRPr/>
                </a:pPr>
                <a:r>
                  <a:rPr lang="en-US" sz="2403" dirty="0">
                    <a:solidFill>
                      <a:schemeClr val="bg1"/>
                    </a:solidFill>
                    <a:effectLst>
                      <a:outerShdw blurRad="50800" dist="38100" dir="2700000">
                        <a:srgbClr val="000000">
                          <a:alpha val="43000"/>
                        </a:srgbClr>
                      </a:outerShdw>
                    </a:effectLst>
                  </a:rPr>
                  <a:t>9%</a:t>
                </a:r>
              </a:p>
            </p:txBody>
          </p:sp>
        </p:grpSp>
        <p:sp>
          <p:nvSpPr>
            <p:cNvPr id="29" name="Up Arrow 20">
              <a:extLst>
                <a:ext uri="{FF2B5EF4-FFF2-40B4-BE49-F238E27FC236}">
                  <a16:creationId xmlns:a16="http://schemas.microsoft.com/office/drawing/2014/main" xmlns="" id="{96928480-189F-644A-94F3-04C1C803CF4C}"/>
                </a:ext>
              </a:extLst>
            </p:cNvPr>
            <p:cNvSpPr/>
            <p:nvPr/>
          </p:nvSpPr>
          <p:spPr bwMode="auto">
            <a:xfrm flipV="1">
              <a:off x="4516254" y="838200"/>
              <a:ext cx="304885" cy="342900"/>
            </a:xfrm>
            <a:prstGeom prst="upArrow">
              <a:avLst/>
            </a:prstGeom>
            <a:gradFill flip="none" rotWithShape="1">
              <a:gsLst>
                <a:gs pos="0">
                  <a:schemeClr val="tx1">
                    <a:lumMod val="50000"/>
                    <a:lumOff val="50000"/>
                  </a:schemeClr>
                </a:gs>
                <a:gs pos="100000">
                  <a:schemeClr val="bg1">
                    <a:lumMod val="75000"/>
                  </a:schemeClr>
                </a:gs>
              </a:gsLst>
              <a:lin ang="16200000" scaled="0"/>
              <a:tileRect/>
            </a:gradFill>
            <a:ln>
              <a:solidFill>
                <a:schemeClr val="bg1"/>
              </a:solid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2" name="Group 31">
            <a:extLst>
              <a:ext uri="{FF2B5EF4-FFF2-40B4-BE49-F238E27FC236}">
                <a16:creationId xmlns:a16="http://schemas.microsoft.com/office/drawing/2014/main" xmlns="" id="{95533124-896C-CB42-B9EC-C4BF67177978}"/>
              </a:ext>
            </a:extLst>
          </p:cNvPr>
          <p:cNvGrpSpPr/>
          <p:nvPr/>
        </p:nvGrpSpPr>
        <p:grpSpPr>
          <a:xfrm>
            <a:off x="4981069" y="4444097"/>
            <a:ext cx="2094680" cy="2094680"/>
            <a:chOff x="1041400" y="2857500"/>
            <a:chExt cx="1371600" cy="1371600"/>
          </a:xfrm>
        </p:grpSpPr>
        <p:grpSp>
          <p:nvGrpSpPr>
            <p:cNvPr id="33" name="Group 32">
              <a:extLst>
                <a:ext uri="{FF2B5EF4-FFF2-40B4-BE49-F238E27FC236}">
                  <a16:creationId xmlns:a16="http://schemas.microsoft.com/office/drawing/2014/main" xmlns="" id="{CFA31382-2C26-A04A-B345-AC04ED85A24D}"/>
                </a:ext>
              </a:extLst>
            </p:cNvPr>
            <p:cNvGrpSpPr/>
            <p:nvPr/>
          </p:nvGrpSpPr>
          <p:grpSpPr>
            <a:xfrm>
              <a:off x="1041400" y="2857500"/>
              <a:ext cx="1371600" cy="1371600"/>
              <a:chOff x="1041400" y="2857500"/>
              <a:chExt cx="1371600" cy="1371600"/>
            </a:xfrm>
          </p:grpSpPr>
          <p:sp>
            <p:nvSpPr>
              <p:cNvPr id="35" name="Oval 34">
                <a:extLst>
                  <a:ext uri="{FF2B5EF4-FFF2-40B4-BE49-F238E27FC236}">
                    <a16:creationId xmlns:a16="http://schemas.microsoft.com/office/drawing/2014/main" xmlns="" id="{7F6FCAB7-EF3C-9242-81EA-9FAC94BEA6E2}"/>
                  </a:ext>
                </a:extLst>
              </p:cNvPr>
              <p:cNvSpPr/>
              <p:nvPr/>
            </p:nvSpPr>
            <p:spPr>
              <a:xfrm>
                <a:off x="1041400" y="2857500"/>
                <a:ext cx="1371600" cy="1371600"/>
              </a:xfrm>
              <a:prstGeom prst="ellipse">
                <a:avLst/>
              </a:prstGeom>
              <a:solidFill>
                <a:srgbClr val="00B0F0">
                  <a:alpha val="35000"/>
                </a:srgbClr>
              </a:solidFill>
              <a:ln>
                <a:solidFill>
                  <a:srgbClr val="00B0F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6" name="TextBox 39">
                <a:extLst>
                  <a:ext uri="{FF2B5EF4-FFF2-40B4-BE49-F238E27FC236}">
                    <a16:creationId xmlns:a16="http://schemas.microsoft.com/office/drawing/2014/main" xmlns="" id="{BEC70957-E1B6-164B-9D61-3DE9F5AF6603}"/>
                  </a:ext>
                </a:extLst>
              </p:cNvPr>
              <p:cNvSpPr txBox="1">
                <a:spLocks noChangeArrowheads="1"/>
              </p:cNvSpPr>
              <p:nvPr/>
            </p:nvSpPr>
            <p:spPr bwMode="auto">
              <a:xfrm>
                <a:off x="1244158" y="3403600"/>
                <a:ext cx="1005774" cy="726231"/>
              </a:xfrm>
              <a:prstGeom prst="rect">
                <a:avLst/>
              </a:prstGeom>
              <a:noFill/>
              <a:ln w="9525">
                <a:noFill/>
                <a:miter lim="800000"/>
                <a:headEnd/>
                <a:tailEnd/>
              </a:ln>
            </p:spPr>
            <p:txBody>
              <a:bodyPr wrap="none">
                <a:spAutoFit/>
              </a:bodyPr>
              <a:lstStyle/>
              <a:p>
                <a:pPr algn="ctr">
                  <a:defRPr/>
                </a:pPr>
                <a:r>
                  <a:rPr lang="en-US" sz="2102" dirty="0">
                    <a:solidFill>
                      <a:srgbClr val="FFFFFF"/>
                    </a:solidFill>
                    <a:effectLst>
                      <a:outerShdw blurRad="50800" dist="38100" dir="2700000">
                        <a:srgbClr val="000000">
                          <a:alpha val="43000"/>
                        </a:srgbClr>
                      </a:outerShdw>
                    </a:effectLst>
                  </a:rPr>
                  <a:t>Occupancy</a:t>
                </a:r>
              </a:p>
              <a:p>
                <a:pPr algn="ctr">
                  <a:defRPr/>
                </a:pPr>
                <a:r>
                  <a:rPr lang="en-US" sz="2102" dirty="0">
                    <a:solidFill>
                      <a:srgbClr val="FFFFFF"/>
                    </a:solidFill>
                    <a:effectLst>
                      <a:outerShdw blurRad="50800" dist="38100" dir="2700000">
                        <a:srgbClr val="000000">
                          <a:alpha val="43000"/>
                        </a:srgbClr>
                      </a:outerShdw>
                    </a:effectLst>
                  </a:rPr>
                  <a:t>Rates</a:t>
                </a:r>
              </a:p>
              <a:p>
                <a:pPr algn="ctr">
                  <a:defRPr/>
                </a:pPr>
                <a:r>
                  <a:rPr lang="en-US" sz="2403" dirty="0">
                    <a:solidFill>
                      <a:srgbClr val="FFFFFF"/>
                    </a:solidFill>
                    <a:effectLst>
                      <a:outerShdw blurRad="50800" dist="38100" dir="2700000">
                        <a:srgbClr val="000000">
                          <a:alpha val="43000"/>
                        </a:srgbClr>
                      </a:outerShdw>
                    </a:effectLst>
                  </a:rPr>
                  <a:t>9%</a:t>
                </a:r>
              </a:p>
            </p:txBody>
          </p:sp>
        </p:grpSp>
        <p:sp>
          <p:nvSpPr>
            <p:cNvPr id="34" name="Up Arrow 23">
              <a:extLst>
                <a:ext uri="{FF2B5EF4-FFF2-40B4-BE49-F238E27FC236}">
                  <a16:creationId xmlns:a16="http://schemas.microsoft.com/office/drawing/2014/main" xmlns="" id="{913BA473-6530-3948-9AC7-4DBB24869BDD}"/>
                </a:ext>
              </a:extLst>
            </p:cNvPr>
            <p:cNvSpPr/>
            <p:nvPr/>
          </p:nvSpPr>
          <p:spPr bwMode="auto">
            <a:xfrm>
              <a:off x="1598486" y="3021615"/>
              <a:ext cx="304885" cy="342900"/>
            </a:xfrm>
            <a:prstGeom prst="upArrow">
              <a:avLst/>
            </a:prstGeom>
            <a:gradFill flip="none" rotWithShape="1">
              <a:gsLst>
                <a:gs pos="0">
                  <a:schemeClr val="bg1">
                    <a:lumMod val="50000"/>
                  </a:schemeClr>
                </a:gs>
                <a:gs pos="100000">
                  <a:schemeClr val="bg1">
                    <a:lumMod val="75000"/>
                  </a:schemeClr>
                </a:gs>
              </a:gsLst>
              <a:lin ang="16200000" scaled="0"/>
              <a:tileRect/>
            </a:gradFill>
            <a:ln>
              <a:solidFill>
                <a:schemeClr val="bg1"/>
              </a:solid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 name="Group 36">
            <a:extLst>
              <a:ext uri="{FF2B5EF4-FFF2-40B4-BE49-F238E27FC236}">
                <a16:creationId xmlns:a16="http://schemas.microsoft.com/office/drawing/2014/main" xmlns="" id="{278678A6-DEC1-884D-A483-E4FF3D783FA9}"/>
              </a:ext>
            </a:extLst>
          </p:cNvPr>
          <p:cNvGrpSpPr/>
          <p:nvPr/>
        </p:nvGrpSpPr>
        <p:grpSpPr>
          <a:xfrm>
            <a:off x="9582979" y="1455732"/>
            <a:ext cx="2094680" cy="2094680"/>
            <a:chOff x="5880100" y="1701800"/>
            <a:chExt cx="1371600" cy="1371600"/>
          </a:xfrm>
        </p:grpSpPr>
        <p:sp>
          <p:nvSpPr>
            <p:cNvPr id="38" name="Oval 37">
              <a:extLst>
                <a:ext uri="{FF2B5EF4-FFF2-40B4-BE49-F238E27FC236}">
                  <a16:creationId xmlns:a16="http://schemas.microsoft.com/office/drawing/2014/main" xmlns="" id="{C003981F-0328-2B45-8B68-D4130D0E65FF}"/>
                </a:ext>
              </a:extLst>
            </p:cNvPr>
            <p:cNvSpPr/>
            <p:nvPr/>
          </p:nvSpPr>
          <p:spPr>
            <a:xfrm>
              <a:off x="5880100" y="1701800"/>
              <a:ext cx="1371600" cy="1371600"/>
            </a:xfrm>
            <a:prstGeom prst="ellipse">
              <a:avLst/>
            </a:prstGeom>
            <a:solidFill>
              <a:srgbClr val="00B0F0">
                <a:alpha val="35000"/>
              </a:srgbClr>
            </a:solidFill>
            <a:ln>
              <a:solidFill>
                <a:schemeClr val="accent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39" name="TextBox 38">
              <a:extLst>
                <a:ext uri="{FF2B5EF4-FFF2-40B4-BE49-F238E27FC236}">
                  <a16:creationId xmlns:a16="http://schemas.microsoft.com/office/drawing/2014/main" xmlns="" id="{55DB53DD-6799-F74B-B985-DC9700F07064}"/>
                </a:ext>
              </a:extLst>
            </p:cNvPr>
            <p:cNvSpPr txBox="1">
              <a:spLocks noChangeArrowheads="1"/>
            </p:cNvSpPr>
            <p:nvPr/>
          </p:nvSpPr>
          <p:spPr bwMode="auto">
            <a:xfrm>
              <a:off x="6137260" y="2247900"/>
              <a:ext cx="917603" cy="726231"/>
            </a:xfrm>
            <a:prstGeom prst="rect">
              <a:avLst/>
            </a:prstGeom>
            <a:noFill/>
            <a:ln w="9525">
              <a:noFill/>
              <a:miter lim="800000"/>
              <a:headEnd/>
              <a:tailEnd/>
            </a:ln>
          </p:spPr>
          <p:txBody>
            <a:bodyPr wrap="none">
              <a:spAutoFit/>
            </a:bodyPr>
            <a:lstStyle/>
            <a:p>
              <a:pPr algn="ctr">
                <a:defRPr/>
              </a:pPr>
              <a:r>
                <a:rPr lang="en-US" sz="2102" dirty="0">
                  <a:solidFill>
                    <a:srgbClr val="FFFFFF"/>
                  </a:solidFill>
                  <a:effectLst>
                    <a:outerShdw blurRad="50800" dist="38100" dir="2700000">
                      <a:srgbClr val="000000">
                        <a:alpha val="43000"/>
                      </a:srgbClr>
                    </a:outerShdw>
                  </a:effectLst>
                </a:rPr>
                <a:t>Schedule</a:t>
              </a:r>
            </a:p>
            <a:p>
              <a:pPr algn="ctr">
                <a:defRPr/>
              </a:pPr>
              <a:r>
                <a:rPr lang="en-US" sz="2102" dirty="0">
                  <a:solidFill>
                    <a:srgbClr val="FFFFFF"/>
                  </a:solidFill>
                  <a:effectLst>
                    <a:outerShdw blurRad="50800" dist="38100" dir="2700000">
                      <a:srgbClr val="000000">
                        <a:alpha val="43000"/>
                      </a:srgbClr>
                    </a:outerShdw>
                  </a:effectLst>
                </a:rPr>
                <a:t>Shrinkage</a:t>
              </a:r>
            </a:p>
            <a:p>
              <a:pPr algn="ctr">
                <a:defRPr/>
              </a:pPr>
              <a:r>
                <a:rPr lang="en-US" sz="2403" dirty="0">
                  <a:solidFill>
                    <a:srgbClr val="FFFFFF"/>
                  </a:solidFill>
                  <a:effectLst>
                    <a:outerShdw blurRad="50800" dist="38100" dir="2700000">
                      <a:srgbClr val="000000">
                        <a:alpha val="43000"/>
                      </a:srgbClr>
                    </a:outerShdw>
                  </a:effectLst>
                </a:rPr>
                <a:t>7%</a:t>
              </a:r>
            </a:p>
          </p:txBody>
        </p:sp>
        <p:sp>
          <p:nvSpPr>
            <p:cNvPr id="40" name="Up Arrow 36">
              <a:extLst>
                <a:ext uri="{FF2B5EF4-FFF2-40B4-BE49-F238E27FC236}">
                  <a16:creationId xmlns:a16="http://schemas.microsoft.com/office/drawing/2014/main" xmlns="" id="{374943E4-9BD9-8B47-9FC0-66C32AFCD6F1}"/>
                </a:ext>
              </a:extLst>
            </p:cNvPr>
            <p:cNvSpPr/>
            <p:nvPr/>
          </p:nvSpPr>
          <p:spPr bwMode="auto">
            <a:xfrm flipV="1">
              <a:off x="6434667" y="1879600"/>
              <a:ext cx="304800" cy="342900"/>
            </a:xfrm>
            <a:prstGeom prst="upArrow">
              <a:avLst/>
            </a:prstGeom>
            <a:gradFill flip="none" rotWithShape="1">
              <a:gsLst>
                <a:gs pos="0">
                  <a:schemeClr val="tx1">
                    <a:lumMod val="50000"/>
                    <a:lumOff val="50000"/>
                  </a:schemeClr>
                </a:gs>
                <a:gs pos="100000">
                  <a:schemeClr val="bg1">
                    <a:lumMod val="75000"/>
                  </a:schemeClr>
                </a:gs>
              </a:gsLst>
              <a:lin ang="16200000" scaled="0"/>
              <a:tileRect/>
            </a:gradFill>
            <a:ln>
              <a:solidFill>
                <a:schemeClr val="bg1"/>
              </a:solid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1" name="Group 40">
            <a:extLst>
              <a:ext uri="{FF2B5EF4-FFF2-40B4-BE49-F238E27FC236}">
                <a16:creationId xmlns:a16="http://schemas.microsoft.com/office/drawing/2014/main" xmlns="" id="{BD741E94-A895-B74E-BA9F-856A2174459B}"/>
              </a:ext>
            </a:extLst>
          </p:cNvPr>
          <p:cNvGrpSpPr/>
          <p:nvPr/>
        </p:nvGrpSpPr>
        <p:grpSpPr>
          <a:xfrm>
            <a:off x="10983359" y="4171058"/>
            <a:ext cx="2094680" cy="2094680"/>
            <a:chOff x="5092700" y="2844800"/>
            <a:chExt cx="1371600" cy="1371600"/>
          </a:xfrm>
        </p:grpSpPr>
        <p:sp>
          <p:nvSpPr>
            <p:cNvPr id="42" name="Oval 41">
              <a:extLst>
                <a:ext uri="{FF2B5EF4-FFF2-40B4-BE49-F238E27FC236}">
                  <a16:creationId xmlns:a16="http://schemas.microsoft.com/office/drawing/2014/main" xmlns="" id="{7187F4C9-830C-3743-BF27-95EA82CB9BF4}"/>
                </a:ext>
              </a:extLst>
            </p:cNvPr>
            <p:cNvSpPr/>
            <p:nvPr/>
          </p:nvSpPr>
          <p:spPr>
            <a:xfrm>
              <a:off x="5092700" y="2844800"/>
              <a:ext cx="1371600" cy="1371600"/>
            </a:xfrm>
            <a:prstGeom prst="ellipse">
              <a:avLst/>
            </a:prstGeom>
            <a:solidFill>
              <a:srgbClr val="00B0F0">
                <a:alpha val="35000"/>
              </a:srgbClr>
            </a:solidFill>
            <a:ln>
              <a:solidFill>
                <a:schemeClr val="accent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43" name="TextBox 30">
              <a:extLst>
                <a:ext uri="{FF2B5EF4-FFF2-40B4-BE49-F238E27FC236}">
                  <a16:creationId xmlns:a16="http://schemas.microsoft.com/office/drawing/2014/main" xmlns="" id="{CAF1AD7A-A446-034E-8930-A4C1F77B10C1}"/>
                </a:ext>
              </a:extLst>
            </p:cNvPr>
            <p:cNvSpPr txBox="1">
              <a:spLocks noChangeArrowheads="1"/>
            </p:cNvSpPr>
            <p:nvPr/>
          </p:nvSpPr>
          <p:spPr bwMode="auto">
            <a:xfrm>
              <a:off x="5265738" y="3403600"/>
              <a:ext cx="1028700" cy="726231"/>
            </a:xfrm>
            <a:prstGeom prst="rect">
              <a:avLst/>
            </a:prstGeom>
            <a:noFill/>
            <a:ln w="9525">
              <a:noFill/>
              <a:miter lim="800000"/>
              <a:headEnd/>
              <a:tailEnd/>
            </a:ln>
          </p:spPr>
          <p:txBody>
            <a:bodyPr>
              <a:spAutoFit/>
            </a:bodyPr>
            <a:lstStyle/>
            <a:p>
              <a:pPr algn="ctr">
                <a:defRPr/>
              </a:pPr>
              <a:r>
                <a:rPr lang="en-US" sz="2102" dirty="0">
                  <a:solidFill>
                    <a:srgbClr val="FFFFFF"/>
                  </a:solidFill>
                  <a:effectLst>
                    <a:outerShdw blurRad="50800" dist="38100" dir="2700000">
                      <a:srgbClr val="000000">
                        <a:alpha val="43000"/>
                      </a:srgbClr>
                    </a:outerShdw>
                  </a:effectLst>
                </a:rPr>
                <a:t>Forecast</a:t>
              </a:r>
            </a:p>
            <a:p>
              <a:pPr algn="ctr">
                <a:defRPr/>
              </a:pPr>
              <a:r>
                <a:rPr lang="en-US" sz="2102" dirty="0">
                  <a:solidFill>
                    <a:srgbClr val="FFFFFF"/>
                  </a:solidFill>
                  <a:effectLst>
                    <a:outerShdw blurRad="50800" dist="38100" dir="2700000">
                      <a:srgbClr val="000000">
                        <a:alpha val="43000"/>
                      </a:srgbClr>
                    </a:outerShdw>
                  </a:effectLst>
                </a:rPr>
                <a:t>Accuracy</a:t>
              </a:r>
            </a:p>
            <a:p>
              <a:pPr algn="ctr">
                <a:defRPr/>
              </a:pPr>
              <a:r>
                <a:rPr lang="en-US" sz="2403" dirty="0">
                  <a:solidFill>
                    <a:srgbClr val="FFFFFF"/>
                  </a:solidFill>
                  <a:effectLst>
                    <a:outerShdw blurRad="50800" dist="38100" dir="2700000">
                      <a:srgbClr val="000000">
                        <a:alpha val="43000"/>
                      </a:srgbClr>
                    </a:outerShdw>
                  </a:effectLst>
                </a:rPr>
                <a:t>8%</a:t>
              </a:r>
            </a:p>
          </p:txBody>
        </p:sp>
        <p:sp>
          <p:nvSpPr>
            <p:cNvPr id="44" name="Up Arrow 37">
              <a:extLst>
                <a:ext uri="{FF2B5EF4-FFF2-40B4-BE49-F238E27FC236}">
                  <a16:creationId xmlns:a16="http://schemas.microsoft.com/office/drawing/2014/main" xmlns="" id="{4B424F89-69D5-AA4E-B1A6-1417152EBD17}"/>
                </a:ext>
              </a:extLst>
            </p:cNvPr>
            <p:cNvSpPr/>
            <p:nvPr/>
          </p:nvSpPr>
          <p:spPr bwMode="auto">
            <a:xfrm>
              <a:off x="5638799" y="2984500"/>
              <a:ext cx="304800" cy="342900"/>
            </a:xfrm>
            <a:prstGeom prst="upArrow">
              <a:avLst/>
            </a:prstGeom>
            <a:gradFill flip="none" rotWithShape="1">
              <a:gsLst>
                <a:gs pos="0">
                  <a:schemeClr val="bg1">
                    <a:lumMod val="50000"/>
                  </a:schemeClr>
                </a:gs>
                <a:gs pos="100000">
                  <a:schemeClr val="bg1">
                    <a:lumMod val="75000"/>
                  </a:schemeClr>
                </a:gs>
              </a:gsLst>
              <a:lin ang="16200000" scaled="0"/>
              <a:tileRect/>
            </a:gradFill>
            <a:ln>
              <a:solidFill>
                <a:schemeClr val="bg1"/>
              </a:solid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5" name="Group 44">
            <a:extLst>
              <a:ext uri="{FF2B5EF4-FFF2-40B4-BE49-F238E27FC236}">
                <a16:creationId xmlns:a16="http://schemas.microsoft.com/office/drawing/2014/main" xmlns="" id="{9A48E698-334B-3F46-A3CA-B8D174D23ECC}"/>
              </a:ext>
            </a:extLst>
          </p:cNvPr>
          <p:cNvGrpSpPr/>
          <p:nvPr/>
        </p:nvGrpSpPr>
        <p:grpSpPr>
          <a:xfrm>
            <a:off x="9776929" y="6825441"/>
            <a:ext cx="2094680" cy="2094680"/>
            <a:chOff x="6680200" y="2819400"/>
            <a:chExt cx="1371600" cy="1371600"/>
          </a:xfrm>
        </p:grpSpPr>
        <p:sp>
          <p:nvSpPr>
            <p:cNvPr id="46" name="Oval 45">
              <a:extLst>
                <a:ext uri="{FF2B5EF4-FFF2-40B4-BE49-F238E27FC236}">
                  <a16:creationId xmlns:a16="http://schemas.microsoft.com/office/drawing/2014/main" xmlns="" id="{8470C5C8-BFAB-AA41-8CDE-1571E3F1349A}"/>
                </a:ext>
              </a:extLst>
            </p:cNvPr>
            <p:cNvSpPr/>
            <p:nvPr/>
          </p:nvSpPr>
          <p:spPr>
            <a:xfrm>
              <a:off x="6680200" y="2819400"/>
              <a:ext cx="1371600" cy="1371600"/>
            </a:xfrm>
            <a:prstGeom prst="ellipse">
              <a:avLst/>
            </a:prstGeom>
            <a:solidFill>
              <a:srgbClr val="00B0F0">
                <a:alpha val="35000"/>
              </a:srgbClr>
            </a:solidFill>
            <a:ln>
              <a:solidFill>
                <a:schemeClr val="accent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47" name="TextBox 40">
              <a:extLst>
                <a:ext uri="{FF2B5EF4-FFF2-40B4-BE49-F238E27FC236}">
                  <a16:creationId xmlns:a16="http://schemas.microsoft.com/office/drawing/2014/main" xmlns="" id="{2FA65D93-1E6A-D443-9F36-B8842B817FD4}"/>
                </a:ext>
              </a:extLst>
            </p:cNvPr>
            <p:cNvSpPr txBox="1">
              <a:spLocks noChangeArrowheads="1"/>
            </p:cNvSpPr>
            <p:nvPr/>
          </p:nvSpPr>
          <p:spPr bwMode="auto">
            <a:xfrm>
              <a:off x="6888163" y="3344863"/>
              <a:ext cx="1016000" cy="726232"/>
            </a:xfrm>
            <a:prstGeom prst="rect">
              <a:avLst/>
            </a:prstGeom>
            <a:noFill/>
            <a:ln w="9525">
              <a:noFill/>
              <a:miter lim="800000"/>
              <a:headEnd/>
              <a:tailEnd/>
            </a:ln>
          </p:spPr>
          <p:txBody>
            <a:bodyPr>
              <a:spAutoFit/>
            </a:bodyPr>
            <a:lstStyle/>
            <a:p>
              <a:pPr algn="ctr">
                <a:defRPr/>
              </a:pPr>
              <a:r>
                <a:rPr lang="en-US" sz="2102" dirty="0">
                  <a:solidFill>
                    <a:srgbClr val="FFFFFF"/>
                  </a:solidFill>
                  <a:effectLst>
                    <a:outerShdw blurRad="50800" dist="38100" dir="2700000">
                      <a:srgbClr val="000000">
                        <a:alpha val="43000"/>
                      </a:srgbClr>
                    </a:outerShdw>
                  </a:effectLst>
                </a:rPr>
                <a:t>Abandon</a:t>
              </a:r>
            </a:p>
            <a:p>
              <a:pPr algn="ctr">
                <a:defRPr/>
              </a:pPr>
              <a:r>
                <a:rPr lang="en-US" sz="2102" dirty="0">
                  <a:solidFill>
                    <a:srgbClr val="FFFFFF"/>
                  </a:solidFill>
                  <a:effectLst>
                    <a:outerShdw blurRad="50800" dist="38100" dir="2700000">
                      <a:srgbClr val="000000">
                        <a:alpha val="43000"/>
                      </a:srgbClr>
                    </a:outerShdw>
                  </a:effectLst>
                </a:rPr>
                <a:t>Rates</a:t>
              </a:r>
            </a:p>
            <a:p>
              <a:pPr algn="ctr">
                <a:defRPr/>
              </a:pPr>
              <a:r>
                <a:rPr lang="en-US" sz="2403" dirty="0">
                  <a:solidFill>
                    <a:srgbClr val="FFFFFF"/>
                  </a:solidFill>
                  <a:effectLst>
                    <a:outerShdw blurRad="50800" dist="38100" dir="2700000">
                      <a:srgbClr val="000000">
                        <a:alpha val="43000"/>
                      </a:srgbClr>
                    </a:outerShdw>
                  </a:effectLst>
                </a:rPr>
                <a:t>5%</a:t>
              </a:r>
            </a:p>
          </p:txBody>
        </p:sp>
        <p:sp>
          <p:nvSpPr>
            <p:cNvPr id="48" name="Up Arrow 38">
              <a:extLst>
                <a:ext uri="{FF2B5EF4-FFF2-40B4-BE49-F238E27FC236}">
                  <a16:creationId xmlns:a16="http://schemas.microsoft.com/office/drawing/2014/main" xmlns="" id="{A2ED5E92-5F29-5C46-8790-7C6BE3575BDD}"/>
                </a:ext>
              </a:extLst>
            </p:cNvPr>
            <p:cNvSpPr/>
            <p:nvPr/>
          </p:nvSpPr>
          <p:spPr bwMode="auto">
            <a:xfrm flipV="1">
              <a:off x="7239001" y="2984500"/>
              <a:ext cx="304800" cy="342900"/>
            </a:xfrm>
            <a:prstGeom prst="upArrow">
              <a:avLst/>
            </a:prstGeom>
            <a:gradFill flip="none" rotWithShape="1">
              <a:gsLst>
                <a:gs pos="0">
                  <a:schemeClr val="tx1">
                    <a:lumMod val="50000"/>
                    <a:lumOff val="50000"/>
                  </a:schemeClr>
                </a:gs>
                <a:gs pos="100000">
                  <a:schemeClr val="bg1">
                    <a:lumMod val="75000"/>
                  </a:schemeClr>
                </a:gs>
              </a:gsLst>
              <a:lin ang="16200000" scaled="0"/>
              <a:tileRect/>
            </a:gradFill>
            <a:ln>
              <a:solidFill>
                <a:schemeClr val="bg1"/>
              </a:solid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9" name="Group 48">
            <a:extLst>
              <a:ext uri="{FF2B5EF4-FFF2-40B4-BE49-F238E27FC236}">
                <a16:creationId xmlns:a16="http://schemas.microsoft.com/office/drawing/2014/main" xmlns="" id="{1BE159B7-C15D-7C40-87BA-2A420C6AF896}"/>
              </a:ext>
            </a:extLst>
          </p:cNvPr>
          <p:cNvGrpSpPr/>
          <p:nvPr/>
        </p:nvGrpSpPr>
        <p:grpSpPr>
          <a:xfrm>
            <a:off x="6701553" y="6795906"/>
            <a:ext cx="2059543" cy="2059543"/>
            <a:chOff x="4642072" y="4933221"/>
            <a:chExt cx="1371600" cy="1371600"/>
          </a:xfrm>
        </p:grpSpPr>
        <p:grpSp>
          <p:nvGrpSpPr>
            <p:cNvPr id="50" name="Group 49">
              <a:extLst>
                <a:ext uri="{FF2B5EF4-FFF2-40B4-BE49-F238E27FC236}">
                  <a16:creationId xmlns:a16="http://schemas.microsoft.com/office/drawing/2014/main" xmlns="" id="{49A5A04B-B670-4743-987B-0C124542857E}"/>
                </a:ext>
              </a:extLst>
            </p:cNvPr>
            <p:cNvGrpSpPr/>
            <p:nvPr/>
          </p:nvGrpSpPr>
          <p:grpSpPr>
            <a:xfrm>
              <a:off x="4642072" y="4933221"/>
              <a:ext cx="1371600" cy="1371600"/>
              <a:chOff x="2628900" y="2832100"/>
              <a:chExt cx="1371600" cy="1371600"/>
            </a:xfrm>
          </p:grpSpPr>
          <p:sp>
            <p:nvSpPr>
              <p:cNvPr id="52" name="Oval 51">
                <a:extLst>
                  <a:ext uri="{FF2B5EF4-FFF2-40B4-BE49-F238E27FC236}">
                    <a16:creationId xmlns:a16="http://schemas.microsoft.com/office/drawing/2014/main" xmlns="" id="{20EE7FF8-BB86-3D42-889D-D76D7ED9610F}"/>
                  </a:ext>
                </a:extLst>
              </p:cNvPr>
              <p:cNvSpPr/>
              <p:nvPr/>
            </p:nvSpPr>
            <p:spPr>
              <a:xfrm>
                <a:off x="2628900" y="2832100"/>
                <a:ext cx="1371600" cy="1371600"/>
              </a:xfrm>
              <a:prstGeom prst="ellipse">
                <a:avLst/>
              </a:prstGeom>
              <a:solidFill>
                <a:srgbClr val="00B0F0">
                  <a:alpha val="35000"/>
                </a:srgbClr>
              </a:solidFill>
              <a:ln>
                <a:solidFill>
                  <a:srgbClr val="00B0F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53" name="TextBox 31">
                <a:extLst>
                  <a:ext uri="{FF2B5EF4-FFF2-40B4-BE49-F238E27FC236}">
                    <a16:creationId xmlns:a16="http://schemas.microsoft.com/office/drawing/2014/main" xmlns="" id="{C49C51D6-32E4-2143-AA03-CA597D604DAF}"/>
                  </a:ext>
                </a:extLst>
              </p:cNvPr>
              <p:cNvSpPr txBox="1">
                <a:spLocks noChangeArrowheads="1"/>
              </p:cNvSpPr>
              <p:nvPr/>
            </p:nvSpPr>
            <p:spPr bwMode="auto">
              <a:xfrm>
                <a:off x="2907689" y="3403600"/>
                <a:ext cx="852124" cy="738621"/>
              </a:xfrm>
              <a:prstGeom prst="rect">
                <a:avLst/>
              </a:prstGeom>
              <a:noFill/>
              <a:ln w="9525">
                <a:noFill/>
                <a:miter lim="800000"/>
                <a:headEnd/>
                <a:tailEnd/>
              </a:ln>
            </p:spPr>
            <p:txBody>
              <a:bodyPr wrap="none">
                <a:spAutoFit/>
              </a:bodyPr>
              <a:lstStyle/>
              <a:p>
                <a:pPr algn="ctr">
                  <a:defRPr/>
                </a:pPr>
                <a:r>
                  <a:rPr lang="en-US" sz="2102" dirty="0">
                    <a:solidFill>
                      <a:schemeClr val="bg1"/>
                    </a:solidFill>
                    <a:effectLst>
                      <a:outerShdw blurRad="50800" dist="38100" dir="2700000">
                        <a:srgbClr val="000000">
                          <a:alpha val="43000"/>
                        </a:srgbClr>
                      </a:outerShdw>
                    </a:effectLst>
                  </a:rPr>
                  <a:t>Overtime</a:t>
                </a:r>
              </a:p>
              <a:p>
                <a:pPr algn="ctr">
                  <a:defRPr/>
                </a:pPr>
                <a:r>
                  <a:rPr lang="en-US" sz="2102" dirty="0">
                    <a:solidFill>
                      <a:schemeClr val="bg1"/>
                    </a:solidFill>
                    <a:effectLst>
                      <a:outerShdw blurRad="50800" dist="38100" dir="2700000">
                        <a:srgbClr val="000000">
                          <a:alpha val="43000"/>
                        </a:srgbClr>
                      </a:outerShdw>
                    </a:effectLst>
                  </a:rPr>
                  <a:t>Hours</a:t>
                </a:r>
              </a:p>
              <a:p>
                <a:pPr algn="ctr">
                  <a:defRPr/>
                </a:pPr>
                <a:r>
                  <a:rPr lang="en-US" sz="2403" dirty="0">
                    <a:solidFill>
                      <a:schemeClr val="bg1"/>
                    </a:solidFill>
                    <a:effectLst>
                      <a:outerShdw blurRad="50800" dist="38100" dir="2700000">
                        <a:srgbClr val="000000">
                          <a:alpha val="43000"/>
                        </a:srgbClr>
                      </a:outerShdw>
                    </a:effectLst>
                  </a:rPr>
                  <a:t>6%</a:t>
                </a:r>
              </a:p>
            </p:txBody>
          </p:sp>
        </p:grpSp>
        <p:sp>
          <p:nvSpPr>
            <p:cNvPr id="51" name="Up Arrow 33">
              <a:extLst>
                <a:ext uri="{FF2B5EF4-FFF2-40B4-BE49-F238E27FC236}">
                  <a16:creationId xmlns:a16="http://schemas.microsoft.com/office/drawing/2014/main" xmlns="" id="{616FB29C-56C3-D54B-BC99-6F3A160AA6A8}"/>
                </a:ext>
              </a:extLst>
            </p:cNvPr>
            <p:cNvSpPr/>
            <p:nvPr/>
          </p:nvSpPr>
          <p:spPr bwMode="auto">
            <a:xfrm flipV="1">
              <a:off x="5182388" y="5117457"/>
              <a:ext cx="304885" cy="342900"/>
            </a:xfrm>
            <a:prstGeom prst="upArrow">
              <a:avLst/>
            </a:prstGeom>
            <a:gradFill flip="none" rotWithShape="1">
              <a:gsLst>
                <a:gs pos="0">
                  <a:schemeClr val="tx1">
                    <a:lumMod val="50000"/>
                    <a:lumOff val="50000"/>
                  </a:schemeClr>
                </a:gs>
                <a:gs pos="100000">
                  <a:schemeClr val="bg1">
                    <a:lumMod val="75000"/>
                  </a:schemeClr>
                </a:gs>
              </a:gsLst>
              <a:lin ang="16200000" scaled="0"/>
              <a:tileRect/>
            </a:gradFill>
            <a:ln>
              <a:solidFill>
                <a:schemeClr val="bg1"/>
              </a:solidFill>
            </a:ln>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57" name="Picture 8">
            <a:extLst>
              <a:ext uri="{FF2B5EF4-FFF2-40B4-BE49-F238E27FC236}">
                <a16:creationId xmlns:a16="http://schemas.microsoft.com/office/drawing/2014/main" xmlns="" id="{458D6E29-1A0F-5142-9554-98BAEB0B3AB2}"/>
              </a:ext>
            </a:extLst>
          </p:cNvPr>
          <p:cNvPicPr>
            <a:picLocks noChangeAspect="1" noChangeArrowheads="1"/>
          </p:cNvPicPr>
          <p:nvPr/>
        </p:nvPicPr>
        <p:blipFill>
          <a:blip r:embed="rId7" cstate="email">
            <a:clrChange>
              <a:clrFrom>
                <a:srgbClr val="1893CF"/>
              </a:clrFrom>
              <a:clrTo>
                <a:srgbClr val="1893CF">
                  <a:alpha val="0"/>
                </a:srgbClr>
              </a:clrTo>
            </a:clrChange>
            <a:extLst>
              <a:ext uri="{28A0092B-C50C-407E-A947-70E740481C1C}">
                <a14:useLocalDpi xmlns:a14="http://schemas.microsoft.com/office/drawing/2010/main"/>
              </a:ext>
            </a:extLst>
          </a:blip>
          <a:stretch>
            <a:fillRect/>
          </a:stretch>
        </p:blipFill>
        <p:spPr bwMode="auto">
          <a:xfrm>
            <a:off x="7473051" y="3463310"/>
            <a:ext cx="3199812" cy="322381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xmlns="" id="{82F89FA5-A0F9-814F-A785-26FB2BD48FE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090185" y="9738980"/>
            <a:ext cx="957263" cy="347326"/>
          </a:xfrm>
          <a:prstGeom prst="rect">
            <a:avLst/>
          </a:prstGeom>
        </p:spPr>
      </p:pic>
    </p:spTree>
    <p:extLst>
      <p:ext uri="{BB962C8B-B14F-4D97-AF65-F5344CB8AC3E}">
        <p14:creationId xmlns:p14="http://schemas.microsoft.com/office/powerpoint/2010/main" val="243401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animEffect transition="in" filter="fade">
                                      <p:cBhvr>
                                        <p:cTn id="43" dur="500"/>
                                        <p:tgtEl>
                                          <p:spTgt spid="45"/>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p:cTn id="47" dur="500" fill="hold"/>
                                        <p:tgtEl>
                                          <p:spTgt spid="49"/>
                                        </p:tgtEl>
                                        <p:attrNameLst>
                                          <p:attrName>ppt_w</p:attrName>
                                        </p:attrNameLst>
                                      </p:cBhvr>
                                      <p:tavLst>
                                        <p:tav tm="0">
                                          <p:val>
                                            <p:fltVal val="0"/>
                                          </p:val>
                                        </p:tav>
                                        <p:tav tm="100000">
                                          <p:val>
                                            <p:strVal val="#ppt_w"/>
                                          </p:val>
                                        </p:tav>
                                      </p:tavLst>
                                    </p:anim>
                                    <p:anim calcmode="lin" valueType="num">
                                      <p:cBhvr>
                                        <p:cTn id="48" dur="500" fill="hold"/>
                                        <p:tgtEl>
                                          <p:spTgt spid="49"/>
                                        </p:tgtEl>
                                        <p:attrNameLst>
                                          <p:attrName>ppt_h</p:attrName>
                                        </p:attrNameLst>
                                      </p:cBhvr>
                                      <p:tavLst>
                                        <p:tav tm="0">
                                          <p:val>
                                            <p:fltVal val="0"/>
                                          </p:val>
                                        </p:tav>
                                        <p:tav tm="100000">
                                          <p:val>
                                            <p:strVal val="#ppt_h"/>
                                          </p:val>
                                        </p:tav>
                                      </p:tavLst>
                                    </p:anim>
                                    <p:animEffect transition="in" filter="fade">
                                      <p:cBhvr>
                                        <p:cTn id="49" dur="500"/>
                                        <p:tgtEl>
                                          <p:spTgt spid="49"/>
                                        </p:tgtEl>
                                      </p:cBhvr>
                                    </p:animEffect>
                                  </p:childTnLst>
                                </p:cTn>
                              </p:par>
                            </p:childTnLst>
                          </p:cTn>
                        </p:par>
                        <p:par>
                          <p:cTn id="50" fill="hold">
                            <p:stCondLst>
                              <p:cond delay="4500"/>
                            </p:stCondLst>
                            <p:childTnLst>
                              <p:par>
                                <p:cTn id="51" presetID="53" presetClass="entr" presetSubtype="16"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15" grpId="0" uiExpand="1"/>
      <p:bldP spid="22" grpId="0" uiExpand="1"/>
      <p:bldP spid="23" grpId="0" uiExpan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6580"/>
          <a:stretch/>
        </p:blipFill>
        <p:spPr>
          <a:xfrm>
            <a:off x="1" y="-62134"/>
            <a:ext cx="18307050" cy="10212781"/>
          </a:xfrm>
          <a:prstGeom prst="rect">
            <a:avLst/>
          </a:prstGeom>
        </p:spPr>
      </p:pic>
      <p:sp>
        <p:nvSpPr>
          <p:cNvPr id="4" name="Slide Number Placeholder 3"/>
          <p:cNvSpPr>
            <a:spLocks noGrp="1"/>
          </p:cNvSpPr>
          <p:nvPr>
            <p:ph type="sldNum" sz="quarter" idx="12"/>
          </p:nvPr>
        </p:nvSpPr>
        <p:spPr/>
        <p:txBody>
          <a:bodyPr/>
          <a:lstStyle/>
          <a:p>
            <a:pPr>
              <a:defRPr/>
            </a:pPr>
            <a:fld id="{162E4A84-A8F2-424A-AAF2-679D4EB18637}" type="slidenum">
              <a:rPr lang="en-US" smtClean="0">
                <a:solidFill>
                  <a:srgbClr val="404041"/>
                </a:solidFill>
              </a:rPr>
              <a:pPr>
                <a:defRPr/>
              </a:pPr>
              <a:t>3</a:t>
            </a:fld>
            <a:endParaRPr lang="en-US" dirty="0">
              <a:solidFill>
                <a:srgbClr val="404041"/>
              </a:solidFill>
            </a:endParaRPr>
          </a:p>
        </p:txBody>
      </p:sp>
      <p:sp>
        <p:nvSpPr>
          <p:cNvPr id="2" name="Text Placeholder 1"/>
          <p:cNvSpPr>
            <a:spLocks noGrp="1"/>
          </p:cNvSpPr>
          <p:nvPr>
            <p:ph type="body" sz="quarter" idx="4294967295"/>
          </p:nvPr>
        </p:nvSpPr>
        <p:spPr>
          <a:xfrm>
            <a:off x="180447" y="4746484"/>
            <a:ext cx="8700312" cy="4963459"/>
          </a:xfrm>
          <a:solidFill>
            <a:schemeClr val="bg1"/>
          </a:solidFill>
        </p:spPr>
        <p:txBody>
          <a:bodyPr/>
          <a:lstStyle/>
          <a:p>
            <a:pPr marL="0" indent="0">
              <a:buNone/>
            </a:pPr>
            <a:r>
              <a:rPr lang="en-US" sz="4000" b="1" dirty="0"/>
              <a:t>More than half </a:t>
            </a:r>
            <a:r>
              <a:rPr lang="en-US" sz="4000" dirty="0"/>
              <a:t>of Americans (58%) </a:t>
            </a:r>
            <a:r>
              <a:rPr lang="en-US" sz="4000" b="1" dirty="0"/>
              <a:t>say</a:t>
            </a:r>
            <a:r>
              <a:rPr lang="en-US" sz="4000" dirty="0"/>
              <a:t> </a:t>
            </a:r>
            <a:r>
              <a:rPr lang="en-US" sz="4000" b="1" dirty="0"/>
              <a:t>technology</a:t>
            </a:r>
            <a:r>
              <a:rPr lang="en-US" sz="4000" dirty="0"/>
              <a:t> (automation, robots, or artificial intelligence) poses a </a:t>
            </a:r>
            <a:r>
              <a:rPr lang="en-US" sz="4000" b="1" dirty="0"/>
              <a:t>greater threat </a:t>
            </a:r>
            <a:r>
              <a:rPr lang="en-US" sz="4000" dirty="0"/>
              <a:t>to jobs in the U.S. over the next decade than either </a:t>
            </a:r>
            <a:r>
              <a:rPr lang="en-US" sz="4000" b="1" dirty="0"/>
              <a:t>immigration</a:t>
            </a:r>
            <a:r>
              <a:rPr lang="en-US" sz="4000" dirty="0"/>
              <a:t> or </a:t>
            </a:r>
            <a:r>
              <a:rPr lang="en-US" sz="4000" b="1" dirty="0"/>
              <a:t>trade</a:t>
            </a:r>
            <a:r>
              <a:rPr lang="en-US" sz="4000" dirty="0"/>
              <a:t>.</a:t>
            </a:r>
          </a:p>
          <a:p>
            <a:pPr marL="359529" lvl="1" indent="0">
              <a:buNone/>
            </a:pPr>
            <a:r>
              <a:rPr lang="en-US" dirty="0"/>
              <a:t>“</a:t>
            </a:r>
            <a:r>
              <a:rPr lang="en-US" i="1" dirty="0"/>
              <a:t>AI Seen as Greater Job Threat Than Immigration, Offshoring</a:t>
            </a:r>
            <a:r>
              <a:rPr lang="en-US" dirty="0"/>
              <a:t>”, March 2018, Gallup</a:t>
            </a:r>
          </a:p>
          <a:p>
            <a:endParaRPr lang="en-US" dirty="0"/>
          </a:p>
          <a:p>
            <a:endParaRPr lang="en-US" dirty="0"/>
          </a:p>
          <a:p>
            <a:endParaRPr lang="en-US" dirty="0"/>
          </a:p>
        </p:txBody>
      </p:sp>
    </p:spTree>
    <p:extLst>
      <p:ext uri="{BB962C8B-B14F-4D97-AF65-F5344CB8AC3E}">
        <p14:creationId xmlns:p14="http://schemas.microsoft.com/office/powerpoint/2010/main" val="263444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DB0966F-258A-4E8A-8CAB-708CF757257F}" type="slidenum">
              <a:rPr lang="en-US" smtClean="0">
                <a:solidFill>
                  <a:srgbClr val="404041"/>
                </a:solidFill>
              </a:rPr>
              <a:pPr>
                <a:defRPr/>
              </a:pPr>
              <a:t>30</a:t>
            </a:fld>
            <a:endParaRPr lang="en-US">
              <a:solidFill>
                <a:srgbClr val="404041"/>
              </a:solidFill>
            </a:endParaRPr>
          </a:p>
        </p:txBody>
      </p:sp>
      <p:sp>
        <p:nvSpPr>
          <p:cNvPr id="3" name="Title 2"/>
          <p:cNvSpPr>
            <a:spLocks noGrp="1"/>
          </p:cNvSpPr>
          <p:nvPr>
            <p:ph type="title"/>
          </p:nvPr>
        </p:nvSpPr>
        <p:spPr>
          <a:xfrm>
            <a:off x="900593" y="1354714"/>
            <a:ext cx="11456507" cy="7033496"/>
          </a:xfrm>
        </p:spPr>
        <p:txBody>
          <a:bodyPr/>
          <a:lstStyle/>
          <a:p>
            <a:r>
              <a:rPr lang="en-US" dirty="0"/>
              <a:t>Thank you</a:t>
            </a:r>
            <a:br>
              <a:rPr lang="en-US" dirty="0"/>
            </a:br>
            <a:r>
              <a:rPr lang="en-US" dirty="0"/>
              <a:t/>
            </a:r>
            <a:br>
              <a:rPr lang="en-US" dirty="0"/>
            </a:br>
            <a:r>
              <a:rPr lang="en-US" dirty="0"/>
              <a:t>Paul Chance</a:t>
            </a:r>
            <a:br>
              <a:rPr lang="en-US" dirty="0"/>
            </a:br>
            <a:r>
              <a:rPr lang="en-US" dirty="0"/>
              <a:t>NICE Systems</a:t>
            </a:r>
            <a:br>
              <a:rPr lang="en-US" dirty="0"/>
            </a:br>
            <a:r>
              <a:rPr lang="en-US" dirty="0"/>
              <a:t>paul.chance@nice.com</a:t>
            </a:r>
          </a:p>
        </p:txBody>
      </p:sp>
      <p:pic>
        <p:nvPicPr>
          <p:cNvPr id="4" name="Picture 3">
            <a:extLst>
              <a:ext uri="{FF2B5EF4-FFF2-40B4-BE49-F238E27FC236}">
                <a16:creationId xmlns:a16="http://schemas.microsoft.com/office/drawing/2014/main" xmlns="" id="{7DC1A2C8-33F9-D04E-9DB9-5C24DC51EF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90185" y="9738980"/>
            <a:ext cx="957263" cy="347326"/>
          </a:xfrm>
          <a:prstGeom prst="rect">
            <a:avLst/>
          </a:prstGeom>
        </p:spPr>
      </p:pic>
    </p:spTree>
    <p:extLst>
      <p:ext uri="{BB962C8B-B14F-4D97-AF65-F5344CB8AC3E}">
        <p14:creationId xmlns:p14="http://schemas.microsoft.com/office/powerpoint/2010/main" val="190508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2E4A84-A8F2-424A-AAF2-679D4EB18637}" type="slidenum">
              <a:rPr lang="en-US" smtClean="0">
                <a:solidFill>
                  <a:srgbClr val="404041"/>
                </a:solidFill>
              </a:rPr>
              <a:pPr>
                <a:defRPr/>
              </a:pPr>
              <a:t>4</a:t>
            </a:fld>
            <a:endParaRPr lang="en-US" dirty="0">
              <a:solidFill>
                <a:srgbClr val="404041"/>
              </a:solidFill>
            </a:endParaRPr>
          </a:p>
        </p:txBody>
      </p:sp>
      <p:pic>
        <p:nvPicPr>
          <p:cNvPr id="8" name="Picture 7"/>
          <p:cNvPicPr>
            <a:picLocks noChangeAspect="1"/>
          </p:cNvPicPr>
          <p:nvPr/>
        </p:nvPicPr>
        <p:blipFill>
          <a:blip r:embed="rId3"/>
          <a:stretch>
            <a:fillRect/>
          </a:stretch>
        </p:blipFill>
        <p:spPr>
          <a:xfrm>
            <a:off x="12501920" y="1030536"/>
            <a:ext cx="5454622" cy="6957764"/>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2592419" y="530254"/>
            <a:ext cx="9784080" cy="1384995"/>
          </a:xfrm>
          <a:prstGeom prst="rect">
            <a:avLst/>
          </a:prstGeom>
          <a:noFill/>
        </p:spPr>
        <p:txBody>
          <a:bodyPr wrap="square" rtlCol="0">
            <a:spAutoFit/>
          </a:bodyPr>
          <a:lstStyle/>
          <a:p>
            <a:r>
              <a:rPr lang="en-US" sz="2800" dirty="0"/>
              <a:t>Americans “agree” or “strongly agree” that AI will fundamentally change the way people work and live in the next 10 years	</a:t>
            </a:r>
          </a:p>
        </p:txBody>
      </p:sp>
      <p:sp>
        <p:nvSpPr>
          <p:cNvPr id="3" name="TextBox 2"/>
          <p:cNvSpPr txBox="1"/>
          <p:nvPr/>
        </p:nvSpPr>
        <p:spPr>
          <a:xfrm>
            <a:off x="2592419" y="3199881"/>
            <a:ext cx="9784080" cy="954107"/>
          </a:xfrm>
          <a:prstGeom prst="rect">
            <a:avLst/>
          </a:prstGeom>
          <a:noFill/>
        </p:spPr>
        <p:txBody>
          <a:bodyPr wrap="square" rtlCol="0">
            <a:spAutoFit/>
          </a:bodyPr>
          <a:lstStyle/>
          <a:p>
            <a:r>
              <a:rPr lang="en-US" sz="2800" dirty="0"/>
              <a:t>Say an increased use of AI will eliminate more jobs than it creates. 	</a:t>
            </a:r>
          </a:p>
        </p:txBody>
      </p:sp>
      <p:sp>
        <p:nvSpPr>
          <p:cNvPr id="10" name="TextBox 9"/>
          <p:cNvSpPr txBox="1"/>
          <p:nvPr/>
        </p:nvSpPr>
        <p:spPr>
          <a:xfrm>
            <a:off x="2592419" y="8412387"/>
            <a:ext cx="9784080" cy="1384995"/>
          </a:xfrm>
          <a:prstGeom prst="rect">
            <a:avLst/>
          </a:prstGeom>
          <a:noFill/>
        </p:spPr>
        <p:txBody>
          <a:bodyPr wrap="square" rtlCol="0">
            <a:spAutoFit/>
          </a:bodyPr>
          <a:lstStyle/>
          <a:p>
            <a:r>
              <a:rPr lang="en-US" sz="2800" dirty="0"/>
              <a:t>Americans “agree” or “strongly agree” they would need additional training to secure a new position at an equivalent salary 	</a:t>
            </a:r>
          </a:p>
        </p:txBody>
      </p:sp>
      <p:sp>
        <p:nvSpPr>
          <p:cNvPr id="6" name="TextBox 5"/>
          <p:cNvSpPr txBox="1"/>
          <p:nvPr/>
        </p:nvSpPr>
        <p:spPr>
          <a:xfrm>
            <a:off x="354306" y="330200"/>
            <a:ext cx="2238113" cy="1323439"/>
          </a:xfrm>
          <a:prstGeom prst="rect">
            <a:avLst/>
          </a:prstGeom>
          <a:noFill/>
        </p:spPr>
        <p:txBody>
          <a:bodyPr wrap="none" rtlCol="0">
            <a:spAutoFit/>
          </a:bodyPr>
          <a:lstStyle/>
          <a:p>
            <a:r>
              <a:rPr lang="en-US" sz="8000" dirty="0"/>
              <a:t>76%</a:t>
            </a:r>
          </a:p>
        </p:txBody>
      </p:sp>
      <p:sp>
        <p:nvSpPr>
          <p:cNvPr id="11" name="TextBox 10"/>
          <p:cNvSpPr txBox="1"/>
          <p:nvPr/>
        </p:nvSpPr>
        <p:spPr>
          <a:xfrm>
            <a:off x="354306" y="2991444"/>
            <a:ext cx="2238113" cy="1323439"/>
          </a:xfrm>
          <a:prstGeom prst="rect">
            <a:avLst/>
          </a:prstGeom>
          <a:noFill/>
        </p:spPr>
        <p:txBody>
          <a:bodyPr wrap="none" rtlCol="0">
            <a:spAutoFit/>
          </a:bodyPr>
          <a:lstStyle/>
          <a:p>
            <a:r>
              <a:rPr lang="en-US" sz="8000" dirty="0"/>
              <a:t>73%</a:t>
            </a:r>
          </a:p>
        </p:txBody>
      </p:sp>
      <p:sp>
        <p:nvSpPr>
          <p:cNvPr id="13" name="TextBox 12"/>
          <p:cNvSpPr txBox="1"/>
          <p:nvPr/>
        </p:nvSpPr>
        <p:spPr>
          <a:xfrm>
            <a:off x="354306" y="5652688"/>
            <a:ext cx="2238113" cy="1323439"/>
          </a:xfrm>
          <a:prstGeom prst="rect">
            <a:avLst/>
          </a:prstGeom>
          <a:noFill/>
        </p:spPr>
        <p:txBody>
          <a:bodyPr wrap="none" rtlCol="0">
            <a:spAutoFit/>
          </a:bodyPr>
          <a:lstStyle/>
          <a:p>
            <a:r>
              <a:rPr lang="en-US" sz="8000" dirty="0"/>
              <a:t>51%</a:t>
            </a:r>
          </a:p>
        </p:txBody>
      </p:sp>
      <p:sp>
        <p:nvSpPr>
          <p:cNvPr id="14" name="TextBox 13"/>
          <p:cNvSpPr txBox="1"/>
          <p:nvPr/>
        </p:nvSpPr>
        <p:spPr>
          <a:xfrm>
            <a:off x="2592419" y="5868632"/>
            <a:ext cx="9784080" cy="1384995"/>
          </a:xfrm>
          <a:prstGeom prst="rect">
            <a:avLst/>
          </a:prstGeom>
          <a:noFill/>
        </p:spPr>
        <p:txBody>
          <a:bodyPr wrap="square" rtlCol="0">
            <a:spAutoFit/>
          </a:bodyPr>
          <a:lstStyle/>
          <a:p>
            <a:r>
              <a:rPr lang="en-US" sz="2800" dirty="0"/>
              <a:t>Say learning “hard” skills, including math, science, coding and the ability to work with data, are the most important to maintain a job in the face of new technology adoption.</a:t>
            </a:r>
          </a:p>
        </p:txBody>
      </p:sp>
      <p:sp>
        <p:nvSpPr>
          <p:cNvPr id="15" name="TextBox 14"/>
          <p:cNvSpPr txBox="1"/>
          <p:nvPr/>
        </p:nvSpPr>
        <p:spPr>
          <a:xfrm>
            <a:off x="354306" y="8313933"/>
            <a:ext cx="2238113" cy="1323439"/>
          </a:xfrm>
          <a:prstGeom prst="rect">
            <a:avLst/>
          </a:prstGeom>
          <a:noFill/>
        </p:spPr>
        <p:txBody>
          <a:bodyPr wrap="none" rtlCol="0">
            <a:spAutoFit/>
          </a:bodyPr>
          <a:lstStyle/>
          <a:p>
            <a:r>
              <a:rPr lang="en-US" sz="8000" dirty="0"/>
              <a:t>51%</a:t>
            </a:r>
          </a:p>
        </p:txBody>
      </p:sp>
    </p:spTree>
    <p:extLst>
      <p:ext uri="{BB962C8B-B14F-4D97-AF65-F5344CB8AC3E}">
        <p14:creationId xmlns:p14="http://schemas.microsoft.com/office/powerpoint/2010/main" val="363965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9175" y="1685925"/>
            <a:ext cx="13730288" cy="1015711"/>
          </a:xfrm>
        </p:spPr>
        <p:txBody>
          <a:bodyPr anchor="t">
            <a:normAutofit/>
          </a:bodyPr>
          <a:lstStyle/>
          <a:p>
            <a:r>
              <a:rPr lang="en-US" sz="5400" dirty="0"/>
              <a:t>POLL: In the near future, AI will…</a:t>
            </a:r>
          </a:p>
        </p:txBody>
      </p:sp>
      <p:sp>
        <p:nvSpPr>
          <p:cNvPr id="2" name="Text Placeholder 1"/>
          <p:cNvSpPr>
            <a:spLocks noGrp="1"/>
          </p:cNvSpPr>
          <p:nvPr>
            <p:ph type="subTitle" idx="1"/>
          </p:nvPr>
        </p:nvSpPr>
        <p:spPr>
          <a:xfrm>
            <a:off x="1491737" y="3649084"/>
            <a:ext cx="15323576" cy="2486025"/>
          </a:xfrm>
        </p:spPr>
        <p:txBody>
          <a:bodyPr>
            <a:noAutofit/>
          </a:bodyPr>
          <a:lstStyle/>
          <a:p>
            <a:r>
              <a:rPr lang="en-US" sz="4800" dirty="0"/>
              <a:t>Augment what my WFM staff is able to do today</a:t>
            </a:r>
          </a:p>
          <a:p>
            <a:endParaRPr lang="en-US" sz="4800" dirty="0"/>
          </a:p>
          <a:p>
            <a:r>
              <a:rPr lang="en-US" sz="4800" dirty="0"/>
              <a:t>Replace some of my WFM staff</a:t>
            </a:r>
          </a:p>
          <a:p>
            <a:endParaRPr lang="en-US" sz="4800" dirty="0"/>
          </a:p>
          <a:p>
            <a:r>
              <a:rPr lang="en-US" sz="4800" dirty="0"/>
              <a:t>Make no difference on what my WFM staff does today</a:t>
            </a:r>
          </a:p>
        </p:txBody>
      </p:sp>
      <p:sp>
        <p:nvSpPr>
          <p:cNvPr id="4" name="Slide Number Placeholder 3"/>
          <p:cNvSpPr>
            <a:spLocks noGrp="1"/>
          </p:cNvSpPr>
          <p:nvPr>
            <p:ph type="sldNum" sz="quarter" idx="12"/>
          </p:nvPr>
        </p:nvSpPr>
        <p:spPr/>
        <p:txBody>
          <a:bodyPr/>
          <a:lstStyle/>
          <a:p>
            <a:pPr>
              <a:defRPr/>
            </a:pPr>
            <a:fld id="{162E4A84-A8F2-424A-AAF2-679D4EB18637}" type="slidenum">
              <a:rPr lang="en-US" smtClean="0">
                <a:solidFill>
                  <a:srgbClr val="404041"/>
                </a:solidFill>
              </a:rPr>
              <a:pPr>
                <a:defRPr/>
              </a:pPr>
              <a:t>5</a:t>
            </a:fld>
            <a:endParaRPr lang="en-US" dirty="0">
              <a:solidFill>
                <a:srgbClr val="404041"/>
              </a:solidFill>
            </a:endParaRPr>
          </a:p>
        </p:txBody>
      </p:sp>
    </p:spTree>
    <p:extLst>
      <p:ext uri="{BB962C8B-B14F-4D97-AF65-F5344CB8AC3E}">
        <p14:creationId xmlns:p14="http://schemas.microsoft.com/office/powerpoint/2010/main" val="138037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chor="t"/>
          <a:lstStyle/>
          <a:p>
            <a:r>
              <a:rPr lang="en-US" sz="5400" dirty="0"/>
              <a:t>Artificial Intelligence (AI) is…</a:t>
            </a:r>
          </a:p>
        </p:txBody>
      </p:sp>
      <p:sp>
        <p:nvSpPr>
          <p:cNvPr id="2" name="Text Placeholder 1"/>
          <p:cNvSpPr>
            <a:spLocks noGrp="1"/>
          </p:cNvSpPr>
          <p:nvPr>
            <p:ph type="subTitle" idx="1"/>
          </p:nvPr>
        </p:nvSpPr>
        <p:spPr>
          <a:xfrm>
            <a:off x="2399434" y="3884613"/>
            <a:ext cx="13508182" cy="2486025"/>
          </a:xfrm>
        </p:spPr>
        <p:txBody>
          <a:bodyPr>
            <a:noAutofit/>
          </a:bodyPr>
          <a:lstStyle/>
          <a:p>
            <a:r>
              <a:rPr lang="en-US" sz="4400" dirty="0"/>
              <a:t>a machine that can work and react like a human</a:t>
            </a:r>
          </a:p>
          <a:p>
            <a:endParaRPr lang="en-US" sz="4400" dirty="0"/>
          </a:p>
          <a:p>
            <a:r>
              <a:rPr lang="en-US" sz="4400" dirty="0"/>
              <a:t>a system, consisting of a series of algorithms, that can learn from constant input</a:t>
            </a:r>
          </a:p>
          <a:p>
            <a:endParaRPr lang="en-US" sz="4400" dirty="0"/>
          </a:p>
          <a:p>
            <a:r>
              <a:rPr lang="en-US" sz="4400" dirty="0"/>
              <a:t>a system that can learn and develop on its own</a:t>
            </a:r>
          </a:p>
        </p:txBody>
      </p:sp>
      <p:sp>
        <p:nvSpPr>
          <p:cNvPr id="4" name="Slide Number Placeholder 3"/>
          <p:cNvSpPr>
            <a:spLocks noGrp="1"/>
          </p:cNvSpPr>
          <p:nvPr>
            <p:ph type="sldNum" sz="quarter" idx="12"/>
          </p:nvPr>
        </p:nvSpPr>
        <p:spPr/>
        <p:txBody>
          <a:bodyPr/>
          <a:lstStyle/>
          <a:p>
            <a:pPr>
              <a:defRPr/>
            </a:pPr>
            <a:fld id="{162E4A84-A8F2-424A-AAF2-679D4EB18637}" type="slidenum">
              <a:rPr lang="en-US" smtClean="0">
                <a:solidFill>
                  <a:srgbClr val="404041"/>
                </a:solidFill>
              </a:rPr>
              <a:pPr>
                <a:defRPr/>
              </a:pPr>
              <a:t>6</a:t>
            </a:fld>
            <a:endParaRPr lang="en-US" dirty="0">
              <a:solidFill>
                <a:srgbClr val="404041"/>
              </a:solidFill>
            </a:endParaRPr>
          </a:p>
        </p:txBody>
      </p:sp>
    </p:spTree>
    <p:extLst>
      <p:ext uri="{BB962C8B-B14F-4D97-AF65-F5344CB8AC3E}">
        <p14:creationId xmlns:p14="http://schemas.microsoft.com/office/powerpoint/2010/main" val="388464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62E4A84-A8F2-424A-AAF2-679D4EB18637}" type="slidenum">
              <a:rPr lang="en-US" smtClean="0">
                <a:solidFill>
                  <a:srgbClr val="404041"/>
                </a:solidFill>
              </a:rPr>
              <a:pPr>
                <a:defRPr/>
              </a:pPr>
              <a:t>7</a:t>
            </a:fld>
            <a:endParaRPr lang="en-US" dirty="0">
              <a:solidFill>
                <a:srgbClr val="404041"/>
              </a:solidFill>
            </a:endParaRPr>
          </a:p>
        </p:txBody>
      </p:sp>
      <p:pic>
        <p:nvPicPr>
          <p:cNvPr id="3076" name="Picture 4" descr="Related 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8307050" cy="102977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6515" y="693198"/>
            <a:ext cx="6171485" cy="4031873"/>
          </a:xfrm>
          <a:prstGeom prst="rect">
            <a:avLst/>
          </a:prstGeom>
          <a:solidFill>
            <a:srgbClr val="202020">
              <a:alpha val="47843"/>
            </a:srgbClr>
          </a:solidFill>
        </p:spPr>
        <p:txBody>
          <a:bodyPr wrap="square" rtlCol="0">
            <a:spAutoFit/>
          </a:bodyPr>
          <a:lstStyle/>
          <a:p>
            <a:r>
              <a:rPr lang="en-US" sz="3200" dirty="0">
                <a:solidFill>
                  <a:schemeClr val="bg1"/>
                </a:solidFill>
              </a:rPr>
              <a:t>Early artificial intelligence models specified all possible choices to enable the computer to make decisions.</a:t>
            </a:r>
          </a:p>
          <a:p>
            <a:endParaRPr lang="en-US" sz="3200" dirty="0">
              <a:solidFill>
                <a:schemeClr val="bg1"/>
              </a:solidFill>
            </a:endParaRPr>
          </a:p>
          <a:p>
            <a:r>
              <a:rPr lang="en-US" sz="3200" dirty="0">
                <a:solidFill>
                  <a:schemeClr val="bg1"/>
                </a:solidFill>
              </a:rPr>
              <a:t>The “decision tree” had to be pre-programed to account for all eventualities. </a:t>
            </a:r>
          </a:p>
        </p:txBody>
      </p:sp>
      <p:sp>
        <p:nvSpPr>
          <p:cNvPr id="6" name="TextBox 5"/>
          <p:cNvSpPr txBox="1"/>
          <p:nvPr/>
        </p:nvSpPr>
        <p:spPr>
          <a:xfrm>
            <a:off x="9029699" y="3990380"/>
            <a:ext cx="8836025" cy="2062103"/>
          </a:xfrm>
          <a:prstGeom prst="rect">
            <a:avLst/>
          </a:prstGeom>
          <a:solidFill>
            <a:srgbClr val="202020">
              <a:alpha val="50980"/>
            </a:srgbClr>
          </a:solidFill>
        </p:spPr>
        <p:txBody>
          <a:bodyPr wrap="square" rtlCol="0">
            <a:spAutoFit/>
          </a:bodyPr>
          <a:lstStyle/>
          <a:p>
            <a:r>
              <a:rPr lang="en-US" sz="3200" dirty="0">
                <a:solidFill>
                  <a:schemeClr val="bg1"/>
                </a:solidFill>
              </a:rPr>
              <a:t>Today, AI uses flexible models that enable the computer to make choices that include options not explicitly defined. </a:t>
            </a:r>
          </a:p>
          <a:p>
            <a:endParaRPr lang="en-US" sz="3200" dirty="0">
              <a:solidFill>
                <a:schemeClr val="bg1"/>
              </a:solidFill>
            </a:endParaRPr>
          </a:p>
        </p:txBody>
      </p:sp>
      <p:sp>
        <p:nvSpPr>
          <p:cNvPr id="7" name="Rectangle 6"/>
          <p:cNvSpPr/>
          <p:nvPr/>
        </p:nvSpPr>
        <p:spPr>
          <a:xfrm>
            <a:off x="9029698" y="6691992"/>
            <a:ext cx="8836025" cy="2554545"/>
          </a:xfrm>
          <a:prstGeom prst="rect">
            <a:avLst/>
          </a:prstGeom>
          <a:solidFill>
            <a:srgbClr val="202020">
              <a:alpha val="50980"/>
            </a:srgbClr>
          </a:solidFill>
        </p:spPr>
        <p:txBody>
          <a:bodyPr wrap="square">
            <a:spAutoFit/>
          </a:bodyPr>
          <a:lstStyle/>
          <a:p>
            <a:r>
              <a:rPr lang="en-US" sz="3200" dirty="0">
                <a:solidFill>
                  <a:schemeClr val="bg1"/>
                </a:solidFill>
              </a:rPr>
              <a:t>AI has many tools…</a:t>
            </a:r>
          </a:p>
          <a:p>
            <a:pPr lvl="1"/>
            <a:r>
              <a:rPr lang="en-US" sz="3200" dirty="0">
                <a:solidFill>
                  <a:schemeClr val="bg1"/>
                </a:solidFill>
              </a:rPr>
              <a:t>search and mathematical optimization, artificial neural networks, statistical evaluation, probability analysis, machine learning</a:t>
            </a:r>
          </a:p>
        </p:txBody>
      </p:sp>
    </p:spTree>
    <p:extLst>
      <p:ext uri="{BB962C8B-B14F-4D97-AF65-F5344CB8AC3E}">
        <p14:creationId xmlns:p14="http://schemas.microsoft.com/office/powerpoint/2010/main" val="48691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4F679A-0FAC-DF4C-82A1-2721D2AE17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307050" cy="10297716"/>
          </a:xfrm>
          <a:prstGeom prst="rect">
            <a:avLst/>
          </a:prstGeom>
        </p:spPr>
      </p:pic>
      <p:sp>
        <p:nvSpPr>
          <p:cNvPr id="5" name="Text Placeholder 4"/>
          <p:cNvSpPr>
            <a:spLocks noGrp="1"/>
          </p:cNvSpPr>
          <p:nvPr>
            <p:ph type="body" sz="quarter" idx="10"/>
          </p:nvPr>
        </p:nvSpPr>
        <p:spPr>
          <a:xfrm>
            <a:off x="560205" y="4396464"/>
            <a:ext cx="7531053" cy="4425944"/>
          </a:xfrm>
        </p:spPr>
        <p:txBody>
          <a:bodyPr/>
          <a:lstStyle/>
          <a:p>
            <a:pPr marL="0" indent="0">
              <a:buNone/>
            </a:pPr>
            <a:r>
              <a:rPr lang="en-US" dirty="0">
                <a:solidFill>
                  <a:srgbClr val="FECB18"/>
                </a:solidFill>
              </a:rPr>
              <a:t>Supervised Learning</a:t>
            </a:r>
          </a:p>
          <a:p>
            <a:pPr marL="117475" lvl="1" indent="0">
              <a:buNone/>
            </a:pPr>
            <a:r>
              <a:rPr lang="en-US" sz="2274" dirty="0">
                <a:solidFill>
                  <a:schemeClr val="bg1"/>
                </a:solidFill>
              </a:rPr>
              <a:t>The computer is given examples of inputs and the resulting outputs from those inputs. The goal is to derive a rule or routine that processes the inputs to automatically predict the expected outputs.</a:t>
            </a:r>
            <a:r>
              <a:rPr lang="en-US" dirty="0">
                <a:solidFill>
                  <a:schemeClr val="bg1"/>
                </a:solidFill>
              </a:rPr>
              <a:t> </a:t>
            </a:r>
          </a:p>
          <a:p>
            <a:endParaRPr lang="en-US" dirty="0">
              <a:solidFill>
                <a:schemeClr val="bg1"/>
              </a:solidFill>
            </a:endParaRPr>
          </a:p>
          <a:p>
            <a:pPr marL="0" indent="0">
              <a:buNone/>
            </a:pPr>
            <a:r>
              <a:rPr lang="en-US" dirty="0">
                <a:solidFill>
                  <a:srgbClr val="FECB18"/>
                </a:solidFill>
              </a:rPr>
              <a:t>Unsupervised learning</a:t>
            </a:r>
          </a:p>
          <a:p>
            <a:pPr marL="117475" lvl="1" indent="0">
              <a:buNone/>
            </a:pPr>
            <a:r>
              <a:rPr lang="en-US" dirty="0">
                <a:solidFill>
                  <a:schemeClr val="bg1"/>
                </a:solidFill>
              </a:rPr>
              <a:t>The computer finds structure or patterns in the input data with no foreknowledge of the resulting outputs. The goal is to analyze raw data to find hidden patterns.</a:t>
            </a:r>
          </a:p>
        </p:txBody>
      </p:sp>
      <p:sp>
        <p:nvSpPr>
          <p:cNvPr id="4" name="Title 3"/>
          <p:cNvSpPr>
            <a:spLocks noGrp="1"/>
          </p:cNvSpPr>
          <p:nvPr>
            <p:ph type="title"/>
          </p:nvPr>
        </p:nvSpPr>
        <p:spPr/>
        <p:txBody>
          <a:bodyPr/>
          <a:lstStyle/>
          <a:p>
            <a:r>
              <a:rPr lang="en-US" dirty="0">
                <a:solidFill>
                  <a:schemeClr val="bg1"/>
                </a:solidFill>
              </a:rPr>
              <a:t>Machine Learning</a:t>
            </a:r>
          </a:p>
        </p:txBody>
      </p:sp>
      <p:sp>
        <p:nvSpPr>
          <p:cNvPr id="2" name="Slide Number Placeholder 1"/>
          <p:cNvSpPr>
            <a:spLocks noGrp="1"/>
          </p:cNvSpPr>
          <p:nvPr>
            <p:ph type="sldNum" sz="quarter" idx="11"/>
          </p:nvPr>
        </p:nvSpPr>
        <p:spPr/>
        <p:txBody>
          <a:bodyPr/>
          <a:lstStyle/>
          <a:p>
            <a:pPr>
              <a:defRPr/>
            </a:pPr>
            <a:fld id="{9DB0966F-258A-4E8A-8CAB-708CF757257F}" type="slidenum">
              <a:rPr lang="en-US" smtClean="0">
                <a:solidFill>
                  <a:srgbClr val="404041"/>
                </a:solidFill>
              </a:rPr>
              <a:pPr>
                <a:defRPr/>
              </a:pPr>
              <a:t>8</a:t>
            </a:fld>
            <a:endParaRPr lang="en-US">
              <a:solidFill>
                <a:srgbClr val="404041"/>
              </a:solidFill>
            </a:endParaRPr>
          </a:p>
        </p:txBody>
      </p:sp>
      <p:sp>
        <p:nvSpPr>
          <p:cNvPr id="3" name="TextBox 2"/>
          <p:cNvSpPr txBox="1"/>
          <p:nvPr/>
        </p:nvSpPr>
        <p:spPr>
          <a:xfrm>
            <a:off x="738005" y="1319923"/>
            <a:ext cx="10788977" cy="2554545"/>
          </a:xfrm>
          <a:prstGeom prst="rect">
            <a:avLst/>
          </a:prstGeom>
          <a:noFill/>
        </p:spPr>
        <p:txBody>
          <a:bodyPr wrap="square" rtlCol="0">
            <a:spAutoFit/>
          </a:bodyPr>
          <a:lstStyle/>
          <a:p>
            <a:endParaRPr lang="en-US" sz="2800" dirty="0">
              <a:solidFill>
                <a:schemeClr val="bg1"/>
              </a:solidFill>
            </a:endParaRPr>
          </a:p>
          <a:p>
            <a:r>
              <a:rPr lang="en-US" sz="2800" dirty="0">
                <a:solidFill>
                  <a:schemeClr val="bg1"/>
                </a:solidFill>
              </a:rPr>
              <a:t>It’s the “</a:t>
            </a:r>
            <a:r>
              <a:rPr lang="en-US" sz="2800" i="1" dirty="0">
                <a:solidFill>
                  <a:schemeClr val="bg1"/>
                </a:solidFill>
              </a:rPr>
              <a:t>science of getting computers to act</a:t>
            </a:r>
          </a:p>
          <a:p>
            <a:r>
              <a:rPr lang="en-US" sz="2800" i="1" dirty="0">
                <a:solidFill>
                  <a:schemeClr val="bg1"/>
                </a:solidFill>
              </a:rPr>
              <a:t>without being explicitly programmed</a:t>
            </a:r>
            <a:r>
              <a:rPr lang="en-US" sz="2800" dirty="0">
                <a:solidFill>
                  <a:schemeClr val="bg1"/>
                </a:solidFill>
              </a:rPr>
              <a:t>” </a:t>
            </a:r>
          </a:p>
          <a:p>
            <a:pPr lvl="1"/>
            <a:r>
              <a:rPr lang="en-US" sz="2400" dirty="0">
                <a:solidFill>
                  <a:schemeClr val="bg1"/>
                </a:solidFill>
              </a:rPr>
              <a:t>Andrew Ng, adjunct professor at Stanford University and</a:t>
            </a:r>
          </a:p>
          <a:p>
            <a:pPr lvl="1"/>
            <a:r>
              <a:rPr lang="en-US" sz="2400" dirty="0">
                <a:solidFill>
                  <a:schemeClr val="bg1"/>
                </a:solidFill>
              </a:rPr>
              <a:t>former head of Baidu AI Group/Google Brain.</a:t>
            </a:r>
          </a:p>
          <a:p>
            <a:endParaRPr lang="en-US" sz="2800" dirty="0">
              <a:solidFill>
                <a:schemeClr val="bg1"/>
              </a:solidFill>
            </a:endParaRPr>
          </a:p>
        </p:txBody>
      </p:sp>
    </p:spTree>
    <p:extLst>
      <p:ext uri="{BB962C8B-B14F-4D97-AF65-F5344CB8AC3E}">
        <p14:creationId xmlns:p14="http://schemas.microsoft.com/office/powerpoint/2010/main" val="281146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E78DF35-E351-214D-AC81-8CD62B01BCB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307050" cy="10297715"/>
          </a:xfrm>
          <a:prstGeom prst="rect">
            <a:avLst/>
          </a:prstGeom>
        </p:spPr>
      </p:pic>
      <p:sp>
        <p:nvSpPr>
          <p:cNvPr id="3" name="Title 2"/>
          <p:cNvSpPr>
            <a:spLocks noGrp="1"/>
          </p:cNvSpPr>
          <p:nvPr>
            <p:ph type="title"/>
          </p:nvPr>
        </p:nvSpPr>
        <p:spPr>
          <a:xfrm>
            <a:off x="239780" y="283806"/>
            <a:ext cx="9050135" cy="874021"/>
          </a:xfrm>
        </p:spPr>
        <p:txBody>
          <a:bodyPr/>
          <a:lstStyle/>
          <a:p>
            <a:pPr indent="0"/>
            <a:r>
              <a:rPr lang="en-US" dirty="0">
                <a:solidFill>
                  <a:schemeClr val="bg1"/>
                </a:solidFill>
              </a:rPr>
              <a:t>AI in your contact center</a:t>
            </a:r>
            <a:br>
              <a:rPr lang="en-US" dirty="0">
                <a:solidFill>
                  <a:schemeClr val="bg1"/>
                </a:solidFill>
              </a:rPr>
            </a:br>
            <a:r>
              <a:rPr lang="en-US" sz="3200" i="1" dirty="0">
                <a:solidFill>
                  <a:schemeClr val="bg1"/>
                </a:solidFill>
              </a:rPr>
              <a:t>We have deployed AI in the following areas…</a:t>
            </a:r>
            <a:endParaRPr lang="en-US" i="1" dirty="0">
              <a:solidFill>
                <a:schemeClr val="bg1"/>
              </a:solidFill>
            </a:endParaRPr>
          </a:p>
        </p:txBody>
      </p:sp>
      <p:sp>
        <p:nvSpPr>
          <p:cNvPr id="4" name="Slide Number Placeholder 3"/>
          <p:cNvSpPr>
            <a:spLocks noGrp="1"/>
          </p:cNvSpPr>
          <p:nvPr>
            <p:ph type="sldNum" sz="quarter" idx="11"/>
          </p:nvPr>
        </p:nvSpPr>
        <p:spPr>
          <a:xfrm>
            <a:off x="8488096" y="10239685"/>
            <a:ext cx="723299" cy="548279"/>
          </a:xfrm>
        </p:spPr>
        <p:txBody>
          <a:bodyPr/>
          <a:lstStyle/>
          <a:p>
            <a:pPr>
              <a:defRPr/>
            </a:pPr>
            <a:fld id="{162E4A84-A8F2-424A-AAF2-679D4EB18637}" type="slidenum">
              <a:rPr lang="en-US" smtClean="0">
                <a:solidFill>
                  <a:srgbClr val="404041"/>
                </a:solidFill>
              </a:rPr>
              <a:pPr>
                <a:defRPr/>
              </a:pPr>
              <a:t>9</a:t>
            </a:fld>
            <a:endParaRPr lang="en-US" dirty="0">
              <a:solidFill>
                <a:srgbClr val="404041"/>
              </a:solidFill>
            </a:endParaRPr>
          </a:p>
        </p:txBody>
      </p:sp>
      <p:pic>
        <p:nvPicPr>
          <p:cNvPr id="7" name="Picture 6">
            <a:extLst>
              <a:ext uri="{FF2B5EF4-FFF2-40B4-BE49-F238E27FC236}">
                <a16:creationId xmlns:a16="http://schemas.microsoft.com/office/drawing/2014/main" xmlns="" id="{D99B84B0-95EC-E140-8260-F8D94F53F974}"/>
              </a:ext>
            </a:extLst>
          </p:cNvPr>
          <p:cNvPicPr>
            <a:picLocks noChangeAspect="1"/>
          </p:cNvPicPr>
          <p:nvPr/>
        </p:nvPicPr>
        <p:blipFill rotWithShape="1">
          <a:blip r:embed="rId3" cstate="screen">
            <a:alphaModFix amt="68000"/>
            <a:extLst>
              <a:ext uri="{28A0092B-C50C-407E-A947-70E740481C1C}">
                <a14:useLocalDpi xmlns:a14="http://schemas.microsoft.com/office/drawing/2010/main"/>
              </a:ext>
            </a:extLst>
          </a:blip>
          <a:srcRect l="20576" t="10567" r="18786"/>
          <a:stretch/>
        </p:blipFill>
        <p:spPr>
          <a:xfrm>
            <a:off x="4669277" y="2799684"/>
            <a:ext cx="9241276" cy="7666638"/>
          </a:xfrm>
          <a:prstGeom prst="rect">
            <a:avLst/>
          </a:prstGeom>
        </p:spPr>
      </p:pic>
      <p:pic>
        <p:nvPicPr>
          <p:cNvPr id="9" name="Picture 8">
            <a:extLst>
              <a:ext uri="{FF2B5EF4-FFF2-40B4-BE49-F238E27FC236}">
                <a16:creationId xmlns:a16="http://schemas.microsoft.com/office/drawing/2014/main" xmlns="" id="{959B7949-FDC2-6D48-809E-227914ED4F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2236" t="17397" r="22329" b="4079"/>
          <a:stretch/>
        </p:blipFill>
        <p:spPr>
          <a:xfrm>
            <a:off x="4922196" y="3385109"/>
            <a:ext cx="8448256" cy="6731541"/>
          </a:xfrm>
          <a:prstGeom prst="rect">
            <a:avLst/>
          </a:prstGeom>
        </p:spPr>
      </p:pic>
      <p:grpSp>
        <p:nvGrpSpPr>
          <p:cNvPr id="13" name="Group 12">
            <a:extLst>
              <a:ext uri="{FF2B5EF4-FFF2-40B4-BE49-F238E27FC236}">
                <a16:creationId xmlns:a16="http://schemas.microsoft.com/office/drawing/2014/main" xmlns="" id="{B2087F1C-FC1A-B245-9859-AE1000666F1B}"/>
              </a:ext>
            </a:extLst>
          </p:cNvPr>
          <p:cNvGrpSpPr/>
          <p:nvPr/>
        </p:nvGrpSpPr>
        <p:grpSpPr>
          <a:xfrm>
            <a:off x="4511241" y="2272116"/>
            <a:ext cx="1881589" cy="2381913"/>
            <a:chOff x="8226179" y="371536"/>
            <a:chExt cx="1881589" cy="2381913"/>
          </a:xfrm>
        </p:grpSpPr>
        <p:pic>
          <p:nvPicPr>
            <p:cNvPr id="11" name="Picture 10">
              <a:extLst>
                <a:ext uri="{FF2B5EF4-FFF2-40B4-BE49-F238E27FC236}">
                  <a16:creationId xmlns:a16="http://schemas.microsoft.com/office/drawing/2014/main" xmlns="" id="{BBD732D1-FDD7-1E48-8BE0-27733FD81D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42914" y="371536"/>
              <a:ext cx="1606820" cy="1617533"/>
            </a:xfrm>
            <a:prstGeom prst="rect">
              <a:avLst/>
            </a:prstGeom>
          </p:spPr>
        </p:pic>
        <p:sp>
          <p:nvSpPr>
            <p:cNvPr id="12" name="TextBox 11">
              <a:extLst>
                <a:ext uri="{FF2B5EF4-FFF2-40B4-BE49-F238E27FC236}">
                  <a16:creationId xmlns:a16="http://schemas.microsoft.com/office/drawing/2014/main" xmlns="" id="{EB24DB81-74E7-5345-A324-1DD22400D74D}"/>
                </a:ext>
              </a:extLst>
            </p:cNvPr>
            <p:cNvSpPr txBox="1"/>
            <p:nvPr/>
          </p:nvSpPr>
          <p:spPr>
            <a:xfrm>
              <a:off x="8226179" y="2045563"/>
              <a:ext cx="1881589" cy="707886"/>
            </a:xfrm>
            <a:prstGeom prst="rect">
              <a:avLst/>
            </a:prstGeom>
            <a:noFill/>
          </p:spPr>
          <p:txBody>
            <a:bodyPr wrap="square" rtlCol="0">
              <a:spAutoFit/>
            </a:bodyPr>
            <a:lstStyle/>
            <a:p>
              <a:pPr algn="ctr"/>
              <a:r>
                <a:rPr lang="en-US" sz="2000" dirty="0">
                  <a:solidFill>
                    <a:schemeClr val="bg1"/>
                  </a:solidFill>
                </a:rPr>
                <a:t>Agent Robotic Automation</a:t>
              </a:r>
            </a:p>
          </p:txBody>
        </p:sp>
      </p:grpSp>
      <p:grpSp>
        <p:nvGrpSpPr>
          <p:cNvPr id="14" name="Group 13">
            <a:extLst>
              <a:ext uri="{FF2B5EF4-FFF2-40B4-BE49-F238E27FC236}">
                <a16:creationId xmlns:a16="http://schemas.microsoft.com/office/drawing/2014/main" xmlns="" id="{D18D54A9-4BFE-3440-B57D-50CEF04970F6}"/>
              </a:ext>
            </a:extLst>
          </p:cNvPr>
          <p:cNvGrpSpPr/>
          <p:nvPr/>
        </p:nvGrpSpPr>
        <p:grpSpPr>
          <a:xfrm>
            <a:off x="7028705" y="1280862"/>
            <a:ext cx="2759435" cy="2381004"/>
            <a:chOff x="7348333" y="372445"/>
            <a:chExt cx="2759435" cy="2381004"/>
          </a:xfrm>
        </p:grpSpPr>
        <p:pic>
          <p:nvPicPr>
            <p:cNvPr id="15" name="Picture 14">
              <a:extLst>
                <a:ext uri="{FF2B5EF4-FFF2-40B4-BE49-F238E27FC236}">
                  <a16:creationId xmlns:a16="http://schemas.microsoft.com/office/drawing/2014/main" xmlns="" id="{43B3F8D9-FDF1-7847-A64F-4891175085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4640" y="372445"/>
              <a:ext cx="1606820" cy="1617532"/>
            </a:xfrm>
            <a:prstGeom prst="rect">
              <a:avLst/>
            </a:prstGeom>
          </p:spPr>
        </p:pic>
        <p:sp>
          <p:nvSpPr>
            <p:cNvPr id="16" name="TextBox 15">
              <a:extLst>
                <a:ext uri="{FF2B5EF4-FFF2-40B4-BE49-F238E27FC236}">
                  <a16:creationId xmlns:a16="http://schemas.microsoft.com/office/drawing/2014/main" xmlns="" id="{78509365-F0E6-6F4B-859F-01F1F75A7E2B}"/>
                </a:ext>
              </a:extLst>
            </p:cNvPr>
            <p:cNvSpPr txBox="1"/>
            <p:nvPr/>
          </p:nvSpPr>
          <p:spPr>
            <a:xfrm>
              <a:off x="7348333" y="2045563"/>
              <a:ext cx="2759435" cy="707886"/>
            </a:xfrm>
            <a:prstGeom prst="rect">
              <a:avLst/>
            </a:prstGeom>
            <a:noFill/>
          </p:spPr>
          <p:txBody>
            <a:bodyPr wrap="square" rtlCol="0">
              <a:spAutoFit/>
            </a:bodyPr>
            <a:lstStyle/>
            <a:p>
              <a:pPr algn="ctr"/>
              <a:r>
                <a:rPr lang="en-US" sz="2000" dirty="0">
                  <a:solidFill>
                    <a:schemeClr val="bg1"/>
                  </a:solidFill>
                </a:rPr>
                <a:t>Automated Customer Interactions </a:t>
              </a:r>
            </a:p>
          </p:txBody>
        </p:sp>
      </p:grpSp>
      <p:grpSp>
        <p:nvGrpSpPr>
          <p:cNvPr id="17" name="Group 16">
            <a:extLst>
              <a:ext uri="{FF2B5EF4-FFF2-40B4-BE49-F238E27FC236}">
                <a16:creationId xmlns:a16="http://schemas.microsoft.com/office/drawing/2014/main" xmlns="" id="{0FCC3E7F-4A9E-D14B-B90F-4A0081F9C3C8}"/>
              </a:ext>
            </a:extLst>
          </p:cNvPr>
          <p:cNvGrpSpPr/>
          <p:nvPr/>
        </p:nvGrpSpPr>
        <p:grpSpPr>
          <a:xfrm>
            <a:off x="10323074" y="1308553"/>
            <a:ext cx="1881589" cy="2381913"/>
            <a:chOff x="8226179" y="371536"/>
            <a:chExt cx="1881589" cy="2381913"/>
          </a:xfrm>
        </p:grpSpPr>
        <p:pic>
          <p:nvPicPr>
            <p:cNvPr id="18" name="Picture 17">
              <a:extLst>
                <a:ext uri="{FF2B5EF4-FFF2-40B4-BE49-F238E27FC236}">
                  <a16:creationId xmlns:a16="http://schemas.microsoft.com/office/drawing/2014/main" xmlns="" id="{75B1051B-AEC0-FE43-9B63-88E382CB8D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2914" y="371536"/>
              <a:ext cx="1606819" cy="1617532"/>
            </a:xfrm>
            <a:prstGeom prst="rect">
              <a:avLst/>
            </a:prstGeom>
          </p:spPr>
        </p:pic>
        <p:sp>
          <p:nvSpPr>
            <p:cNvPr id="19" name="TextBox 18">
              <a:extLst>
                <a:ext uri="{FF2B5EF4-FFF2-40B4-BE49-F238E27FC236}">
                  <a16:creationId xmlns:a16="http://schemas.microsoft.com/office/drawing/2014/main" xmlns="" id="{073B6ACD-1960-8A4F-999F-B61208F5A5BC}"/>
                </a:ext>
              </a:extLst>
            </p:cNvPr>
            <p:cNvSpPr txBox="1"/>
            <p:nvPr/>
          </p:nvSpPr>
          <p:spPr>
            <a:xfrm>
              <a:off x="8226179" y="2045563"/>
              <a:ext cx="1881589" cy="707886"/>
            </a:xfrm>
            <a:prstGeom prst="rect">
              <a:avLst/>
            </a:prstGeom>
            <a:noFill/>
          </p:spPr>
          <p:txBody>
            <a:bodyPr wrap="square" rtlCol="0">
              <a:spAutoFit/>
            </a:bodyPr>
            <a:lstStyle/>
            <a:p>
              <a:pPr algn="ctr"/>
              <a:r>
                <a:rPr lang="en-US" sz="2000" dirty="0">
                  <a:solidFill>
                    <a:schemeClr val="bg1"/>
                  </a:solidFill>
                </a:rPr>
                <a:t>Email Response</a:t>
              </a:r>
            </a:p>
          </p:txBody>
        </p:sp>
      </p:grpSp>
      <p:grpSp>
        <p:nvGrpSpPr>
          <p:cNvPr id="20" name="Group 19">
            <a:extLst>
              <a:ext uri="{FF2B5EF4-FFF2-40B4-BE49-F238E27FC236}">
                <a16:creationId xmlns:a16="http://schemas.microsoft.com/office/drawing/2014/main" xmlns="" id="{B4195545-0BA6-5A47-ACF8-0B0CA9A6D0A1}"/>
              </a:ext>
            </a:extLst>
          </p:cNvPr>
          <p:cNvGrpSpPr/>
          <p:nvPr/>
        </p:nvGrpSpPr>
        <p:grpSpPr>
          <a:xfrm>
            <a:off x="3487695" y="7127399"/>
            <a:ext cx="1881589" cy="2997466"/>
            <a:chOff x="8226179" y="371536"/>
            <a:chExt cx="1881589" cy="2997466"/>
          </a:xfrm>
        </p:grpSpPr>
        <p:pic>
          <p:nvPicPr>
            <p:cNvPr id="21" name="Picture 20">
              <a:extLst>
                <a:ext uri="{FF2B5EF4-FFF2-40B4-BE49-F238E27FC236}">
                  <a16:creationId xmlns:a16="http://schemas.microsoft.com/office/drawing/2014/main" xmlns="" id="{B2A3258A-DCE1-FF4C-862E-56594D8316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2914" y="371536"/>
              <a:ext cx="1606819" cy="1617531"/>
            </a:xfrm>
            <a:prstGeom prst="rect">
              <a:avLst/>
            </a:prstGeom>
          </p:spPr>
        </p:pic>
        <p:sp>
          <p:nvSpPr>
            <p:cNvPr id="22" name="TextBox 21">
              <a:extLst>
                <a:ext uri="{FF2B5EF4-FFF2-40B4-BE49-F238E27FC236}">
                  <a16:creationId xmlns:a16="http://schemas.microsoft.com/office/drawing/2014/main" xmlns="" id="{231E8764-2B8D-EE47-913D-EB2EA36F4206}"/>
                </a:ext>
              </a:extLst>
            </p:cNvPr>
            <p:cNvSpPr txBox="1"/>
            <p:nvPr/>
          </p:nvSpPr>
          <p:spPr>
            <a:xfrm>
              <a:off x="8226179" y="2045563"/>
              <a:ext cx="1881589" cy="1323439"/>
            </a:xfrm>
            <a:prstGeom prst="rect">
              <a:avLst/>
            </a:prstGeom>
            <a:noFill/>
          </p:spPr>
          <p:txBody>
            <a:bodyPr wrap="square" rtlCol="0">
              <a:spAutoFit/>
            </a:bodyPr>
            <a:lstStyle/>
            <a:p>
              <a:pPr algn="ctr"/>
              <a:r>
                <a:rPr lang="en-US" sz="2000" dirty="0">
                  <a:solidFill>
                    <a:schemeClr val="bg1"/>
                  </a:solidFill>
                </a:rPr>
                <a:t>Voice of the Customer or Interaction Analytics</a:t>
              </a:r>
            </a:p>
          </p:txBody>
        </p:sp>
      </p:grpSp>
      <p:grpSp>
        <p:nvGrpSpPr>
          <p:cNvPr id="23" name="Group 22">
            <a:extLst>
              <a:ext uri="{FF2B5EF4-FFF2-40B4-BE49-F238E27FC236}">
                <a16:creationId xmlns:a16="http://schemas.microsoft.com/office/drawing/2014/main" xmlns="" id="{34566277-F36C-9242-962D-5C64303DE643}"/>
              </a:ext>
            </a:extLst>
          </p:cNvPr>
          <p:cNvGrpSpPr/>
          <p:nvPr/>
        </p:nvGrpSpPr>
        <p:grpSpPr>
          <a:xfrm>
            <a:off x="3117968" y="4632711"/>
            <a:ext cx="1881589" cy="2381913"/>
            <a:chOff x="8226179" y="371536"/>
            <a:chExt cx="1881589" cy="2381913"/>
          </a:xfrm>
        </p:grpSpPr>
        <p:pic>
          <p:nvPicPr>
            <p:cNvPr id="24" name="Picture 23">
              <a:extLst>
                <a:ext uri="{FF2B5EF4-FFF2-40B4-BE49-F238E27FC236}">
                  <a16:creationId xmlns:a16="http://schemas.microsoft.com/office/drawing/2014/main" xmlns="" id="{AC2DE5BD-4642-6E43-A657-B51A1DC772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42914" y="371536"/>
              <a:ext cx="1606818" cy="1617531"/>
            </a:xfrm>
            <a:prstGeom prst="rect">
              <a:avLst/>
            </a:prstGeom>
          </p:spPr>
        </p:pic>
        <p:sp>
          <p:nvSpPr>
            <p:cNvPr id="25" name="TextBox 24">
              <a:extLst>
                <a:ext uri="{FF2B5EF4-FFF2-40B4-BE49-F238E27FC236}">
                  <a16:creationId xmlns:a16="http://schemas.microsoft.com/office/drawing/2014/main" xmlns="" id="{23B24451-C4A4-204E-A04D-B48848276B28}"/>
                </a:ext>
              </a:extLst>
            </p:cNvPr>
            <p:cNvSpPr txBox="1"/>
            <p:nvPr/>
          </p:nvSpPr>
          <p:spPr>
            <a:xfrm>
              <a:off x="8226179" y="2045563"/>
              <a:ext cx="1881589" cy="707886"/>
            </a:xfrm>
            <a:prstGeom prst="rect">
              <a:avLst/>
            </a:prstGeom>
            <a:noFill/>
          </p:spPr>
          <p:txBody>
            <a:bodyPr wrap="square" rtlCol="0">
              <a:spAutoFit/>
            </a:bodyPr>
            <a:lstStyle/>
            <a:p>
              <a:pPr algn="ctr"/>
              <a:r>
                <a:rPr lang="en-US" sz="2000" dirty="0">
                  <a:solidFill>
                    <a:schemeClr val="bg1"/>
                  </a:solidFill>
                </a:rPr>
                <a:t>Chat Bots or NLP</a:t>
              </a:r>
            </a:p>
          </p:txBody>
        </p:sp>
      </p:grpSp>
      <p:sp>
        <p:nvSpPr>
          <p:cNvPr id="26" name="Title 2">
            <a:extLst>
              <a:ext uri="{FF2B5EF4-FFF2-40B4-BE49-F238E27FC236}">
                <a16:creationId xmlns:a16="http://schemas.microsoft.com/office/drawing/2014/main" xmlns="" id="{FDBAB88E-1380-D346-801F-FBC4E58CAEB4}"/>
              </a:ext>
            </a:extLst>
          </p:cNvPr>
          <p:cNvSpPr txBox="1">
            <a:spLocks/>
          </p:cNvSpPr>
          <p:nvPr/>
        </p:nvSpPr>
        <p:spPr bwMode="auto">
          <a:xfrm>
            <a:off x="8862445" y="6589536"/>
            <a:ext cx="925695" cy="87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indent="119129" algn="l" rtl="0" eaLnBrk="0" fontAlgn="base" hangingPunct="0">
              <a:spcBef>
                <a:spcPct val="0"/>
              </a:spcBef>
              <a:spcAft>
                <a:spcPct val="0"/>
              </a:spcAft>
              <a:defRPr sz="3378" b="0" kern="1200" cap="none" baseline="0">
                <a:solidFill>
                  <a:schemeClr val="tx1"/>
                </a:solidFill>
                <a:latin typeface="Arial" panose="020B0604020202020204" pitchFamily="34" charset="0"/>
                <a:ea typeface="+mj-ea"/>
                <a:cs typeface="Arial" panose="020B0604020202020204" pitchFamily="34" charset="0"/>
              </a:defRPr>
            </a:lvl1pPr>
            <a:lvl2pPr marL="112751" indent="125510" algn="l" rtl="0" eaLnBrk="0" fontAlgn="base" hangingPunct="0">
              <a:spcBef>
                <a:spcPct val="0"/>
              </a:spcBef>
              <a:spcAft>
                <a:spcPct val="0"/>
              </a:spcAft>
              <a:defRPr sz="3228">
                <a:solidFill>
                  <a:schemeClr val="bg1"/>
                </a:solidFill>
                <a:latin typeface="Arial" pitchFamily="34" charset="0"/>
              </a:defRPr>
            </a:lvl2pPr>
            <a:lvl3pPr marL="112751" indent="125510" algn="l" rtl="0" eaLnBrk="0" fontAlgn="base" hangingPunct="0">
              <a:spcBef>
                <a:spcPct val="0"/>
              </a:spcBef>
              <a:spcAft>
                <a:spcPct val="0"/>
              </a:spcAft>
              <a:defRPr sz="3228">
                <a:solidFill>
                  <a:schemeClr val="bg1"/>
                </a:solidFill>
                <a:latin typeface="Arial" pitchFamily="34" charset="0"/>
              </a:defRPr>
            </a:lvl3pPr>
            <a:lvl4pPr marL="112751" indent="125510" algn="l" rtl="0" eaLnBrk="0" fontAlgn="base" hangingPunct="0">
              <a:spcBef>
                <a:spcPct val="0"/>
              </a:spcBef>
              <a:spcAft>
                <a:spcPct val="0"/>
              </a:spcAft>
              <a:defRPr sz="3228">
                <a:solidFill>
                  <a:schemeClr val="bg1"/>
                </a:solidFill>
                <a:latin typeface="Arial" pitchFamily="34" charset="0"/>
              </a:defRPr>
            </a:lvl4pPr>
            <a:lvl5pPr marL="112751" indent="125510" algn="l" rtl="0" eaLnBrk="0" fontAlgn="base" hangingPunct="0">
              <a:spcBef>
                <a:spcPct val="0"/>
              </a:spcBef>
              <a:spcAft>
                <a:spcPct val="0"/>
              </a:spcAft>
              <a:defRPr sz="3228">
                <a:solidFill>
                  <a:schemeClr val="bg1"/>
                </a:solidFill>
                <a:latin typeface="Arial" pitchFamily="34" charset="0"/>
              </a:defRPr>
            </a:lvl5pPr>
            <a:lvl6pPr marL="612398" algn="l" rtl="0" fontAlgn="base">
              <a:spcBef>
                <a:spcPct val="0"/>
              </a:spcBef>
              <a:spcAft>
                <a:spcPct val="0"/>
              </a:spcAft>
              <a:defRPr sz="2703" b="1">
                <a:solidFill>
                  <a:schemeClr val="tx1"/>
                </a:solidFill>
                <a:latin typeface="Arial" pitchFamily="34" charset="0"/>
              </a:defRPr>
            </a:lvl6pPr>
            <a:lvl7pPr marL="1224779" algn="l" rtl="0" fontAlgn="base">
              <a:spcBef>
                <a:spcPct val="0"/>
              </a:spcBef>
              <a:spcAft>
                <a:spcPct val="0"/>
              </a:spcAft>
              <a:defRPr sz="2703" b="1">
                <a:solidFill>
                  <a:schemeClr val="tx1"/>
                </a:solidFill>
                <a:latin typeface="Arial" pitchFamily="34" charset="0"/>
              </a:defRPr>
            </a:lvl7pPr>
            <a:lvl8pPr marL="1837165" algn="l" rtl="0" fontAlgn="base">
              <a:spcBef>
                <a:spcPct val="0"/>
              </a:spcBef>
              <a:spcAft>
                <a:spcPct val="0"/>
              </a:spcAft>
              <a:defRPr sz="2703" b="1">
                <a:solidFill>
                  <a:schemeClr val="tx1"/>
                </a:solidFill>
                <a:latin typeface="Arial" pitchFamily="34" charset="0"/>
              </a:defRPr>
            </a:lvl8pPr>
            <a:lvl9pPr marL="2449563" algn="l" rtl="0" fontAlgn="base">
              <a:spcBef>
                <a:spcPct val="0"/>
              </a:spcBef>
              <a:spcAft>
                <a:spcPct val="0"/>
              </a:spcAft>
              <a:defRPr sz="2703" b="1">
                <a:solidFill>
                  <a:schemeClr val="tx1"/>
                </a:solidFill>
                <a:latin typeface="Arial" pitchFamily="34" charset="0"/>
              </a:defRPr>
            </a:lvl9pPr>
          </a:lstStyle>
          <a:p>
            <a:pPr algn="ctr"/>
            <a:r>
              <a:rPr lang="en-US" sz="3600" dirty="0">
                <a:solidFill>
                  <a:schemeClr val="bg1"/>
                </a:solidFill>
              </a:rPr>
              <a:t>A.I.</a:t>
            </a:r>
          </a:p>
        </p:txBody>
      </p:sp>
      <p:grpSp>
        <p:nvGrpSpPr>
          <p:cNvPr id="2" name="Group 1"/>
          <p:cNvGrpSpPr/>
          <p:nvPr/>
        </p:nvGrpSpPr>
        <p:grpSpPr>
          <a:xfrm>
            <a:off x="12420825" y="2531539"/>
            <a:ext cx="1881589" cy="2314323"/>
            <a:chOff x="14409556" y="6160221"/>
            <a:chExt cx="1881589" cy="2314323"/>
          </a:xfrm>
        </p:grpSpPr>
        <p:pic>
          <p:nvPicPr>
            <p:cNvPr id="33" name="Picture 32">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546941" y="6160221"/>
              <a:ext cx="1606819" cy="1617532"/>
            </a:xfrm>
            <a:prstGeom prst="rect">
              <a:avLst/>
            </a:prstGeom>
          </p:spPr>
        </p:pic>
        <p:grpSp>
          <p:nvGrpSpPr>
            <p:cNvPr id="28" name="Group 27"/>
            <p:cNvGrpSpPr/>
            <p:nvPr/>
          </p:nvGrpSpPr>
          <p:grpSpPr>
            <a:xfrm>
              <a:off x="14720443" y="6432984"/>
              <a:ext cx="1259815" cy="1014968"/>
              <a:chOff x="354013" y="1853308"/>
              <a:chExt cx="717180" cy="575751"/>
            </a:xfrm>
            <a:solidFill>
              <a:schemeClr val="accent2"/>
            </a:solidFill>
          </p:grpSpPr>
          <p:grpSp>
            <p:nvGrpSpPr>
              <p:cNvPr id="29" name="Group 28"/>
              <p:cNvGrpSpPr/>
              <p:nvPr/>
            </p:nvGrpSpPr>
            <p:grpSpPr>
              <a:xfrm>
                <a:off x="354013" y="1853308"/>
                <a:ext cx="717180" cy="575751"/>
                <a:chOff x="3548362" y="5158155"/>
                <a:chExt cx="1547242" cy="1242124"/>
              </a:xfrm>
              <a:grpFill/>
            </p:grpSpPr>
            <p:sp>
              <p:nvSpPr>
                <p:cNvPr id="31" name="Freeform 20"/>
                <p:cNvSpPr>
                  <a:spLocks/>
                </p:cNvSpPr>
                <p:nvPr/>
              </p:nvSpPr>
              <p:spPr bwMode="auto">
                <a:xfrm>
                  <a:off x="3548362" y="5158155"/>
                  <a:ext cx="1103653" cy="1071643"/>
                </a:xfrm>
                <a:custGeom>
                  <a:avLst/>
                  <a:gdLst>
                    <a:gd name="T0" fmla="*/ 96 w 108"/>
                    <a:gd name="T1" fmla="*/ 75 h 105"/>
                    <a:gd name="T2" fmla="*/ 83 w 108"/>
                    <a:gd name="T3" fmla="*/ 72 h 105"/>
                    <a:gd name="T4" fmla="*/ 67 w 108"/>
                    <a:gd name="T5" fmla="*/ 65 h 105"/>
                    <a:gd name="T6" fmla="*/ 66 w 108"/>
                    <a:gd name="T7" fmla="*/ 62 h 105"/>
                    <a:gd name="T8" fmla="*/ 66 w 108"/>
                    <a:gd name="T9" fmla="*/ 57 h 105"/>
                    <a:gd name="T10" fmla="*/ 69 w 108"/>
                    <a:gd name="T11" fmla="*/ 52 h 105"/>
                    <a:gd name="T12" fmla="*/ 73 w 108"/>
                    <a:gd name="T13" fmla="*/ 44 h 105"/>
                    <a:gd name="T14" fmla="*/ 75 w 108"/>
                    <a:gd name="T15" fmla="*/ 39 h 105"/>
                    <a:gd name="T16" fmla="*/ 77 w 108"/>
                    <a:gd name="T17" fmla="*/ 26 h 105"/>
                    <a:gd name="T18" fmla="*/ 76 w 108"/>
                    <a:gd name="T19" fmla="*/ 26 h 105"/>
                    <a:gd name="T20" fmla="*/ 54 w 108"/>
                    <a:gd name="T21" fmla="*/ 0 h 105"/>
                    <a:gd name="T22" fmla="*/ 32 w 108"/>
                    <a:gd name="T23" fmla="*/ 27 h 105"/>
                    <a:gd name="T24" fmla="*/ 34 w 108"/>
                    <a:gd name="T25" fmla="*/ 39 h 105"/>
                    <a:gd name="T26" fmla="*/ 36 w 108"/>
                    <a:gd name="T27" fmla="*/ 45 h 105"/>
                    <a:gd name="T28" fmla="*/ 40 w 108"/>
                    <a:gd name="T29" fmla="*/ 53 h 105"/>
                    <a:gd name="T30" fmla="*/ 43 w 108"/>
                    <a:gd name="T31" fmla="*/ 57 h 105"/>
                    <a:gd name="T32" fmla="*/ 43 w 108"/>
                    <a:gd name="T33" fmla="*/ 62 h 105"/>
                    <a:gd name="T34" fmla="*/ 40 w 108"/>
                    <a:gd name="T35" fmla="*/ 66 h 105"/>
                    <a:gd name="T36" fmla="*/ 31 w 108"/>
                    <a:gd name="T37" fmla="*/ 70 h 105"/>
                    <a:gd name="T38" fmla="*/ 13 w 108"/>
                    <a:gd name="T39" fmla="*/ 75 h 105"/>
                    <a:gd name="T40" fmla="*/ 0 w 108"/>
                    <a:gd name="T41" fmla="*/ 91 h 105"/>
                    <a:gd name="T42" fmla="*/ 0 w 108"/>
                    <a:gd name="T43" fmla="*/ 96 h 105"/>
                    <a:gd name="T44" fmla="*/ 54 w 108"/>
                    <a:gd name="T45" fmla="*/ 105 h 105"/>
                    <a:gd name="T46" fmla="*/ 108 w 108"/>
                    <a:gd name="T47" fmla="*/ 96 h 105"/>
                    <a:gd name="T48" fmla="*/ 108 w 108"/>
                    <a:gd name="T49" fmla="*/ 91 h 105"/>
                    <a:gd name="T50" fmla="*/ 96 w 108"/>
                    <a:gd name="T51" fmla="*/ 7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105">
                      <a:moveTo>
                        <a:pt x="96" y="75"/>
                      </a:moveTo>
                      <a:cubicBezTo>
                        <a:pt x="91" y="74"/>
                        <a:pt x="87" y="73"/>
                        <a:pt x="83" y="72"/>
                      </a:cubicBezTo>
                      <a:cubicBezTo>
                        <a:pt x="79" y="70"/>
                        <a:pt x="68" y="66"/>
                        <a:pt x="67" y="65"/>
                      </a:cubicBezTo>
                      <a:cubicBezTo>
                        <a:pt x="66" y="64"/>
                        <a:pt x="66" y="62"/>
                        <a:pt x="66" y="62"/>
                      </a:cubicBezTo>
                      <a:cubicBezTo>
                        <a:pt x="66" y="57"/>
                        <a:pt x="66" y="57"/>
                        <a:pt x="66" y="57"/>
                      </a:cubicBezTo>
                      <a:cubicBezTo>
                        <a:pt x="67" y="55"/>
                        <a:pt x="68" y="54"/>
                        <a:pt x="69" y="52"/>
                      </a:cubicBezTo>
                      <a:cubicBezTo>
                        <a:pt x="71" y="49"/>
                        <a:pt x="72" y="47"/>
                        <a:pt x="73" y="44"/>
                      </a:cubicBezTo>
                      <a:cubicBezTo>
                        <a:pt x="73" y="42"/>
                        <a:pt x="74" y="41"/>
                        <a:pt x="75" y="39"/>
                      </a:cubicBezTo>
                      <a:cubicBezTo>
                        <a:pt x="76" y="39"/>
                        <a:pt x="78" y="27"/>
                        <a:pt x="77" y="26"/>
                      </a:cubicBezTo>
                      <a:cubicBezTo>
                        <a:pt x="77" y="26"/>
                        <a:pt x="77" y="26"/>
                        <a:pt x="76" y="26"/>
                      </a:cubicBezTo>
                      <a:cubicBezTo>
                        <a:pt x="76" y="11"/>
                        <a:pt x="70" y="0"/>
                        <a:pt x="54" y="0"/>
                      </a:cubicBezTo>
                      <a:cubicBezTo>
                        <a:pt x="39" y="0"/>
                        <a:pt x="32" y="12"/>
                        <a:pt x="32" y="27"/>
                      </a:cubicBezTo>
                      <a:cubicBezTo>
                        <a:pt x="31" y="27"/>
                        <a:pt x="32" y="38"/>
                        <a:pt x="34" y="39"/>
                      </a:cubicBezTo>
                      <a:cubicBezTo>
                        <a:pt x="34" y="41"/>
                        <a:pt x="35" y="43"/>
                        <a:pt x="36" y="45"/>
                      </a:cubicBezTo>
                      <a:cubicBezTo>
                        <a:pt x="37" y="48"/>
                        <a:pt x="38" y="50"/>
                        <a:pt x="40" y="53"/>
                      </a:cubicBezTo>
                      <a:cubicBezTo>
                        <a:pt x="41" y="54"/>
                        <a:pt x="42" y="56"/>
                        <a:pt x="43" y="57"/>
                      </a:cubicBezTo>
                      <a:cubicBezTo>
                        <a:pt x="43" y="62"/>
                        <a:pt x="43" y="62"/>
                        <a:pt x="43" y="62"/>
                      </a:cubicBezTo>
                      <a:cubicBezTo>
                        <a:pt x="43" y="62"/>
                        <a:pt x="42" y="64"/>
                        <a:pt x="40" y="66"/>
                      </a:cubicBezTo>
                      <a:cubicBezTo>
                        <a:pt x="40" y="66"/>
                        <a:pt x="35" y="68"/>
                        <a:pt x="31" y="70"/>
                      </a:cubicBezTo>
                      <a:cubicBezTo>
                        <a:pt x="28" y="71"/>
                        <a:pt x="22" y="72"/>
                        <a:pt x="13" y="75"/>
                      </a:cubicBezTo>
                      <a:cubicBezTo>
                        <a:pt x="6" y="78"/>
                        <a:pt x="0" y="84"/>
                        <a:pt x="0" y="91"/>
                      </a:cubicBezTo>
                      <a:cubicBezTo>
                        <a:pt x="0" y="96"/>
                        <a:pt x="0" y="96"/>
                        <a:pt x="0" y="96"/>
                      </a:cubicBezTo>
                      <a:cubicBezTo>
                        <a:pt x="13" y="101"/>
                        <a:pt x="33" y="105"/>
                        <a:pt x="54" y="105"/>
                      </a:cubicBezTo>
                      <a:cubicBezTo>
                        <a:pt x="75" y="105"/>
                        <a:pt x="94" y="102"/>
                        <a:pt x="108" y="96"/>
                      </a:cubicBezTo>
                      <a:cubicBezTo>
                        <a:pt x="108" y="91"/>
                        <a:pt x="108" y="91"/>
                        <a:pt x="108" y="91"/>
                      </a:cubicBezTo>
                      <a:cubicBezTo>
                        <a:pt x="108" y="84"/>
                        <a:pt x="104" y="77"/>
                        <a:pt x="96" y="75"/>
                      </a:cubicBezTo>
                      <a:close/>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p:cNvSpPr>
                <p:nvPr/>
              </p:nvSpPr>
              <p:spPr bwMode="auto">
                <a:xfrm>
                  <a:off x="3836717" y="5177904"/>
                  <a:ext cx="1258887" cy="1222375"/>
                </a:xfrm>
                <a:custGeom>
                  <a:avLst/>
                  <a:gdLst>
                    <a:gd name="T0" fmla="*/ 96 w 108"/>
                    <a:gd name="T1" fmla="*/ 75 h 105"/>
                    <a:gd name="T2" fmla="*/ 83 w 108"/>
                    <a:gd name="T3" fmla="*/ 72 h 105"/>
                    <a:gd name="T4" fmla="*/ 67 w 108"/>
                    <a:gd name="T5" fmla="*/ 65 h 105"/>
                    <a:gd name="T6" fmla="*/ 66 w 108"/>
                    <a:gd name="T7" fmla="*/ 62 h 105"/>
                    <a:gd name="T8" fmla="*/ 66 w 108"/>
                    <a:gd name="T9" fmla="*/ 57 h 105"/>
                    <a:gd name="T10" fmla="*/ 69 w 108"/>
                    <a:gd name="T11" fmla="*/ 52 h 105"/>
                    <a:gd name="T12" fmla="*/ 73 w 108"/>
                    <a:gd name="T13" fmla="*/ 44 h 105"/>
                    <a:gd name="T14" fmla="*/ 75 w 108"/>
                    <a:gd name="T15" fmla="*/ 39 h 105"/>
                    <a:gd name="T16" fmla="*/ 77 w 108"/>
                    <a:gd name="T17" fmla="*/ 26 h 105"/>
                    <a:gd name="T18" fmla="*/ 76 w 108"/>
                    <a:gd name="T19" fmla="*/ 26 h 105"/>
                    <a:gd name="T20" fmla="*/ 54 w 108"/>
                    <a:gd name="T21" fmla="*/ 0 h 105"/>
                    <a:gd name="T22" fmla="*/ 32 w 108"/>
                    <a:gd name="T23" fmla="*/ 27 h 105"/>
                    <a:gd name="T24" fmla="*/ 34 w 108"/>
                    <a:gd name="T25" fmla="*/ 39 h 105"/>
                    <a:gd name="T26" fmla="*/ 36 w 108"/>
                    <a:gd name="T27" fmla="*/ 45 h 105"/>
                    <a:gd name="T28" fmla="*/ 40 w 108"/>
                    <a:gd name="T29" fmla="*/ 53 h 105"/>
                    <a:gd name="T30" fmla="*/ 43 w 108"/>
                    <a:gd name="T31" fmla="*/ 57 h 105"/>
                    <a:gd name="T32" fmla="*/ 43 w 108"/>
                    <a:gd name="T33" fmla="*/ 62 h 105"/>
                    <a:gd name="T34" fmla="*/ 40 w 108"/>
                    <a:gd name="T35" fmla="*/ 66 h 105"/>
                    <a:gd name="T36" fmla="*/ 31 w 108"/>
                    <a:gd name="T37" fmla="*/ 70 h 105"/>
                    <a:gd name="T38" fmla="*/ 13 w 108"/>
                    <a:gd name="T39" fmla="*/ 75 h 105"/>
                    <a:gd name="T40" fmla="*/ 0 w 108"/>
                    <a:gd name="T41" fmla="*/ 91 h 105"/>
                    <a:gd name="T42" fmla="*/ 0 w 108"/>
                    <a:gd name="T43" fmla="*/ 96 h 105"/>
                    <a:gd name="T44" fmla="*/ 54 w 108"/>
                    <a:gd name="T45" fmla="*/ 105 h 105"/>
                    <a:gd name="T46" fmla="*/ 108 w 108"/>
                    <a:gd name="T47" fmla="*/ 96 h 105"/>
                    <a:gd name="T48" fmla="*/ 108 w 108"/>
                    <a:gd name="T49" fmla="*/ 91 h 105"/>
                    <a:gd name="T50" fmla="*/ 96 w 108"/>
                    <a:gd name="T51" fmla="*/ 7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105">
                      <a:moveTo>
                        <a:pt x="96" y="75"/>
                      </a:moveTo>
                      <a:cubicBezTo>
                        <a:pt x="91" y="74"/>
                        <a:pt x="87" y="73"/>
                        <a:pt x="83" y="72"/>
                      </a:cubicBezTo>
                      <a:cubicBezTo>
                        <a:pt x="79" y="70"/>
                        <a:pt x="68" y="66"/>
                        <a:pt x="67" y="65"/>
                      </a:cubicBezTo>
                      <a:cubicBezTo>
                        <a:pt x="66" y="64"/>
                        <a:pt x="66" y="62"/>
                        <a:pt x="66" y="62"/>
                      </a:cubicBezTo>
                      <a:cubicBezTo>
                        <a:pt x="66" y="57"/>
                        <a:pt x="66" y="57"/>
                        <a:pt x="66" y="57"/>
                      </a:cubicBezTo>
                      <a:cubicBezTo>
                        <a:pt x="67" y="55"/>
                        <a:pt x="68" y="54"/>
                        <a:pt x="69" y="52"/>
                      </a:cubicBezTo>
                      <a:cubicBezTo>
                        <a:pt x="71" y="49"/>
                        <a:pt x="72" y="47"/>
                        <a:pt x="73" y="44"/>
                      </a:cubicBezTo>
                      <a:cubicBezTo>
                        <a:pt x="73" y="42"/>
                        <a:pt x="74" y="41"/>
                        <a:pt x="75" y="39"/>
                      </a:cubicBezTo>
                      <a:cubicBezTo>
                        <a:pt x="76" y="39"/>
                        <a:pt x="78" y="27"/>
                        <a:pt x="77" y="26"/>
                      </a:cubicBezTo>
                      <a:cubicBezTo>
                        <a:pt x="77" y="26"/>
                        <a:pt x="77" y="26"/>
                        <a:pt x="76" y="26"/>
                      </a:cubicBezTo>
                      <a:cubicBezTo>
                        <a:pt x="76" y="11"/>
                        <a:pt x="70" y="0"/>
                        <a:pt x="54" y="0"/>
                      </a:cubicBezTo>
                      <a:cubicBezTo>
                        <a:pt x="39" y="0"/>
                        <a:pt x="32" y="12"/>
                        <a:pt x="32" y="27"/>
                      </a:cubicBezTo>
                      <a:cubicBezTo>
                        <a:pt x="31" y="27"/>
                        <a:pt x="32" y="38"/>
                        <a:pt x="34" y="39"/>
                      </a:cubicBezTo>
                      <a:cubicBezTo>
                        <a:pt x="34" y="41"/>
                        <a:pt x="35" y="43"/>
                        <a:pt x="36" y="45"/>
                      </a:cubicBezTo>
                      <a:cubicBezTo>
                        <a:pt x="37" y="48"/>
                        <a:pt x="38" y="50"/>
                        <a:pt x="40" y="53"/>
                      </a:cubicBezTo>
                      <a:cubicBezTo>
                        <a:pt x="41" y="54"/>
                        <a:pt x="42" y="56"/>
                        <a:pt x="43" y="57"/>
                      </a:cubicBezTo>
                      <a:cubicBezTo>
                        <a:pt x="43" y="62"/>
                        <a:pt x="43" y="62"/>
                        <a:pt x="43" y="62"/>
                      </a:cubicBezTo>
                      <a:cubicBezTo>
                        <a:pt x="43" y="62"/>
                        <a:pt x="42" y="64"/>
                        <a:pt x="40" y="66"/>
                      </a:cubicBezTo>
                      <a:cubicBezTo>
                        <a:pt x="40" y="66"/>
                        <a:pt x="35" y="68"/>
                        <a:pt x="31" y="70"/>
                      </a:cubicBezTo>
                      <a:cubicBezTo>
                        <a:pt x="28" y="71"/>
                        <a:pt x="22" y="72"/>
                        <a:pt x="13" y="75"/>
                      </a:cubicBezTo>
                      <a:cubicBezTo>
                        <a:pt x="6" y="78"/>
                        <a:pt x="0" y="84"/>
                        <a:pt x="0" y="91"/>
                      </a:cubicBezTo>
                      <a:cubicBezTo>
                        <a:pt x="0" y="96"/>
                        <a:pt x="0" y="96"/>
                        <a:pt x="0" y="96"/>
                      </a:cubicBezTo>
                      <a:cubicBezTo>
                        <a:pt x="13" y="101"/>
                        <a:pt x="33" y="105"/>
                        <a:pt x="54" y="105"/>
                      </a:cubicBezTo>
                      <a:cubicBezTo>
                        <a:pt x="75" y="105"/>
                        <a:pt x="94" y="102"/>
                        <a:pt x="108" y="96"/>
                      </a:cubicBezTo>
                      <a:cubicBezTo>
                        <a:pt x="108" y="91"/>
                        <a:pt x="108" y="91"/>
                        <a:pt x="108" y="91"/>
                      </a:cubicBezTo>
                      <a:cubicBezTo>
                        <a:pt x="108" y="84"/>
                        <a:pt x="104" y="77"/>
                        <a:pt x="96" y="75"/>
                      </a:cubicBezTo>
                      <a:close/>
                    </a:path>
                  </a:pathLst>
                </a:custGeom>
                <a:grpFill/>
                <a:ln w="19050">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0" name="Freeform 197"/>
              <p:cNvSpPr>
                <a:spLocks/>
              </p:cNvSpPr>
              <p:nvPr/>
            </p:nvSpPr>
            <p:spPr bwMode="auto">
              <a:xfrm>
                <a:off x="733463" y="2251038"/>
                <a:ext cx="92779" cy="171012"/>
              </a:xfrm>
              <a:custGeom>
                <a:avLst/>
                <a:gdLst>
                  <a:gd name="T0" fmla="*/ 6 w 43"/>
                  <a:gd name="T1" fmla="*/ 64 h 64"/>
                  <a:gd name="T2" fmla="*/ 37 w 43"/>
                  <a:gd name="T3" fmla="*/ 64 h 64"/>
                  <a:gd name="T4" fmla="*/ 30 w 43"/>
                  <a:gd name="T5" fmla="*/ 32 h 64"/>
                  <a:gd name="T6" fmla="*/ 43 w 43"/>
                  <a:gd name="T7" fmla="*/ 15 h 64"/>
                  <a:gd name="T8" fmla="*/ 21 w 43"/>
                  <a:gd name="T9" fmla="*/ 0 h 64"/>
                  <a:gd name="T10" fmla="*/ 0 w 43"/>
                  <a:gd name="T11" fmla="*/ 15 h 64"/>
                  <a:gd name="T12" fmla="*/ 13 w 43"/>
                  <a:gd name="T13" fmla="*/ 32 h 64"/>
                  <a:gd name="T14" fmla="*/ 6 w 43"/>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4">
                    <a:moveTo>
                      <a:pt x="6" y="64"/>
                    </a:moveTo>
                    <a:cubicBezTo>
                      <a:pt x="37" y="64"/>
                      <a:pt x="37" y="64"/>
                      <a:pt x="37" y="64"/>
                    </a:cubicBezTo>
                    <a:cubicBezTo>
                      <a:pt x="30" y="32"/>
                      <a:pt x="30" y="32"/>
                      <a:pt x="30" y="32"/>
                    </a:cubicBezTo>
                    <a:cubicBezTo>
                      <a:pt x="43" y="15"/>
                      <a:pt x="43" y="15"/>
                      <a:pt x="43" y="15"/>
                    </a:cubicBezTo>
                    <a:cubicBezTo>
                      <a:pt x="43" y="15"/>
                      <a:pt x="30" y="0"/>
                      <a:pt x="21" y="0"/>
                    </a:cubicBezTo>
                    <a:cubicBezTo>
                      <a:pt x="13" y="0"/>
                      <a:pt x="0" y="15"/>
                      <a:pt x="0" y="15"/>
                    </a:cubicBezTo>
                    <a:cubicBezTo>
                      <a:pt x="13" y="32"/>
                      <a:pt x="13" y="32"/>
                      <a:pt x="13" y="32"/>
                    </a:cubicBezTo>
                    <a:lnTo>
                      <a:pt x="6" y="64"/>
                    </a:lnTo>
                    <a:close/>
                  </a:path>
                </a:pathLst>
              </a:custGeom>
              <a:solidFill>
                <a:schemeClr val="bg1"/>
              </a:solidFill>
              <a:ln w="19050">
                <a:noFill/>
              </a:ln>
            </p:spPr>
            <p:txBody>
              <a:bodyPr vert="horz" wrap="square" lIns="91440" tIns="45720" rIns="91440" bIns="45720" numCol="1" anchor="t" anchorCtr="0" compatLnSpc="1">
                <a:prstTxWarp prst="textNoShape">
                  <a:avLst/>
                </a:prstTxWarp>
              </a:bodyPr>
              <a:lstStyle/>
              <a:p>
                <a:endParaRPr lang="en-US"/>
              </a:p>
            </p:txBody>
          </p:sp>
        </p:grpSp>
        <p:sp>
          <p:nvSpPr>
            <p:cNvPr id="34" name="TextBox 33">
              <a:extLst/>
            </p:cNvPr>
            <p:cNvSpPr txBox="1"/>
            <p:nvPr/>
          </p:nvSpPr>
          <p:spPr>
            <a:xfrm>
              <a:off x="14409556" y="7766658"/>
              <a:ext cx="1881589" cy="707886"/>
            </a:xfrm>
            <a:prstGeom prst="rect">
              <a:avLst/>
            </a:prstGeom>
            <a:noFill/>
          </p:spPr>
          <p:txBody>
            <a:bodyPr wrap="square" rtlCol="0">
              <a:spAutoFit/>
            </a:bodyPr>
            <a:lstStyle/>
            <a:p>
              <a:pPr algn="ctr"/>
              <a:r>
                <a:rPr lang="en-US" sz="2000" dirty="0">
                  <a:solidFill>
                    <a:schemeClr val="bg1"/>
                  </a:solidFill>
                </a:rPr>
                <a:t>Workforce Management</a:t>
              </a:r>
            </a:p>
          </p:txBody>
        </p:sp>
      </p:grpSp>
      <p:grpSp>
        <p:nvGrpSpPr>
          <p:cNvPr id="8" name="Group 7"/>
          <p:cNvGrpSpPr/>
          <p:nvPr/>
        </p:nvGrpSpPr>
        <p:grpSpPr>
          <a:xfrm>
            <a:off x="13127794" y="5114007"/>
            <a:ext cx="1881589" cy="2080437"/>
            <a:chOff x="15339667" y="1355244"/>
            <a:chExt cx="1881589" cy="2080437"/>
          </a:xfrm>
        </p:grpSpPr>
        <p:sp>
          <p:nvSpPr>
            <p:cNvPr id="44" name="TextBox 43">
              <a:extLst/>
            </p:cNvPr>
            <p:cNvSpPr txBox="1"/>
            <p:nvPr/>
          </p:nvSpPr>
          <p:spPr>
            <a:xfrm>
              <a:off x="15339667" y="3035571"/>
              <a:ext cx="1881589" cy="400110"/>
            </a:xfrm>
            <a:prstGeom prst="rect">
              <a:avLst/>
            </a:prstGeom>
            <a:noFill/>
          </p:spPr>
          <p:txBody>
            <a:bodyPr wrap="square" rtlCol="0">
              <a:spAutoFit/>
            </a:bodyPr>
            <a:lstStyle/>
            <a:p>
              <a:pPr algn="ctr"/>
              <a:r>
                <a:rPr lang="en-US" sz="2000" dirty="0">
                  <a:solidFill>
                    <a:schemeClr val="bg1"/>
                  </a:solidFill>
                </a:rPr>
                <a:t>Other</a:t>
              </a:r>
            </a:p>
          </p:txBody>
        </p:sp>
        <p:pic>
          <p:nvPicPr>
            <p:cNvPr id="45" name="Picture 44">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477052" y="1355244"/>
              <a:ext cx="1606819" cy="1617532"/>
            </a:xfrm>
            <a:prstGeom prst="rect">
              <a:avLst/>
            </a:prstGeom>
          </p:spPr>
        </p:pic>
        <p:sp>
          <p:nvSpPr>
            <p:cNvPr id="5" name="Oval 4"/>
            <p:cNvSpPr/>
            <p:nvPr/>
          </p:nvSpPr>
          <p:spPr>
            <a:xfrm>
              <a:off x="15628054" y="1649692"/>
              <a:ext cx="1304814" cy="1101037"/>
            </a:xfrm>
            <a:prstGeom prst="ellipse">
              <a:avLst/>
            </a:prstGeom>
            <a:solidFill>
              <a:srgbClr val="0005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p:cNvGrpSpPr/>
            <p:nvPr/>
          </p:nvGrpSpPr>
          <p:grpSpPr>
            <a:xfrm>
              <a:off x="15856993" y="1740451"/>
              <a:ext cx="846937" cy="784141"/>
              <a:chOff x="1482339" y="2088126"/>
              <a:chExt cx="594804" cy="539646"/>
            </a:xfrm>
          </p:grpSpPr>
          <p:grpSp>
            <p:nvGrpSpPr>
              <p:cNvPr id="37" name="Group 36"/>
              <p:cNvGrpSpPr/>
              <p:nvPr/>
            </p:nvGrpSpPr>
            <p:grpSpPr>
              <a:xfrm>
                <a:off x="1482339" y="2088126"/>
                <a:ext cx="447693" cy="539646"/>
                <a:chOff x="2330450" y="3740150"/>
                <a:chExt cx="765175" cy="922338"/>
              </a:xfrm>
              <a:solidFill>
                <a:schemeClr val="accent2"/>
              </a:solidFill>
            </p:grpSpPr>
            <p:sp>
              <p:nvSpPr>
                <p:cNvPr id="39" name="Freeform 84"/>
                <p:cNvSpPr>
                  <a:spLocks/>
                </p:cNvSpPr>
                <p:nvPr/>
              </p:nvSpPr>
              <p:spPr bwMode="auto">
                <a:xfrm>
                  <a:off x="2330450" y="3740150"/>
                  <a:ext cx="765175" cy="922338"/>
                </a:xfrm>
                <a:custGeom>
                  <a:avLst/>
                  <a:gdLst>
                    <a:gd name="T0" fmla="*/ 188 w 204"/>
                    <a:gd name="T1" fmla="*/ 202 h 246"/>
                    <a:gd name="T2" fmla="*/ 188 w 204"/>
                    <a:gd name="T3" fmla="*/ 218 h 246"/>
                    <a:gd name="T4" fmla="*/ 173 w 204"/>
                    <a:gd name="T5" fmla="*/ 230 h 246"/>
                    <a:gd name="T6" fmla="*/ 30 w 204"/>
                    <a:gd name="T7" fmla="*/ 230 h 246"/>
                    <a:gd name="T8" fmla="*/ 15 w 204"/>
                    <a:gd name="T9" fmla="*/ 216 h 246"/>
                    <a:gd name="T10" fmla="*/ 15 w 204"/>
                    <a:gd name="T11" fmla="*/ 94 h 246"/>
                    <a:gd name="T12" fmla="*/ 65 w 204"/>
                    <a:gd name="T13" fmla="*/ 94 h 246"/>
                    <a:gd name="T14" fmla="*/ 96 w 204"/>
                    <a:gd name="T15" fmla="*/ 63 h 246"/>
                    <a:gd name="T16" fmla="*/ 96 w 204"/>
                    <a:gd name="T17" fmla="*/ 15 h 246"/>
                    <a:gd name="T18" fmla="*/ 173 w 204"/>
                    <a:gd name="T19" fmla="*/ 15 h 246"/>
                    <a:gd name="T20" fmla="*/ 188 w 204"/>
                    <a:gd name="T21" fmla="*/ 30 h 246"/>
                    <a:gd name="T22" fmla="*/ 188 w 204"/>
                    <a:gd name="T23" fmla="*/ 121 h 246"/>
                    <a:gd name="T24" fmla="*/ 204 w 204"/>
                    <a:gd name="T25" fmla="*/ 106 h 246"/>
                    <a:gd name="T26" fmla="*/ 204 w 204"/>
                    <a:gd name="T27" fmla="*/ 30 h 246"/>
                    <a:gd name="T28" fmla="*/ 173 w 204"/>
                    <a:gd name="T29" fmla="*/ 0 h 246"/>
                    <a:gd name="T30" fmla="*/ 86 w 204"/>
                    <a:gd name="T31" fmla="*/ 0 h 246"/>
                    <a:gd name="T32" fmla="*/ 80 w 204"/>
                    <a:gd name="T33" fmla="*/ 2 h 246"/>
                    <a:gd name="T34" fmla="*/ 2 w 204"/>
                    <a:gd name="T35" fmla="*/ 80 h 246"/>
                    <a:gd name="T36" fmla="*/ 0 w 204"/>
                    <a:gd name="T37" fmla="*/ 85 h 246"/>
                    <a:gd name="T38" fmla="*/ 0 w 204"/>
                    <a:gd name="T39" fmla="*/ 216 h 246"/>
                    <a:gd name="T40" fmla="*/ 31 w 204"/>
                    <a:gd name="T41" fmla="*/ 246 h 246"/>
                    <a:gd name="T42" fmla="*/ 173 w 204"/>
                    <a:gd name="T43" fmla="*/ 246 h 246"/>
                    <a:gd name="T44" fmla="*/ 204 w 204"/>
                    <a:gd name="T45" fmla="*/ 222 h 246"/>
                    <a:gd name="T46" fmla="*/ 204 w 204"/>
                    <a:gd name="T47" fmla="*/ 218 h 246"/>
                    <a:gd name="T48" fmla="*/ 204 w 204"/>
                    <a:gd name="T49" fmla="*/ 218 h 246"/>
                    <a:gd name="T50" fmla="*/ 204 w 204"/>
                    <a:gd name="T51" fmla="*/ 218 h 246"/>
                    <a:gd name="T52" fmla="*/ 204 w 204"/>
                    <a:gd name="T53" fmla="*/ 218 h 246"/>
                    <a:gd name="T54" fmla="*/ 204 w 204"/>
                    <a:gd name="T55" fmla="*/ 187 h 246"/>
                    <a:gd name="T56" fmla="*/ 188 w 204"/>
                    <a:gd name="T57" fmla="*/ 2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4" h="246">
                      <a:moveTo>
                        <a:pt x="188" y="202"/>
                      </a:moveTo>
                      <a:cubicBezTo>
                        <a:pt x="188" y="208"/>
                        <a:pt x="188" y="214"/>
                        <a:pt x="188" y="218"/>
                      </a:cubicBezTo>
                      <a:cubicBezTo>
                        <a:pt x="187" y="226"/>
                        <a:pt x="182" y="230"/>
                        <a:pt x="173" y="230"/>
                      </a:cubicBezTo>
                      <a:cubicBezTo>
                        <a:pt x="30" y="230"/>
                        <a:pt x="30" y="230"/>
                        <a:pt x="30" y="230"/>
                      </a:cubicBezTo>
                      <a:cubicBezTo>
                        <a:pt x="20" y="230"/>
                        <a:pt x="15" y="226"/>
                        <a:pt x="15" y="216"/>
                      </a:cubicBezTo>
                      <a:cubicBezTo>
                        <a:pt x="15" y="94"/>
                        <a:pt x="15" y="94"/>
                        <a:pt x="15" y="94"/>
                      </a:cubicBezTo>
                      <a:cubicBezTo>
                        <a:pt x="65" y="94"/>
                        <a:pt x="65" y="94"/>
                        <a:pt x="65" y="94"/>
                      </a:cubicBezTo>
                      <a:cubicBezTo>
                        <a:pt x="84" y="94"/>
                        <a:pt x="96" y="82"/>
                        <a:pt x="96" y="63"/>
                      </a:cubicBezTo>
                      <a:cubicBezTo>
                        <a:pt x="96" y="15"/>
                        <a:pt x="96" y="15"/>
                        <a:pt x="96" y="15"/>
                      </a:cubicBezTo>
                      <a:cubicBezTo>
                        <a:pt x="173" y="15"/>
                        <a:pt x="173" y="15"/>
                        <a:pt x="173" y="15"/>
                      </a:cubicBezTo>
                      <a:cubicBezTo>
                        <a:pt x="184" y="15"/>
                        <a:pt x="188" y="20"/>
                        <a:pt x="188" y="30"/>
                      </a:cubicBezTo>
                      <a:cubicBezTo>
                        <a:pt x="188" y="30"/>
                        <a:pt x="188" y="74"/>
                        <a:pt x="188" y="121"/>
                      </a:cubicBezTo>
                      <a:cubicBezTo>
                        <a:pt x="204" y="106"/>
                        <a:pt x="204" y="106"/>
                        <a:pt x="204" y="106"/>
                      </a:cubicBezTo>
                      <a:cubicBezTo>
                        <a:pt x="204" y="30"/>
                        <a:pt x="204" y="30"/>
                        <a:pt x="204" y="30"/>
                      </a:cubicBezTo>
                      <a:cubicBezTo>
                        <a:pt x="204" y="11"/>
                        <a:pt x="192" y="0"/>
                        <a:pt x="173" y="0"/>
                      </a:cubicBezTo>
                      <a:cubicBezTo>
                        <a:pt x="86" y="0"/>
                        <a:pt x="86" y="0"/>
                        <a:pt x="86" y="0"/>
                      </a:cubicBezTo>
                      <a:cubicBezTo>
                        <a:pt x="83" y="0"/>
                        <a:pt x="81" y="0"/>
                        <a:pt x="80" y="2"/>
                      </a:cubicBezTo>
                      <a:cubicBezTo>
                        <a:pt x="2" y="80"/>
                        <a:pt x="2" y="80"/>
                        <a:pt x="2" y="80"/>
                      </a:cubicBezTo>
                      <a:cubicBezTo>
                        <a:pt x="1" y="81"/>
                        <a:pt x="0" y="83"/>
                        <a:pt x="0" y="85"/>
                      </a:cubicBezTo>
                      <a:cubicBezTo>
                        <a:pt x="0" y="216"/>
                        <a:pt x="0" y="216"/>
                        <a:pt x="0" y="216"/>
                      </a:cubicBezTo>
                      <a:cubicBezTo>
                        <a:pt x="0" y="235"/>
                        <a:pt x="12" y="246"/>
                        <a:pt x="31" y="246"/>
                      </a:cubicBezTo>
                      <a:cubicBezTo>
                        <a:pt x="31" y="246"/>
                        <a:pt x="173" y="246"/>
                        <a:pt x="173" y="246"/>
                      </a:cubicBezTo>
                      <a:cubicBezTo>
                        <a:pt x="190" y="246"/>
                        <a:pt x="202" y="237"/>
                        <a:pt x="204" y="222"/>
                      </a:cubicBezTo>
                      <a:cubicBezTo>
                        <a:pt x="204" y="220"/>
                        <a:pt x="204" y="219"/>
                        <a:pt x="204" y="218"/>
                      </a:cubicBezTo>
                      <a:cubicBezTo>
                        <a:pt x="204" y="218"/>
                        <a:pt x="204" y="218"/>
                        <a:pt x="204" y="218"/>
                      </a:cubicBezTo>
                      <a:cubicBezTo>
                        <a:pt x="204" y="218"/>
                        <a:pt x="204" y="218"/>
                        <a:pt x="204" y="218"/>
                      </a:cubicBezTo>
                      <a:cubicBezTo>
                        <a:pt x="204" y="218"/>
                        <a:pt x="204" y="218"/>
                        <a:pt x="204" y="218"/>
                      </a:cubicBezTo>
                      <a:cubicBezTo>
                        <a:pt x="204" y="187"/>
                        <a:pt x="204" y="187"/>
                        <a:pt x="204" y="187"/>
                      </a:cubicBezTo>
                      <a:lnTo>
                        <a:pt x="188" y="20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62"/>
                <p:cNvSpPr>
                  <a:spLocks/>
                </p:cNvSpPr>
                <p:nvPr/>
              </p:nvSpPr>
              <p:spPr bwMode="auto">
                <a:xfrm>
                  <a:off x="2430372" y="3828620"/>
                  <a:ext cx="203200" cy="201612"/>
                </a:xfrm>
                <a:custGeom>
                  <a:avLst/>
                  <a:gdLst>
                    <a:gd name="T0" fmla="*/ 54 w 54"/>
                    <a:gd name="T1" fmla="*/ 0 h 54"/>
                    <a:gd name="T2" fmla="*/ 54 w 54"/>
                    <a:gd name="T3" fmla="*/ 39 h 54"/>
                    <a:gd name="T4" fmla="*/ 39 w 54"/>
                    <a:gd name="T5" fmla="*/ 54 h 54"/>
                    <a:gd name="T6" fmla="*/ 0 w 54"/>
                    <a:gd name="T7" fmla="*/ 54 h 54"/>
                    <a:gd name="T8" fmla="*/ 54 w 54"/>
                    <a:gd name="T9" fmla="*/ 0 h 54"/>
                  </a:gdLst>
                  <a:ahLst/>
                  <a:cxnLst>
                    <a:cxn ang="0">
                      <a:pos x="T0" y="T1"/>
                    </a:cxn>
                    <a:cxn ang="0">
                      <a:pos x="T2" y="T3"/>
                    </a:cxn>
                    <a:cxn ang="0">
                      <a:pos x="T4" y="T5"/>
                    </a:cxn>
                    <a:cxn ang="0">
                      <a:pos x="T6" y="T7"/>
                    </a:cxn>
                    <a:cxn ang="0">
                      <a:pos x="T8" y="T9"/>
                    </a:cxn>
                  </a:cxnLst>
                  <a:rect l="0" t="0" r="r" b="b"/>
                  <a:pathLst>
                    <a:path w="54" h="54">
                      <a:moveTo>
                        <a:pt x="54" y="0"/>
                      </a:moveTo>
                      <a:cubicBezTo>
                        <a:pt x="54" y="39"/>
                        <a:pt x="54" y="39"/>
                        <a:pt x="54" y="39"/>
                      </a:cubicBezTo>
                      <a:cubicBezTo>
                        <a:pt x="54" y="50"/>
                        <a:pt x="49" y="54"/>
                        <a:pt x="39" y="54"/>
                      </a:cubicBezTo>
                      <a:cubicBezTo>
                        <a:pt x="0" y="54"/>
                        <a:pt x="0" y="54"/>
                        <a:pt x="0" y="54"/>
                      </a:cubicBezTo>
                      <a:lnTo>
                        <a:pt x="5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6"/>
                <p:cNvSpPr>
                  <a:spLocks/>
                </p:cNvSpPr>
                <p:nvPr/>
              </p:nvSpPr>
              <p:spPr bwMode="auto">
                <a:xfrm>
                  <a:off x="2483710" y="4165480"/>
                  <a:ext cx="292100" cy="49212"/>
                </a:xfrm>
                <a:custGeom>
                  <a:avLst/>
                  <a:gdLst>
                    <a:gd name="T0" fmla="*/ 184 w 184"/>
                    <a:gd name="T1" fmla="*/ 0 h 31"/>
                    <a:gd name="T2" fmla="*/ 0 w 184"/>
                    <a:gd name="T3" fmla="*/ 0 h 31"/>
                    <a:gd name="T4" fmla="*/ 0 w 184"/>
                    <a:gd name="T5" fmla="*/ 31 h 31"/>
                    <a:gd name="T6" fmla="*/ 184 w 184"/>
                    <a:gd name="T7" fmla="*/ 31 h 31"/>
                    <a:gd name="T8" fmla="*/ 184 w 184"/>
                    <a:gd name="T9" fmla="*/ 0 h 31"/>
                    <a:gd name="T10" fmla="*/ 184 w 184"/>
                    <a:gd name="T11" fmla="*/ 0 h 31"/>
                  </a:gdLst>
                  <a:ahLst/>
                  <a:cxnLst>
                    <a:cxn ang="0">
                      <a:pos x="T0" y="T1"/>
                    </a:cxn>
                    <a:cxn ang="0">
                      <a:pos x="T2" y="T3"/>
                    </a:cxn>
                    <a:cxn ang="0">
                      <a:pos x="T4" y="T5"/>
                    </a:cxn>
                    <a:cxn ang="0">
                      <a:pos x="T6" y="T7"/>
                    </a:cxn>
                    <a:cxn ang="0">
                      <a:pos x="T8" y="T9"/>
                    </a:cxn>
                    <a:cxn ang="0">
                      <a:pos x="T10" y="T11"/>
                    </a:cxn>
                  </a:cxnLst>
                  <a:rect l="0" t="0" r="r" b="b"/>
                  <a:pathLst>
                    <a:path w="184" h="31">
                      <a:moveTo>
                        <a:pt x="184" y="0"/>
                      </a:moveTo>
                      <a:lnTo>
                        <a:pt x="0" y="0"/>
                      </a:lnTo>
                      <a:lnTo>
                        <a:pt x="0" y="31"/>
                      </a:lnTo>
                      <a:lnTo>
                        <a:pt x="184" y="31"/>
                      </a:lnTo>
                      <a:lnTo>
                        <a:pt x="184" y="0"/>
                      </a:lnTo>
                      <a:lnTo>
                        <a:pt x="184"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7"/>
                <p:cNvSpPr>
                  <a:spLocks/>
                </p:cNvSpPr>
                <p:nvPr/>
              </p:nvSpPr>
              <p:spPr bwMode="auto">
                <a:xfrm>
                  <a:off x="2483710" y="4300417"/>
                  <a:ext cx="292100" cy="52387"/>
                </a:xfrm>
                <a:custGeom>
                  <a:avLst/>
                  <a:gdLst>
                    <a:gd name="T0" fmla="*/ 184 w 184"/>
                    <a:gd name="T1" fmla="*/ 0 h 33"/>
                    <a:gd name="T2" fmla="*/ 0 w 184"/>
                    <a:gd name="T3" fmla="*/ 0 h 33"/>
                    <a:gd name="T4" fmla="*/ 0 w 184"/>
                    <a:gd name="T5" fmla="*/ 33 h 33"/>
                    <a:gd name="T6" fmla="*/ 184 w 184"/>
                    <a:gd name="T7" fmla="*/ 33 h 33"/>
                    <a:gd name="T8" fmla="*/ 184 w 184"/>
                    <a:gd name="T9" fmla="*/ 0 h 33"/>
                    <a:gd name="T10" fmla="*/ 184 w 184"/>
                    <a:gd name="T11" fmla="*/ 0 h 33"/>
                  </a:gdLst>
                  <a:ahLst/>
                  <a:cxnLst>
                    <a:cxn ang="0">
                      <a:pos x="T0" y="T1"/>
                    </a:cxn>
                    <a:cxn ang="0">
                      <a:pos x="T2" y="T3"/>
                    </a:cxn>
                    <a:cxn ang="0">
                      <a:pos x="T4" y="T5"/>
                    </a:cxn>
                    <a:cxn ang="0">
                      <a:pos x="T6" y="T7"/>
                    </a:cxn>
                    <a:cxn ang="0">
                      <a:pos x="T8" y="T9"/>
                    </a:cxn>
                    <a:cxn ang="0">
                      <a:pos x="T10" y="T11"/>
                    </a:cxn>
                  </a:cxnLst>
                  <a:rect l="0" t="0" r="r" b="b"/>
                  <a:pathLst>
                    <a:path w="184" h="33">
                      <a:moveTo>
                        <a:pt x="184" y="0"/>
                      </a:moveTo>
                      <a:lnTo>
                        <a:pt x="0" y="0"/>
                      </a:lnTo>
                      <a:lnTo>
                        <a:pt x="0" y="33"/>
                      </a:lnTo>
                      <a:lnTo>
                        <a:pt x="184" y="33"/>
                      </a:lnTo>
                      <a:lnTo>
                        <a:pt x="184" y="0"/>
                      </a:lnTo>
                      <a:lnTo>
                        <a:pt x="184"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8"/>
                <p:cNvSpPr>
                  <a:spLocks/>
                </p:cNvSpPr>
                <p:nvPr/>
              </p:nvSpPr>
              <p:spPr bwMode="auto">
                <a:xfrm>
                  <a:off x="2483710" y="4440117"/>
                  <a:ext cx="292100" cy="52387"/>
                </a:xfrm>
                <a:custGeom>
                  <a:avLst/>
                  <a:gdLst>
                    <a:gd name="T0" fmla="*/ 184 w 184"/>
                    <a:gd name="T1" fmla="*/ 0 h 33"/>
                    <a:gd name="T2" fmla="*/ 0 w 184"/>
                    <a:gd name="T3" fmla="*/ 0 h 33"/>
                    <a:gd name="T4" fmla="*/ 0 w 184"/>
                    <a:gd name="T5" fmla="*/ 33 h 33"/>
                    <a:gd name="T6" fmla="*/ 184 w 184"/>
                    <a:gd name="T7" fmla="*/ 33 h 33"/>
                    <a:gd name="T8" fmla="*/ 184 w 184"/>
                    <a:gd name="T9" fmla="*/ 0 h 33"/>
                    <a:gd name="T10" fmla="*/ 184 w 184"/>
                    <a:gd name="T11" fmla="*/ 0 h 33"/>
                  </a:gdLst>
                  <a:ahLst/>
                  <a:cxnLst>
                    <a:cxn ang="0">
                      <a:pos x="T0" y="T1"/>
                    </a:cxn>
                    <a:cxn ang="0">
                      <a:pos x="T2" y="T3"/>
                    </a:cxn>
                    <a:cxn ang="0">
                      <a:pos x="T4" y="T5"/>
                    </a:cxn>
                    <a:cxn ang="0">
                      <a:pos x="T6" y="T7"/>
                    </a:cxn>
                    <a:cxn ang="0">
                      <a:pos x="T8" y="T9"/>
                    </a:cxn>
                    <a:cxn ang="0">
                      <a:pos x="T10" y="T11"/>
                    </a:cxn>
                  </a:cxnLst>
                  <a:rect l="0" t="0" r="r" b="b"/>
                  <a:pathLst>
                    <a:path w="184" h="33">
                      <a:moveTo>
                        <a:pt x="184" y="0"/>
                      </a:moveTo>
                      <a:lnTo>
                        <a:pt x="0" y="0"/>
                      </a:lnTo>
                      <a:lnTo>
                        <a:pt x="0" y="33"/>
                      </a:lnTo>
                      <a:lnTo>
                        <a:pt x="184" y="33"/>
                      </a:lnTo>
                      <a:lnTo>
                        <a:pt x="184" y="0"/>
                      </a:lnTo>
                      <a:lnTo>
                        <a:pt x="184"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8" name="Freeform 97"/>
              <p:cNvSpPr>
                <a:spLocks/>
              </p:cNvSpPr>
              <p:nvPr/>
            </p:nvSpPr>
            <p:spPr bwMode="auto">
              <a:xfrm rot="194017" flipH="1">
                <a:off x="1786341" y="2253439"/>
                <a:ext cx="290802" cy="295374"/>
              </a:xfrm>
              <a:custGeom>
                <a:avLst/>
                <a:gdLst/>
                <a:ahLst/>
                <a:cxnLst/>
                <a:rect l="l" t="t" r="r" b="b"/>
                <a:pathLst>
                  <a:path w="499597" h="507451">
                    <a:moveTo>
                      <a:pt x="413230" y="314325"/>
                    </a:moveTo>
                    <a:cubicBezTo>
                      <a:pt x="300887" y="426166"/>
                      <a:pt x="300887" y="426166"/>
                      <a:pt x="300887" y="426166"/>
                    </a:cubicBezTo>
                    <a:cubicBezTo>
                      <a:pt x="480361" y="506636"/>
                      <a:pt x="480361" y="506636"/>
                      <a:pt x="480361" y="506636"/>
                    </a:cubicBezTo>
                    <a:cubicBezTo>
                      <a:pt x="484471" y="508000"/>
                      <a:pt x="491321" y="508000"/>
                      <a:pt x="495432" y="503908"/>
                    </a:cubicBezTo>
                    <a:cubicBezTo>
                      <a:pt x="499542" y="499817"/>
                      <a:pt x="500912" y="492997"/>
                      <a:pt x="498172" y="487541"/>
                    </a:cubicBezTo>
                    <a:cubicBezTo>
                      <a:pt x="413230" y="314325"/>
                      <a:pt x="413230" y="314325"/>
                      <a:pt x="413230" y="314325"/>
                    </a:cubicBezTo>
                    <a:close/>
                    <a:moveTo>
                      <a:pt x="177853" y="78304"/>
                    </a:moveTo>
                    <a:lnTo>
                      <a:pt x="66728" y="191017"/>
                    </a:lnTo>
                    <a:lnTo>
                      <a:pt x="103272" y="227560"/>
                    </a:lnTo>
                    <a:lnTo>
                      <a:pt x="102950" y="227887"/>
                    </a:lnTo>
                    <a:lnTo>
                      <a:pt x="280750" y="405686"/>
                    </a:lnTo>
                    <a:lnTo>
                      <a:pt x="393463" y="294561"/>
                    </a:lnTo>
                    <a:lnTo>
                      <a:pt x="356915" y="258013"/>
                    </a:lnTo>
                    <a:lnTo>
                      <a:pt x="357241" y="257691"/>
                    </a:lnTo>
                    <a:close/>
                    <a:moveTo>
                      <a:pt x="84692" y="0"/>
                    </a:moveTo>
                    <a:cubicBezTo>
                      <a:pt x="75130" y="0"/>
                      <a:pt x="64202" y="4088"/>
                      <a:pt x="57372" y="10900"/>
                    </a:cubicBezTo>
                    <a:cubicBezTo>
                      <a:pt x="0" y="68125"/>
                      <a:pt x="0" y="68125"/>
                      <a:pt x="0" y="68125"/>
                    </a:cubicBezTo>
                    <a:cubicBezTo>
                      <a:pt x="-15026" y="84475"/>
                      <a:pt x="-15026" y="109000"/>
                      <a:pt x="0" y="123987"/>
                    </a:cubicBezTo>
                    <a:cubicBezTo>
                      <a:pt x="49176" y="173037"/>
                      <a:pt x="49176" y="173037"/>
                      <a:pt x="49176" y="173037"/>
                    </a:cubicBezTo>
                    <a:cubicBezTo>
                      <a:pt x="161187" y="59950"/>
                      <a:pt x="161187" y="59950"/>
                      <a:pt x="161187" y="59950"/>
                    </a:cubicBezTo>
                    <a:lnTo>
                      <a:pt x="112011" y="10900"/>
                    </a:lnTo>
                    <a:cubicBezTo>
                      <a:pt x="105181" y="4087"/>
                      <a:pt x="95619" y="0"/>
                      <a:pt x="84692"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98320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9_Master slide">
  <a:themeElements>
    <a:clrScheme name="nice 2016">
      <a:dk1>
        <a:srgbClr val="404041"/>
      </a:dk1>
      <a:lt1>
        <a:sysClr val="window" lastClr="FFFFFF"/>
      </a:lt1>
      <a:dk2>
        <a:srgbClr val="404041"/>
      </a:dk2>
      <a:lt2>
        <a:srgbClr val="D0D2D3"/>
      </a:lt2>
      <a:accent1>
        <a:srgbClr val="069EDB"/>
      </a:accent1>
      <a:accent2>
        <a:srgbClr val="AFC836"/>
      </a:accent2>
      <a:accent3>
        <a:srgbClr val="7D3CC8"/>
      </a:accent3>
      <a:accent4>
        <a:srgbClr val="E7268D"/>
      </a:accent4>
      <a:accent5>
        <a:srgbClr val="E15A0E"/>
      </a:accent5>
      <a:accent6>
        <a:srgbClr val="F8C00B"/>
      </a:accent6>
      <a:hlink>
        <a:srgbClr val="0582B5"/>
      </a:hlink>
      <a:folHlink>
        <a:srgbClr val="9B99A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9213</TotalTime>
  <Words>1995</Words>
  <Application>Microsoft Macintosh PowerPoint</Application>
  <PresentationFormat>Custom</PresentationFormat>
  <Paragraphs>292</Paragraphs>
  <Slides>30</Slides>
  <Notes>8</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9_Master slide</vt:lpstr>
      <vt:lpstr>Custom Design</vt:lpstr>
      <vt:lpstr>PowerPoint Presentation</vt:lpstr>
      <vt:lpstr>PowerPoint Presentation</vt:lpstr>
      <vt:lpstr>PowerPoint Presentation</vt:lpstr>
      <vt:lpstr>PowerPoint Presentation</vt:lpstr>
      <vt:lpstr>POLL: In the near future, AI will…</vt:lpstr>
      <vt:lpstr>Artificial Intelligence (AI) is…</vt:lpstr>
      <vt:lpstr>PowerPoint Presentation</vt:lpstr>
      <vt:lpstr>Machine Learning</vt:lpstr>
      <vt:lpstr>AI in your contact center We have deployed AI in the following areas…</vt:lpstr>
      <vt:lpstr>It is time for WFM Solutions to embrace AI technology</vt:lpstr>
      <vt:lpstr>PowerPoint Presentation</vt:lpstr>
      <vt:lpstr>Accuracy is Strength</vt:lpstr>
      <vt:lpstr>AI-Infused Talent Acquisition Predictive Analytics for Employee Selection</vt:lpstr>
      <vt:lpstr>PowerPoint Presentation</vt:lpstr>
      <vt:lpstr>Forecasting with Artificial Intelligence</vt:lpstr>
      <vt:lpstr>PowerPoint Presentation</vt:lpstr>
      <vt:lpstr>PowerPoint Presentation</vt:lpstr>
      <vt:lpstr>PowerPoint Presentation</vt:lpstr>
      <vt:lpstr>PowerPoint Presentation</vt:lpstr>
      <vt:lpstr>Enhanced Strategic Planner with Artificial Intelligence</vt:lpstr>
      <vt:lpstr>PowerPoint Presentation</vt:lpstr>
      <vt:lpstr>Skill Use Assessment Intelligence</vt:lpstr>
      <vt:lpstr>Skill Use Efficiency Intelligence</vt:lpstr>
      <vt:lpstr>Why is simulation needed?</vt:lpstr>
      <vt:lpstr>Where Simulation with Machine Learning fits in WFM</vt:lpstr>
      <vt:lpstr>Closed-loop Optimization Intelligence</vt:lpstr>
      <vt:lpstr>Where Simulation with Machine Learning fits in WFM</vt:lpstr>
      <vt:lpstr>Schedule Fairness Intelligence - Examples</vt:lpstr>
      <vt:lpstr>PowerPoint Presentation</vt:lpstr>
      <vt:lpstr>Thank you  Paul Chance NICE Systems paul.chance@nice.com</vt:lpstr>
    </vt:vector>
  </TitlesOfParts>
  <Company>Nice_Systems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ituser</dc:creator>
  <cp:lastModifiedBy>Victoria Herrell</cp:lastModifiedBy>
  <cp:revision>2516</cp:revision>
  <cp:lastPrinted>2016-11-07T15:28:23Z</cp:lastPrinted>
  <dcterms:created xsi:type="dcterms:W3CDTF">2010-02-10T10:28:43Z</dcterms:created>
  <dcterms:modified xsi:type="dcterms:W3CDTF">2018-11-15T18:34:12Z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10223892</vt:lpwstr>
  </property>
  <property fmtid="{D5CDD505-2E9C-101B-9397-08002B2CF9AE}" pid="3" name="NXPowerLiteSettings">
    <vt:lpwstr>F84006B004C800</vt:lpwstr>
  </property>
  <property fmtid="{D5CDD505-2E9C-101B-9397-08002B2CF9AE}" pid="4" name="NXPowerLiteVersion">
    <vt:lpwstr>D5.0.3</vt:lpwstr>
  </property>
  <property fmtid="{D5CDD505-2E9C-101B-9397-08002B2CF9AE}" pid="5" name="Owner">
    <vt:lpwstr>Galit Belkind</vt:lpwstr>
  </property>
  <property fmtid="{D5CDD505-2E9C-101B-9397-08002B2CF9AE}" pid="6" name="SPSDescription">
    <vt:lpwstr/>
  </property>
  <property fmtid="{D5CDD505-2E9C-101B-9397-08002B2CF9AE}" pid="7" name="Status">
    <vt:lpwstr/>
  </property>
</Properties>
</file>